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6"/>
  </p:notesMasterIdLst>
  <p:sldIdLst>
    <p:sldId id="265" r:id="rId2"/>
    <p:sldId id="348" r:id="rId3"/>
    <p:sldId id="279" r:id="rId4"/>
    <p:sldId id="257" r:id="rId5"/>
    <p:sldId id="349" r:id="rId6"/>
    <p:sldId id="263" r:id="rId7"/>
    <p:sldId id="350" r:id="rId8"/>
    <p:sldId id="258" r:id="rId9"/>
    <p:sldId id="344" r:id="rId10"/>
    <p:sldId id="259" r:id="rId11"/>
    <p:sldId id="340" r:id="rId12"/>
    <p:sldId id="264" r:id="rId13"/>
    <p:sldId id="337" r:id="rId14"/>
    <p:sldId id="335" r:id="rId15"/>
    <p:sldId id="336" r:id="rId16"/>
    <p:sldId id="351" r:id="rId17"/>
    <p:sldId id="338" r:id="rId18"/>
    <p:sldId id="343" r:id="rId19"/>
    <p:sldId id="267" r:id="rId20"/>
    <p:sldId id="268" r:id="rId21"/>
    <p:sldId id="269" r:id="rId22"/>
    <p:sldId id="341" r:id="rId23"/>
    <p:sldId id="270" r:id="rId24"/>
    <p:sldId id="345" r:id="rId25"/>
    <p:sldId id="272" r:id="rId26"/>
    <p:sldId id="281" r:id="rId27"/>
    <p:sldId id="353" r:id="rId28"/>
    <p:sldId id="352" r:id="rId29"/>
    <p:sldId id="274" r:id="rId30"/>
    <p:sldId id="285" r:id="rId31"/>
    <p:sldId id="282" r:id="rId32"/>
    <p:sldId id="283" r:id="rId33"/>
    <p:sldId id="284" r:id="rId34"/>
    <p:sldId id="275" r:id="rId35"/>
    <p:sldId id="301" r:id="rId36"/>
    <p:sldId id="288" r:id="rId37"/>
    <p:sldId id="302" r:id="rId38"/>
    <p:sldId id="304" r:id="rId39"/>
    <p:sldId id="299" r:id="rId40"/>
    <p:sldId id="287" r:id="rId41"/>
    <p:sldId id="305" r:id="rId42"/>
    <p:sldId id="280" r:id="rId43"/>
    <p:sldId id="300" r:id="rId44"/>
    <p:sldId id="306" r:id="rId45"/>
    <p:sldId id="298" r:id="rId46"/>
    <p:sldId id="262" r:id="rId47"/>
    <p:sldId id="307" r:id="rId48"/>
    <p:sldId id="308" r:id="rId49"/>
    <p:sldId id="289" r:id="rId50"/>
    <p:sldId id="290" r:id="rId51"/>
    <p:sldId id="291" r:id="rId52"/>
    <p:sldId id="310" r:id="rId53"/>
    <p:sldId id="294" r:id="rId54"/>
    <p:sldId id="311" r:id="rId55"/>
    <p:sldId id="309" r:id="rId56"/>
    <p:sldId id="293" r:id="rId57"/>
    <p:sldId id="312" r:id="rId58"/>
    <p:sldId id="295" r:id="rId59"/>
    <p:sldId id="319" r:id="rId60"/>
    <p:sldId id="260" r:id="rId61"/>
    <p:sldId id="296" r:id="rId62"/>
    <p:sldId id="313" r:id="rId63"/>
    <p:sldId id="315" r:id="rId64"/>
    <p:sldId id="314" r:id="rId65"/>
    <p:sldId id="320" r:id="rId66"/>
    <p:sldId id="321" r:id="rId67"/>
    <p:sldId id="316" r:id="rId68"/>
    <p:sldId id="322" r:id="rId69"/>
    <p:sldId id="324" r:id="rId70"/>
    <p:sldId id="325" r:id="rId71"/>
    <p:sldId id="326" r:id="rId72"/>
    <p:sldId id="327" r:id="rId73"/>
    <p:sldId id="328" r:id="rId74"/>
    <p:sldId id="329" r:id="rId75"/>
    <p:sldId id="330" r:id="rId76"/>
    <p:sldId id="331" r:id="rId77"/>
    <p:sldId id="332" r:id="rId78"/>
    <p:sldId id="333" r:id="rId79"/>
    <p:sldId id="334" r:id="rId80"/>
    <p:sldId id="339" r:id="rId81"/>
    <p:sldId id="277" r:id="rId82"/>
    <p:sldId id="276" r:id="rId83"/>
    <p:sldId id="354" r:id="rId84"/>
    <p:sldId id="355" r:id="rId85"/>
    <p:sldId id="356" r:id="rId86"/>
    <p:sldId id="357" r:id="rId87"/>
    <p:sldId id="358" r:id="rId88"/>
    <p:sldId id="359" r:id="rId89"/>
    <p:sldId id="360" r:id="rId90"/>
    <p:sldId id="361" r:id="rId91"/>
    <p:sldId id="362" r:id="rId92"/>
    <p:sldId id="363" r:id="rId93"/>
    <p:sldId id="364" r:id="rId94"/>
    <p:sldId id="278"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8" autoAdjust="0"/>
    <p:restoredTop sz="93292" autoAdjust="0"/>
  </p:normalViewPr>
  <p:slideViewPr>
    <p:cSldViewPr>
      <p:cViewPr varScale="1">
        <p:scale>
          <a:sx n="103" d="100"/>
          <a:sy n="103" d="100"/>
        </p:scale>
        <p:origin x="192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A3486-8D30-41CA-8A04-20DF175BB33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90456F7-05E6-4246-BB8C-6E53C5E29AB5}">
      <dgm:prSet/>
      <dgm:spPr/>
      <dgm:t>
        <a:bodyPr/>
        <a:lstStyle/>
        <a:p>
          <a:r>
            <a:rPr lang="it-IT" i="1" dirty="0"/>
            <a:t>Che cos’è la terapia cognitivo-comportamentale (TCC) </a:t>
          </a:r>
          <a:r>
            <a:rPr lang="it-IT" dirty="0"/>
            <a:t>e i suoi principi fondamentali</a:t>
          </a:r>
          <a:r>
            <a:rPr lang="it-IT" i="1" dirty="0"/>
            <a:t>? </a:t>
          </a:r>
          <a:endParaRPr lang="en-US" dirty="0"/>
        </a:p>
      </dgm:t>
    </dgm:pt>
    <dgm:pt modelId="{6DCD1845-A4AF-4FF2-A96A-D70197587BFE}" type="parTrans" cxnId="{213ACDCA-1423-4867-A722-BD7520254572}">
      <dgm:prSet/>
      <dgm:spPr/>
      <dgm:t>
        <a:bodyPr/>
        <a:lstStyle/>
        <a:p>
          <a:endParaRPr lang="en-US"/>
        </a:p>
      </dgm:t>
    </dgm:pt>
    <dgm:pt modelId="{F8BF3B50-8A6C-4D00-84CD-3422919FFA86}" type="sibTrans" cxnId="{213ACDCA-1423-4867-A722-BD7520254572}">
      <dgm:prSet/>
      <dgm:spPr/>
      <dgm:t>
        <a:bodyPr/>
        <a:lstStyle/>
        <a:p>
          <a:endParaRPr lang="en-US"/>
        </a:p>
      </dgm:t>
    </dgm:pt>
    <dgm:pt modelId="{473C8932-19DA-470C-8301-3E6B3D2B969D}">
      <dgm:prSet/>
      <dgm:spPr/>
      <dgm:t>
        <a:bodyPr/>
        <a:lstStyle/>
        <a:p>
          <a:r>
            <a:rPr lang="it-IT" i="1"/>
            <a:t>Qual è il modello teorico alla base della TCC? </a:t>
          </a:r>
          <a:endParaRPr lang="en-US"/>
        </a:p>
      </dgm:t>
    </dgm:pt>
    <dgm:pt modelId="{9A4C7DEA-80EF-4445-A375-203AF95E7609}" type="parTrans" cxnId="{CB2CC8A7-71E2-4325-A6FC-29EA528196CB}">
      <dgm:prSet/>
      <dgm:spPr/>
      <dgm:t>
        <a:bodyPr/>
        <a:lstStyle/>
        <a:p>
          <a:endParaRPr lang="en-US"/>
        </a:p>
      </dgm:t>
    </dgm:pt>
    <dgm:pt modelId="{D825F7E7-0644-4686-8F65-A3E564C9AE96}" type="sibTrans" cxnId="{CB2CC8A7-71E2-4325-A6FC-29EA528196CB}">
      <dgm:prSet/>
      <dgm:spPr/>
      <dgm:t>
        <a:bodyPr/>
        <a:lstStyle/>
        <a:p>
          <a:endParaRPr lang="en-US"/>
        </a:p>
      </dgm:t>
    </dgm:pt>
    <dgm:pt modelId="{F3267325-E4CC-4A9A-B8D3-256A89F8EB67}">
      <dgm:prSet/>
      <dgm:spPr/>
      <dgm:t>
        <a:bodyPr/>
        <a:lstStyle/>
        <a:p>
          <a:r>
            <a:rPr lang="it-IT" dirty="0"/>
            <a:t>Il ruolo attivo del paziente nel processo terapeutico</a:t>
          </a:r>
          <a:endParaRPr lang="en-US" dirty="0"/>
        </a:p>
      </dgm:t>
    </dgm:pt>
    <dgm:pt modelId="{07FE466C-7C1A-43B5-8C42-25D327043C86}" type="parTrans" cxnId="{FB90B872-99BF-4E99-B65C-938523218C90}">
      <dgm:prSet/>
      <dgm:spPr/>
      <dgm:t>
        <a:bodyPr/>
        <a:lstStyle/>
        <a:p>
          <a:endParaRPr lang="en-US"/>
        </a:p>
      </dgm:t>
    </dgm:pt>
    <dgm:pt modelId="{C30402CA-583A-4AD1-8D59-878B9C7A47D9}" type="sibTrans" cxnId="{FB90B872-99BF-4E99-B65C-938523218C90}">
      <dgm:prSet/>
      <dgm:spPr/>
      <dgm:t>
        <a:bodyPr/>
        <a:lstStyle/>
        <a:p>
          <a:endParaRPr lang="en-US"/>
        </a:p>
      </dgm:t>
    </dgm:pt>
    <dgm:pt modelId="{1BE68DA0-CA61-4DDE-9985-25D221672AF7}">
      <dgm:prSet/>
      <dgm:spPr/>
      <dgm:t>
        <a:bodyPr/>
        <a:lstStyle/>
        <a:p>
          <a:r>
            <a:rPr lang="it-IT" i="1"/>
            <a:t>Per quali disturbi è indicata la TCC? </a:t>
          </a:r>
          <a:endParaRPr lang="en-US"/>
        </a:p>
      </dgm:t>
    </dgm:pt>
    <dgm:pt modelId="{59457E5F-8E22-4F3B-818B-32AECFC70888}" type="parTrans" cxnId="{C8B4490F-BA11-40A0-9E28-48034101F608}">
      <dgm:prSet/>
      <dgm:spPr/>
      <dgm:t>
        <a:bodyPr/>
        <a:lstStyle/>
        <a:p>
          <a:endParaRPr lang="en-US"/>
        </a:p>
      </dgm:t>
    </dgm:pt>
    <dgm:pt modelId="{2B9C023A-9846-438D-AF54-30D543BB4D75}" type="sibTrans" cxnId="{C8B4490F-BA11-40A0-9E28-48034101F608}">
      <dgm:prSet/>
      <dgm:spPr/>
      <dgm:t>
        <a:bodyPr/>
        <a:lstStyle/>
        <a:p>
          <a:endParaRPr lang="en-US"/>
        </a:p>
      </dgm:t>
    </dgm:pt>
    <dgm:pt modelId="{736C1F0E-08A2-40F9-9FDC-8FE2688F66F6}">
      <dgm:prSet/>
      <dgm:spPr/>
      <dgm:t>
        <a:bodyPr/>
        <a:lstStyle/>
        <a:p>
          <a:r>
            <a:rPr lang="it-IT" i="1"/>
            <a:t>Quanto dura la TCC? </a:t>
          </a:r>
          <a:endParaRPr lang="en-US"/>
        </a:p>
      </dgm:t>
    </dgm:pt>
    <dgm:pt modelId="{88FB22EF-E8C1-4362-B5FE-AE1214936EFB}" type="parTrans" cxnId="{4367C515-D86E-463E-A902-7F699E6EFEAB}">
      <dgm:prSet/>
      <dgm:spPr/>
      <dgm:t>
        <a:bodyPr/>
        <a:lstStyle/>
        <a:p>
          <a:endParaRPr lang="en-US"/>
        </a:p>
      </dgm:t>
    </dgm:pt>
    <dgm:pt modelId="{E08FC753-DF3B-47C3-BC02-ECB9CAB9D237}" type="sibTrans" cxnId="{4367C515-D86E-463E-A902-7F699E6EFEAB}">
      <dgm:prSet/>
      <dgm:spPr/>
      <dgm:t>
        <a:bodyPr/>
        <a:lstStyle/>
        <a:p>
          <a:endParaRPr lang="en-US"/>
        </a:p>
      </dgm:t>
    </dgm:pt>
    <dgm:pt modelId="{2767171C-7565-48E1-AB3F-9B270C914705}">
      <dgm:prSet/>
      <dgm:spPr/>
      <dgm:t>
        <a:bodyPr/>
        <a:lstStyle/>
        <a:p>
          <a:r>
            <a:rPr lang="it-IT" i="1"/>
            <a:t>Come si sviluppa il processo terapeutico? </a:t>
          </a:r>
          <a:endParaRPr lang="en-US"/>
        </a:p>
      </dgm:t>
    </dgm:pt>
    <dgm:pt modelId="{81DB2B56-7307-47BB-94D9-02BBA439B16F}" type="parTrans" cxnId="{2D105780-A57B-4A7B-BD6C-1E2403FF369E}">
      <dgm:prSet/>
      <dgm:spPr/>
      <dgm:t>
        <a:bodyPr/>
        <a:lstStyle/>
        <a:p>
          <a:endParaRPr lang="en-US"/>
        </a:p>
      </dgm:t>
    </dgm:pt>
    <dgm:pt modelId="{EF5D6A5B-2364-468C-BA08-3FD112AEC7E4}" type="sibTrans" cxnId="{2D105780-A57B-4A7B-BD6C-1E2403FF369E}">
      <dgm:prSet/>
      <dgm:spPr/>
      <dgm:t>
        <a:bodyPr/>
        <a:lstStyle/>
        <a:p>
          <a:endParaRPr lang="en-US"/>
        </a:p>
      </dgm:t>
    </dgm:pt>
    <dgm:pt modelId="{68BCD06D-873A-48CE-B8A7-9E8533A12063}">
      <dgm:prSet/>
      <dgm:spPr/>
      <dgm:t>
        <a:bodyPr/>
        <a:lstStyle/>
        <a:p>
          <a:r>
            <a:rPr lang="it-IT" i="1"/>
            <a:t>Come si svolgono le sedute terapeutiche? </a:t>
          </a:r>
          <a:endParaRPr lang="en-US"/>
        </a:p>
      </dgm:t>
    </dgm:pt>
    <dgm:pt modelId="{19A2CDB9-280E-495F-9630-A3E3F000E8F7}" type="parTrans" cxnId="{44BBDD03-F960-4977-8F5A-6F90E4978CB5}">
      <dgm:prSet/>
      <dgm:spPr/>
      <dgm:t>
        <a:bodyPr/>
        <a:lstStyle/>
        <a:p>
          <a:endParaRPr lang="en-US"/>
        </a:p>
      </dgm:t>
    </dgm:pt>
    <dgm:pt modelId="{D5C467E5-A1D9-4870-A1A4-027B06AA0306}" type="sibTrans" cxnId="{44BBDD03-F960-4977-8F5A-6F90E4978CB5}">
      <dgm:prSet/>
      <dgm:spPr/>
      <dgm:t>
        <a:bodyPr/>
        <a:lstStyle/>
        <a:p>
          <a:endParaRPr lang="en-US"/>
        </a:p>
      </dgm:t>
    </dgm:pt>
    <dgm:pt modelId="{7804C35B-382A-42AA-9C3E-54243205B8EC}">
      <dgm:prSet/>
      <dgm:spPr/>
      <dgm:t>
        <a:bodyPr/>
        <a:lstStyle/>
        <a:p>
          <a:r>
            <a:rPr lang="it-IT" i="1"/>
            <a:t>Quali tecniche vengono utilizzate? </a:t>
          </a:r>
          <a:endParaRPr lang="en-US"/>
        </a:p>
      </dgm:t>
    </dgm:pt>
    <dgm:pt modelId="{B08D0CD9-540A-4D41-80EE-2F4B0C0586AE}" type="parTrans" cxnId="{E3626733-6D13-4EA0-BC9E-93613262EB21}">
      <dgm:prSet/>
      <dgm:spPr/>
      <dgm:t>
        <a:bodyPr/>
        <a:lstStyle/>
        <a:p>
          <a:endParaRPr lang="en-US"/>
        </a:p>
      </dgm:t>
    </dgm:pt>
    <dgm:pt modelId="{9C15784A-2406-431A-A771-E07AFA9821D7}" type="sibTrans" cxnId="{E3626733-6D13-4EA0-BC9E-93613262EB21}">
      <dgm:prSet/>
      <dgm:spPr/>
      <dgm:t>
        <a:bodyPr/>
        <a:lstStyle/>
        <a:p>
          <a:endParaRPr lang="en-US"/>
        </a:p>
      </dgm:t>
    </dgm:pt>
    <dgm:pt modelId="{FD077563-7596-4671-820A-2CAF6E3BDDB9}">
      <dgm:prSet/>
      <dgm:spPr/>
      <dgm:t>
        <a:bodyPr/>
        <a:lstStyle/>
        <a:p>
          <a:r>
            <a:rPr lang="it-IT" i="1"/>
            <a:t>Dovrò assumere dei farmaci? </a:t>
          </a:r>
          <a:endParaRPr lang="en-US"/>
        </a:p>
      </dgm:t>
    </dgm:pt>
    <dgm:pt modelId="{5E8920AF-8B0B-4A7E-B914-9EB738AC5355}" type="parTrans" cxnId="{D2D81ACC-84B3-4C3E-B2F9-14D7B3F82D2A}">
      <dgm:prSet/>
      <dgm:spPr/>
      <dgm:t>
        <a:bodyPr/>
        <a:lstStyle/>
        <a:p>
          <a:endParaRPr lang="en-US"/>
        </a:p>
      </dgm:t>
    </dgm:pt>
    <dgm:pt modelId="{BE79C675-D732-42E7-BA54-2F303583B876}" type="sibTrans" cxnId="{D2D81ACC-84B3-4C3E-B2F9-14D7B3F82D2A}">
      <dgm:prSet/>
      <dgm:spPr/>
      <dgm:t>
        <a:bodyPr/>
        <a:lstStyle/>
        <a:p>
          <a:endParaRPr lang="en-US"/>
        </a:p>
      </dgm:t>
    </dgm:pt>
    <dgm:pt modelId="{1CD990CE-B8E2-4416-B7B1-19095A6567F0}">
      <dgm:prSet/>
      <dgm:spPr/>
      <dgm:t>
        <a:bodyPr/>
        <a:lstStyle/>
        <a:p>
          <a:r>
            <a:rPr lang="it-IT" i="1"/>
            <a:t>Come capirò se la TCC sta funzionando? </a:t>
          </a:r>
          <a:endParaRPr lang="en-US"/>
        </a:p>
      </dgm:t>
    </dgm:pt>
    <dgm:pt modelId="{45F8BF09-CB4E-44A4-84A3-66AE1650C3FB}" type="parTrans" cxnId="{0233B552-AD91-4C3F-90B1-869941D4652D}">
      <dgm:prSet/>
      <dgm:spPr/>
      <dgm:t>
        <a:bodyPr/>
        <a:lstStyle/>
        <a:p>
          <a:endParaRPr lang="en-US"/>
        </a:p>
      </dgm:t>
    </dgm:pt>
    <dgm:pt modelId="{2FB6B5D6-306B-4B10-A39C-A2E041582D2B}" type="sibTrans" cxnId="{0233B552-AD91-4C3F-90B1-869941D4652D}">
      <dgm:prSet/>
      <dgm:spPr/>
      <dgm:t>
        <a:bodyPr/>
        <a:lstStyle/>
        <a:p>
          <a:endParaRPr lang="en-US"/>
        </a:p>
      </dgm:t>
    </dgm:pt>
    <dgm:pt modelId="{F245572B-69B7-4C72-816D-347F9DAEB199}">
      <dgm:prSet/>
      <dgm:spPr/>
      <dgm:t>
        <a:bodyPr/>
        <a:lstStyle/>
        <a:p>
          <a:r>
            <a:rPr lang="it-IT" i="1"/>
            <a:t>Cosa posso leggere per saperne di più?</a:t>
          </a:r>
          <a:endParaRPr lang="en-US"/>
        </a:p>
      </dgm:t>
    </dgm:pt>
    <dgm:pt modelId="{23FACC64-EE07-4444-818B-5235CF5C6B73}" type="parTrans" cxnId="{FE76A9EB-C657-4BBE-AD97-6DEC48E48B64}">
      <dgm:prSet/>
      <dgm:spPr/>
      <dgm:t>
        <a:bodyPr/>
        <a:lstStyle/>
        <a:p>
          <a:endParaRPr lang="en-US"/>
        </a:p>
      </dgm:t>
    </dgm:pt>
    <dgm:pt modelId="{947E78A5-5F76-4743-B2C7-31EB3104EBD6}" type="sibTrans" cxnId="{FE76A9EB-C657-4BBE-AD97-6DEC48E48B64}">
      <dgm:prSet/>
      <dgm:spPr/>
      <dgm:t>
        <a:bodyPr/>
        <a:lstStyle/>
        <a:p>
          <a:endParaRPr lang="en-US"/>
        </a:p>
      </dgm:t>
    </dgm:pt>
    <dgm:pt modelId="{B9D16378-4B03-4333-93AB-23A5C93E8430}" type="pres">
      <dgm:prSet presAssocID="{C1DA3486-8D30-41CA-8A04-20DF175BB33D}" presName="diagram" presStyleCnt="0">
        <dgm:presLayoutVars>
          <dgm:dir/>
          <dgm:resizeHandles val="exact"/>
        </dgm:presLayoutVars>
      </dgm:prSet>
      <dgm:spPr/>
    </dgm:pt>
    <dgm:pt modelId="{0247E5E2-D148-422A-AAA6-525612C40E25}" type="pres">
      <dgm:prSet presAssocID="{590456F7-05E6-4246-BB8C-6E53C5E29AB5}" presName="node" presStyleLbl="node1" presStyleIdx="0" presStyleCnt="11">
        <dgm:presLayoutVars>
          <dgm:bulletEnabled val="1"/>
        </dgm:presLayoutVars>
      </dgm:prSet>
      <dgm:spPr/>
    </dgm:pt>
    <dgm:pt modelId="{7744AF8D-7955-4014-B5C3-F57D6D45A4AF}" type="pres">
      <dgm:prSet presAssocID="{F8BF3B50-8A6C-4D00-84CD-3422919FFA86}" presName="sibTrans" presStyleCnt="0"/>
      <dgm:spPr/>
    </dgm:pt>
    <dgm:pt modelId="{3F333166-5A65-4607-B9C5-2A5E4A692E65}" type="pres">
      <dgm:prSet presAssocID="{473C8932-19DA-470C-8301-3E6B3D2B969D}" presName="node" presStyleLbl="node1" presStyleIdx="1" presStyleCnt="11">
        <dgm:presLayoutVars>
          <dgm:bulletEnabled val="1"/>
        </dgm:presLayoutVars>
      </dgm:prSet>
      <dgm:spPr/>
    </dgm:pt>
    <dgm:pt modelId="{621AB0AD-C5BE-4566-BFE9-154243BAC422}" type="pres">
      <dgm:prSet presAssocID="{D825F7E7-0644-4686-8F65-A3E564C9AE96}" presName="sibTrans" presStyleCnt="0"/>
      <dgm:spPr/>
    </dgm:pt>
    <dgm:pt modelId="{6E579904-87D8-4DF2-838A-ABF940EF6BB9}" type="pres">
      <dgm:prSet presAssocID="{F3267325-E4CC-4A9A-B8D3-256A89F8EB67}" presName="node" presStyleLbl="node1" presStyleIdx="2" presStyleCnt="11">
        <dgm:presLayoutVars>
          <dgm:bulletEnabled val="1"/>
        </dgm:presLayoutVars>
      </dgm:prSet>
      <dgm:spPr/>
    </dgm:pt>
    <dgm:pt modelId="{82C83BB3-BAF1-4EE1-9342-4372A4063B83}" type="pres">
      <dgm:prSet presAssocID="{C30402CA-583A-4AD1-8D59-878B9C7A47D9}" presName="sibTrans" presStyleCnt="0"/>
      <dgm:spPr/>
    </dgm:pt>
    <dgm:pt modelId="{C4F6E1D7-2EBF-47D8-9A33-EF03F3F2F089}" type="pres">
      <dgm:prSet presAssocID="{1BE68DA0-CA61-4DDE-9985-25D221672AF7}" presName="node" presStyleLbl="node1" presStyleIdx="3" presStyleCnt="11">
        <dgm:presLayoutVars>
          <dgm:bulletEnabled val="1"/>
        </dgm:presLayoutVars>
      </dgm:prSet>
      <dgm:spPr/>
    </dgm:pt>
    <dgm:pt modelId="{4F55B456-8DB6-4257-9D14-44B7CCAE84F5}" type="pres">
      <dgm:prSet presAssocID="{2B9C023A-9846-438D-AF54-30D543BB4D75}" presName="sibTrans" presStyleCnt="0"/>
      <dgm:spPr/>
    </dgm:pt>
    <dgm:pt modelId="{B373D516-04DB-4224-9288-B1A054DF8856}" type="pres">
      <dgm:prSet presAssocID="{736C1F0E-08A2-40F9-9FDC-8FE2688F66F6}" presName="node" presStyleLbl="node1" presStyleIdx="4" presStyleCnt="11">
        <dgm:presLayoutVars>
          <dgm:bulletEnabled val="1"/>
        </dgm:presLayoutVars>
      </dgm:prSet>
      <dgm:spPr/>
    </dgm:pt>
    <dgm:pt modelId="{6A52AF62-471C-4C53-8E26-EA61BCF92F53}" type="pres">
      <dgm:prSet presAssocID="{E08FC753-DF3B-47C3-BC02-ECB9CAB9D237}" presName="sibTrans" presStyleCnt="0"/>
      <dgm:spPr/>
    </dgm:pt>
    <dgm:pt modelId="{33CDF649-0BE7-43CF-BC7C-899C2C87D7EC}" type="pres">
      <dgm:prSet presAssocID="{2767171C-7565-48E1-AB3F-9B270C914705}" presName="node" presStyleLbl="node1" presStyleIdx="5" presStyleCnt="11">
        <dgm:presLayoutVars>
          <dgm:bulletEnabled val="1"/>
        </dgm:presLayoutVars>
      </dgm:prSet>
      <dgm:spPr/>
    </dgm:pt>
    <dgm:pt modelId="{E542973D-62EF-4EBB-8D2E-539A2D6F0648}" type="pres">
      <dgm:prSet presAssocID="{EF5D6A5B-2364-468C-BA08-3FD112AEC7E4}" presName="sibTrans" presStyleCnt="0"/>
      <dgm:spPr/>
    </dgm:pt>
    <dgm:pt modelId="{508F44CE-D574-40E3-B994-739BF27FDEFC}" type="pres">
      <dgm:prSet presAssocID="{68BCD06D-873A-48CE-B8A7-9E8533A12063}" presName="node" presStyleLbl="node1" presStyleIdx="6" presStyleCnt="11">
        <dgm:presLayoutVars>
          <dgm:bulletEnabled val="1"/>
        </dgm:presLayoutVars>
      </dgm:prSet>
      <dgm:spPr/>
    </dgm:pt>
    <dgm:pt modelId="{AAD1F2AB-7A08-4560-AA64-ABA42C1AAC52}" type="pres">
      <dgm:prSet presAssocID="{D5C467E5-A1D9-4870-A1A4-027B06AA0306}" presName="sibTrans" presStyleCnt="0"/>
      <dgm:spPr/>
    </dgm:pt>
    <dgm:pt modelId="{7410A898-4993-49A0-8970-F71DDAA36FBE}" type="pres">
      <dgm:prSet presAssocID="{7804C35B-382A-42AA-9C3E-54243205B8EC}" presName="node" presStyleLbl="node1" presStyleIdx="7" presStyleCnt="11">
        <dgm:presLayoutVars>
          <dgm:bulletEnabled val="1"/>
        </dgm:presLayoutVars>
      </dgm:prSet>
      <dgm:spPr/>
    </dgm:pt>
    <dgm:pt modelId="{0F6348DE-6F84-4DB8-BE44-79632364114F}" type="pres">
      <dgm:prSet presAssocID="{9C15784A-2406-431A-A771-E07AFA9821D7}" presName="sibTrans" presStyleCnt="0"/>
      <dgm:spPr/>
    </dgm:pt>
    <dgm:pt modelId="{D5D991B7-DC90-4747-96CA-74C04C69A225}" type="pres">
      <dgm:prSet presAssocID="{FD077563-7596-4671-820A-2CAF6E3BDDB9}" presName="node" presStyleLbl="node1" presStyleIdx="8" presStyleCnt="11">
        <dgm:presLayoutVars>
          <dgm:bulletEnabled val="1"/>
        </dgm:presLayoutVars>
      </dgm:prSet>
      <dgm:spPr/>
    </dgm:pt>
    <dgm:pt modelId="{D2447532-90F9-4931-B8A0-F1C16C2C1AAC}" type="pres">
      <dgm:prSet presAssocID="{BE79C675-D732-42E7-BA54-2F303583B876}" presName="sibTrans" presStyleCnt="0"/>
      <dgm:spPr/>
    </dgm:pt>
    <dgm:pt modelId="{660561AF-D47E-48AD-88B9-490EB4EAF367}" type="pres">
      <dgm:prSet presAssocID="{1CD990CE-B8E2-4416-B7B1-19095A6567F0}" presName="node" presStyleLbl="node1" presStyleIdx="9" presStyleCnt="11">
        <dgm:presLayoutVars>
          <dgm:bulletEnabled val="1"/>
        </dgm:presLayoutVars>
      </dgm:prSet>
      <dgm:spPr/>
    </dgm:pt>
    <dgm:pt modelId="{E4B3687A-EFC0-495F-AFED-EB90AEA74AA6}" type="pres">
      <dgm:prSet presAssocID="{2FB6B5D6-306B-4B10-A39C-A2E041582D2B}" presName="sibTrans" presStyleCnt="0"/>
      <dgm:spPr/>
    </dgm:pt>
    <dgm:pt modelId="{F9493D6B-3F99-4C72-971A-60D219A14A2B}" type="pres">
      <dgm:prSet presAssocID="{F245572B-69B7-4C72-816D-347F9DAEB199}" presName="node" presStyleLbl="node1" presStyleIdx="10" presStyleCnt="11">
        <dgm:presLayoutVars>
          <dgm:bulletEnabled val="1"/>
        </dgm:presLayoutVars>
      </dgm:prSet>
      <dgm:spPr/>
    </dgm:pt>
  </dgm:ptLst>
  <dgm:cxnLst>
    <dgm:cxn modelId="{44BBDD03-F960-4977-8F5A-6F90E4978CB5}" srcId="{C1DA3486-8D30-41CA-8A04-20DF175BB33D}" destId="{68BCD06D-873A-48CE-B8A7-9E8533A12063}" srcOrd="6" destOrd="0" parTransId="{19A2CDB9-280E-495F-9630-A3E3F000E8F7}" sibTransId="{D5C467E5-A1D9-4870-A1A4-027B06AA0306}"/>
    <dgm:cxn modelId="{9CD69B06-A14A-430F-8557-7E4D817A90E6}" type="presOf" srcId="{2767171C-7565-48E1-AB3F-9B270C914705}" destId="{33CDF649-0BE7-43CF-BC7C-899C2C87D7EC}" srcOrd="0" destOrd="0" presId="urn:microsoft.com/office/officeart/2005/8/layout/default"/>
    <dgm:cxn modelId="{C8B4490F-BA11-40A0-9E28-48034101F608}" srcId="{C1DA3486-8D30-41CA-8A04-20DF175BB33D}" destId="{1BE68DA0-CA61-4DDE-9985-25D221672AF7}" srcOrd="3" destOrd="0" parTransId="{59457E5F-8E22-4F3B-818B-32AECFC70888}" sibTransId="{2B9C023A-9846-438D-AF54-30D543BB4D75}"/>
    <dgm:cxn modelId="{4367C515-D86E-463E-A902-7F699E6EFEAB}" srcId="{C1DA3486-8D30-41CA-8A04-20DF175BB33D}" destId="{736C1F0E-08A2-40F9-9FDC-8FE2688F66F6}" srcOrd="4" destOrd="0" parTransId="{88FB22EF-E8C1-4362-B5FE-AE1214936EFB}" sibTransId="{E08FC753-DF3B-47C3-BC02-ECB9CAB9D237}"/>
    <dgm:cxn modelId="{DF3A0632-E747-4937-844D-8BAC88A02318}" type="presOf" srcId="{1CD990CE-B8E2-4416-B7B1-19095A6567F0}" destId="{660561AF-D47E-48AD-88B9-490EB4EAF367}" srcOrd="0" destOrd="0" presId="urn:microsoft.com/office/officeart/2005/8/layout/default"/>
    <dgm:cxn modelId="{E3626733-6D13-4EA0-BC9E-93613262EB21}" srcId="{C1DA3486-8D30-41CA-8A04-20DF175BB33D}" destId="{7804C35B-382A-42AA-9C3E-54243205B8EC}" srcOrd="7" destOrd="0" parTransId="{B08D0CD9-540A-4D41-80EE-2F4B0C0586AE}" sibTransId="{9C15784A-2406-431A-A771-E07AFA9821D7}"/>
    <dgm:cxn modelId="{6657E533-647D-4467-9439-AE9D99D069DC}" type="presOf" srcId="{FD077563-7596-4671-820A-2CAF6E3BDDB9}" destId="{D5D991B7-DC90-4747-96CA-74C04C69A225}" srcOrd="0" destOrd="0" presId="urn:microsoft.com/office/officeart/2005/8/layout/default"/>
    <dgm:cxn modelId="{0233B552-AD91-4C3F-90B1-869941D4652D}" srcId="{C1DA3486-8D30-41CA-8A04-20DF175BB33D}" destId="{1CD990CE-B8E2-4416-B7B1-19095A6567F0}" srcOrd="9" destOrd="0" parTransId="{45F8BF09-CB4E-44A4-84A3-66AE1650C3FB}" sibTransId="{2FB6B5D6-306B-4B10-A39C-A2E041582D2B}"/>
    <dgm:cxn modelId="{B552925B-6D9A-4124-B235-0AEA6877F944}" type="presOf" srcId="{736C1F0E-08A2-40F9-9FDC-8FE2688F66F6}" destId="{B373D516-04DB-4224-9288-B1A054DF8856}" srcOrd="0" destOrd="0" presId="urn:microsoft.com/office/officeart/2005/8/layout/default"/>
    <dgm:cxn modelId="{FB90B872-99BF-4E99-B65C-938523218C90}" srcId="{C1DA3486-8D30-41CA-8A04-20DF175BB33D}" destId="{F3267325-E4CC-4A9A-B8D3-256A89F8EB67}" srcOrd="2" destOrd="0" parTransId="{07FE466C-7C1A-43B5-8C42-25D327043C86}" sibTransId="{C30402CA-583A-4AD1-8D59-878B9C7A47D9}"/>
    <dgm:cxn modelId="{2D105780-A57B-4A7B-BD6C-1E2403FF369E}" srcId="{C1DA3486-8D30-41CA-8A04-20DF175BB33D}" destId="{2767171C-7565-48E1-AB3F-9B270C914705}" srcOrd="5" destOrd="0" parTransId="{81DB2B56-7307-47BB-94D9-02BBA439B16F}" sibTransId="{EF5D6A5B-2364-468C-BA08-3FD112AEC7E4}"/>
    <dgm:cxn modelId="{111A298E-ABE5-40C5-8D46-982BC2FA4CD2}" type="presOf" srcId="{F245572B-69B7-4C72-816D-347F9DAEB199}" destId="{F9493D6B-3F99-4C72-971A-60D219A14A2B}" srcOrd="0" destOrd="0" presId="urn:microsoft.com/office/officeart/2005/8/layout/default"/>
    <dgm:cxn modelId="{579C0B96-7D30-4A4D-9636-89119F3CFDF5}" type="presOf" srcId="{F3267325-E4CC-4A9A-B8D3-256A89F8EB67}" destId="{6E579904-87D8-4DF2-838A-ABF940EF6BB9}" srcOrd="0" destOrd="0" presId="urn:microsoft.com/office/officeart/2005/8/layout/default"/>
    <dgm:cxn modelId="{D1011C99-14BF-40F1-BDB6-6FD67BD2F67D}" type="presOf" srcId="{590456F7-05E6-4246-BB8C-6E53C5E29AB5}" destId="{0247E5E2-D148-422A-AAA6-525612C40E25}" srcOrd="0" destOrd="0" presId="urn:microsoft.com/office/officeart/2005/8/layout/default"/>
    <dgm:cxn modelId="{C4C923A6-82C8-4C5D-B225-92E610BBA9E9}" type="presOf" srcId="{1BE68DA0-CA61-4DDE-9985-25D221672AF7}" destId="{C4F6E1D7-2EBF-47D8-9A33-EF03F3F2F089}" srcOrd="0" destOrd="0" presId="urn:microsoft.com/office/officeart/2005/8/layout/default"/>
    <dgm:cxn modelId="{CB2CC8A7-71E2-4325-A6FC-29EA528196CB}" srcId="{C1DA3486-8D30-41CA-8A04-20DF175BB33D}" destId="{473C8932-19DA-470C-8301-3E6B3D2B969D}" srcOrd="1" destOrd="0" parTransId="{9A4C7DEA-80EF-4445-A375-203AF95E7609}" sibTransId="{D825F7E7-0644-4686-8F65-A3E564C9AE96}"/>
    <dgm:cxn modelId="{0FDF89AA-14E4-4587-AEEC-FB0EAEBBEFF6}" type="presOf" srcId="{7804C35B-382A-42AA-9C3E-54243205B8EC}" destId="{7410A898-4993-49A0-8970-F71DDAA36FBE}" srcOrd="0" destOrd="0" presId="urn:microsoft.com/office/officeart/2005/8/layout/default"/>
    <dgm:cxn modelId="{C51681B7-233C-46C6-A058-02C972EDB435}" type="presOf" srcId="{68BCD06D-873A-48CE-B8A7-9E8533A12063}" destId="{508F44CE-D574-40E3-B994-739BF27FDEFC}" srcOrd="0" destOrd="0" presId="urn:microsoft.com/office/officeart/2005/8/layout/default"/>
    <dgm:cxn modelId="{B971CCC1-E658-4EF6-9E02-91D4AF2B498D}" type="presOf" srcId="{C1DA3486-8D30-41CA-8A04-20DF175BB33D}" destId="{B9D16378-4B03-4333-93AB-23A5C93E8430}" srcOrd="0" destOrd="0" presId="urn:microsoft.com/office/officeart/2005/8/layout/default"/>
    <dgm:cxn modelId="{6BD26CC2-0A09-483C-BD55-530B0AEB50DC}" type="presOf" srcId="{473C8932-19DA-470C-8301-3E6B3D2B969D}" destId="{3F333166-5A65-4607-B9C5-2A5E4A692E65}" srcOrd="0" destOrd="0" presId="urn:microsoft.com/office/officeart/2005/8/layout/default"/>
    <dgm:cxn modelId="{213ACDCA-1423-4867-A722-BD7520254572}" srcId="{C1DA3486-8D30-41CA-8A04-20DF175BB33D}" destId="{590456F7-05E6-4246-BB8C-6E53C5E29AB5}" srcOrd="0" destOrd="0" parTransId="{6DCD1845-A4AF-4FF2-A96A-D70197587BFE}" sibTransId="{F8BF3B50-8A6C-4D00-84CD-3422919FFA86}"/>
    <dgm:cxn modelId="{D2D81ACC-84B3-4C3E-B2F9-14D7B3F82D2A}" srcId="{C1DA3486-8D30-41CA-8A04-20DF175BB33D}" destId="{FD077563-7596-4671-820A-2CAF6E3BDDB9}" srcOrd="8" destOrd="0" parTransId="{5E8920AF-8B0B-4A7E-B914-9EB738AC5355}" sibTransId="{BE79C675-D732-42E7-BA54-2F303583B876}"/>
    <dgm:cxn modelId="{FE76A9EB-C657-4BBE-AD97-6DEC48E48B64}" srcId="{C1DA3486-8D30-41CA-8A04-20DF175BB33D}" destId="{F245572B-69B7-4C72-816D-347F9DAEB199}" srcOrd="10" destOrd="0" parTransId="{23FACC64-EE07-4444-818B-5235CF5C6B73}" sibTransId="{947E78A5-5F76-4743-B2C7-31EB3104EBD6}"/>
    <dgm:cxn modelId="{B1549ED3-31DC-4305-B59D-08FE36AF0921}" type="presParOf" srcId="{B9D16378-4B03-4333-93AB-23A5C93E8430}" destId="{0247E5E2-D148-422A-AAA6-525612C40E25}" srcOrd="0" destOrd="0" presId="urn:microsoft.com/office/officeart/2005/8/layout/default"/>
    <dgm:cxn modelId="{73C3CFE5-8B30-4E93-93DB-B028397886C6}" type="presParOf" srcId="{B9D16378-4B03-4333-93AB-23A5C93E8430}" destId="{7744AF8D-7955-4014-B5C3-F57D6D45A4AF}" srcOrd="1" destOrd="0" presId="urn:microsoft.com/office/officeart/2005/8/layout/default"/>
    <dgm:cxn modelId="{9575C89C-5F48-4DDC-9384-89F229AF9CD0}" type="presParOf" srcId="{B9D16378-4B03-4333-93AB-23A5C93E8430}" destId="{3F333166-5A65-4607-B9C5-2A5E4A692E65}" srcOrd="2" destOrd="0" presId="urn:microsoft.com/office/officeart/2005/8/layout/default"/>
    <dgm:cxn modelId="{EFA86E34-E51D-4F65-98F7-2C7469DE8636}" type="presParOf" srcId="{B9D16378-4B03-4333-93AB-23A5C93E8430}" destId="{621AB0AD-C5BE-4566-BFE9-154243BAC422}" srcOrd="3" destOrd="0" presId="urn:microsoft.com/office/officeart/2005/8/layout/default"/>
    <dgm:cxn modelId="{B5B7F9A1-1F0E-47A4-9811-0ECD5866D5AB}" type="presParOf" srcId="{B9D16378-4B03-4333-93AB-23A5C93E8430}" destId="{6E579904-87D8-4DF2-838A-ABF940EF6BB9}" srcOrd="4" destOrd="0" presId="urn:microsoft.com/office/officeart/2005/8/layout/default"/>
    <dgm:cxn modelId="{A26A9A64-D635-4B51-86A0-B4CC70E6E51B}" type="presParOf" srcId="{B9D16378-4B03-4333-93AB-23A5C93E8430}" destId="{82C83BB3-BAF1-4EE1-9342-4372A4063B83}" srcOrd="5" destOrd="0" presId="urn:microsoft.com/office/officeart/2005/8/layout/default"/>
    <dgm:cxn modelId="{532584F0-45B6-41C1-BB02-CA59247116D1}" type="presParOf" srcId="{B9D16378-4B03-4333-93AB-23A5C93E8430}" destId="{C4F6E1D7-2EBF-47D8-9A33-EF03F3F2F089}" srcOrd="6" destOrd="0" presId="urn:microsoft.com/office/officeart/2005/8/layout/default"/>
    <dgm:cxn modelId="{E7C75D75-9A98-4A86-BC46-C930F28748B4}" type="presParOf" srcId="{B9D16378-4B03-4333-93AB-23A5C93E8430}" destId="{4F55B456-8DB6-4257-9D14-44B7CCAE84F5}" srcOrd="7" destOrd="0" presId="urn:microsoft.com/office/officeart/2005/8/layout/default"/>
    <dgm:cxn modelId="{2A4EEA7C-ADBB-4DF7-8193-416826B3DDE2}" type="presParOf" srcId="{B9D16378-4B03-4333-93AB-23A5C93E8430}" destId="{B373D516-04DB-4224-9288-B1A054DF8856}" srcOrd="8" destOrd="0" presId="urn:microsoft.com/office/officeart/2005/8/layout/default"/>
    <dgm:cxn modelId="{4579314F-698F-4F75-B40C-A9CB3FC5FDF3}" type="presParOf" srcId="{B9D16378-4B03-4333-93AB-23A5C93E8430}" destId="{6A52AF62-471C-4C53-8E26-EA61BCF92F53}" srcOrd="9" destOrd="0" presId="urn:microsoft.com/office/officeart/2005/8/layout/default"/>
    <dgm:cxn modelId="{9849666A-204E-4877-B149-18CEA346EF81}" type="presParOf" srcId="{B9D16378-4B03-4333-93AB-23A5C93E8430}" destId="{33CDF649-0BE7-43CF-BC7C-899C2C87D7EC}" srcOrd="10" destOrd="0" presId="urn:microsoft.com/office/officeart/2005/8/layout/default"/>
    <dgm:cxn modelId="{2BF9C475-9167-4879-AE4D-394F69A323A3}" type="presParOf" srcId="{B9D16378-4B03-4333-93AB-23A5C93E8430}" destId="{E542973D-62EF-4EBB-8D2E-539A2D6F0648}" srcOrd="11" destOrd="0" presId="urn:microsoft.com/office/officeart/2005/8/layout/default"/>
    <dgm:cxn modelId="{A20D06EB-BBA5-404C-B786-11BD9A5641F3}" type="presParOf" srcId="{B9D16378-4B03-4333-93AB-23A5C93E8430}" destId="{508F44CE-D574-40E3-B994-739BF27FDEFC}" srcOrd="12" destOrd="0" presId="urn:microsoft.com/office/officeart/2005/8/layout/default"/>
    <dgm:cxn modelId="{67C52011-98FC-47F5-A1CC-2FF5269B8B7A}" type="presParOf" srcId="{B9D16378-4B03-4333-93AB-23A5C93E8430}" destId="{AAD1F2AB-7A08-4560-AA64-ABA42C1AAC52}" srcOrd="13" destOrd="0" presId="urn:microsoft.com/office/officeart/2005/8/layout/default"/>
    <dgm:cxn modelId="{5F277053-7000-4797-81E8-7F9956290E6C}" type="presParOf" srcId="{B9D16378-4B03-4333-93AB-23A5C93E8430}" destId="{7410A898-4993-49A0-8970-F71DDAA36FBE}" srcOrd="14" destOrd="0" presId="urn:microsoft.com/office/officeart/2005/8/layout/default"/>
    <dgm:cxn modelId="{BC7E40E0-C5B8-4D91-B8C0-D099F7979719}" type="presParOf" srcId="{B9D16378-4B03-4333-93AB-23A5C93E8430}" destId="{0F6348DE-6F84-4DB8-BE44-79632364114F}" srcOrd="15" destOrd="0" presId="urn:microsoft.com/office/officeart/2005/8/layout/default"/>
    <dgm:cxn modelId="{F0A2F8B9-3819-409B-968C-1BA5EE10E5AD}" type="presParOf" srcId="{B9D16378-4B03-4333-93AB-23A5C93E8430}" destId="{D5D991B7-DC90-4747-96CA-74C04C69A225}" srcOrd="16" destOrd="0" presId="urn:microsoft.com/office/officeart/2005/8/layout/default"/>
    <dgm:cxn modelId="{3872D3F9-4306-4348-9DF5-88A0A0313C09}" type="presParOf" srcId="{B9D16378-4B03-4333-93AB-23A5C93E8430}" destId="{D2447532-90F9-4931-B8A0-F1C16C2C1AAC}" srcOrd="17" destOrd="0" presId="urn:microsoft.com/office/officeart/2005/8/layout/default"/>
    <dgm:cxn modelId="{698C26D2-4652-4D6A-8B1E-B92D003518E5}" type="presParOf" srcId="{B9D16378-4B03-4333-93AB-23A5C93E8430}" destId="{660561AF-D47E-48AD-88B9-490EB4EAF367}" srcOrd="18" destOrd="0" presId="urn:microsoft.com/office/officeart/2005/8/layout/default"/>
    <dgm:cxn modelId="{7E966DC9-CEAB-4C51-B359-11F8492859A3}" type="presParOf" srcId="{B9D16378-4B03-4333-93AB-23A5C93E8430}" destId="{E4B3687A-EFC0-495F-AFED-EB90AEA74AA6}" srcOrd="19" destOrd="0" presId="urn:microsoft.com/office/officeart/2005/8/layout/default"/>
    <dgm:cxn modelId="{D88FC724-D728-42E0-8E71-3140F40ECC05}" type="presParOf" srcId="{B9D16378-4B03-4333-93AB-23A5C93E8430}" destId="{F9493D6B-3F99-4C72-971A-60D219A14A2B}"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BC245-BD50-4A86-BB41-50A28C06026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429608B-43F7-4DAD-B0D4-9CBE3662A563}">
      <dgm:prSet/>
      <dgm:spPr/>
      <dgm:t>
        <a:bodyPr/>
        <a:lstStyle/>
        <a:p>
          <a:r>
            <a:rPr lang="it-IT"/>
            <a:t>Attraverso di essi il terapeuta cerca di estendere le opportunità di regolazione cognitiva, emotiva e comportamentale a tutta la settimana. </a:t>
          </a:r>
          <a:endParaRPr lang="en-US"/>
        </a:p>
      </dgm:t>
    </dgm:pt>
    <dgm:pt modelId="{EB351702-D799-47DD-ADF6-DBE14B641894}" type="parTrans" cxnId="{B0D802D4-ACAA-488B-8C15-341EEE8F55CE}">
      <dgm:prSet/>
      <dgm:spPr/>
      <dgm:t>
        <a:bodyPr/>
        <a:lstStyle/>
        <a:p>
          <a:endParaRPr lang="en-US"/>
        </a:p>
      </dgm:t>
    </dgm:pt>
    <dgm:pt modelId="{CABE82B7-B339-48AC-95DE-E50A7862953C}" type="sibTrans" cxnId="{B0D802D4-ACAA-488B-8C15-341EEE8F55CE}">
      <dgm:prSet/>
      <dgm:spPr/>
      <dgm:t>
        <a:bodyPr/>
        <a:lstStyle/>
        <a:p>
          <a:endParaRPr lang="en-US"/>
        </a:p>
      </dgm:t>
    </dgm:pt>
    <dgm:pt modelId="{26FC0EB5-C27F-4B31-B737-39C384E43728}">
      <dgm:prSet/>
      <dgm:spPr/>
      <dgm:t>
        <a:bodyPr/>
        <a:lstStyle/>
        <a:p>
          <a:r>
            <a:rPr lang="it-IT"/>
            <a:t>Non tutti i pazienti, però, eseguono i compiti a casa. Gli studi scientifici affermano che i pazienti che si adoperano nei compiti a casa presentano maggiori progressi rispetto a quelli che non lo fanno.</a:t>
          </a:r>
          <a:endParaRPr lang="en-US"/>
        </a:p>
      </dgm:t>
    </dgm:pt>
    <dgm:pt modelId="{78DC6B07-F7CF-409F-8F21-876DEAA47D4E}" type="parTrans" cxnId="{6677D78E-766C-42C2-893C-030319BC2CB4}">
      <dgm:prSet/>
      <dgm:spPr/>
      <dgm:t>
        <a:bodyPr/>
        <a:lstStyle/>
        <a:p>
          <a:endParaRPr lang="en-US"/>
        </a:p>
      </dgm:t>
    </dgm:pt>
    <dgm:pt modelId="{EC3722E3-61F1-400F-A312-747B35207933}" type="sibTrans" cxnId="{6677D78E-766C-42C2-893C-030319BC2CB4}">
      <dgm:prSet/>
      <dgm:spPr/>
      <dgm:t>
        <a:bodyPr/>
        <a:lstStyle/>
        <a:p>
          <a:endParaRPr lang="en-US"/>
        </a:p>
      </dgm:t>
    </dgm:pt>
    <dgm:pt modelId="{44C62B74-21A3-47EF-AF47-4EB95B01F965}" type="pres">
      <dgm:prSet presAssocID="{890BC245-BD50-4A86-BB41-50A28C060261}" presName="root" presStyleCnt="0">
        <dgm:presLayoutVars>
          <dgm:dir/>
          <dgm:resizeHandles val="exact"/>
        </dgm:presLayoutVars>
      </dgm:prSet>
      <dgm:spPr/>
    </dgm:pt>
    <dgm:pt modelId="{EDFEE8DA-9237-47EA-8BA2-A4C376F213FB}" type="pres">
      <dgm:prSet presAssocID="{9429608B-43F7-4DAD-B0D4-9CBE3662A563}" presName="compNode" presStyleCnt="0"/>
      <dgm:spPr/>
    </dgm:pt>
    <dgm:pt modelId="{794FADB4-D707-46B8-BE05-EDE6A6335C39}" type="pres">
      <dgm:prSet presAssocID="{9429608B-43F7-4DAD-B0D4-9CBE3662A563}" presName="bgRect" presStyleLbl="bgShp" presStyleIdx="0" presStyleCnt="2"/>
      <dgm:spPr/>
    </dgm:pt>
    <dgm:pt modelId="{4CDD58A2-B78B-4FB8-851D-A07E3D0FC84A}" type="pres">
      <dgm:prSet presAssocID="{9429608B-43F7-4DAD-B0D4-9CBE3662A56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93B2724A-FB1F-45A7-8DA9-209FE55261DE}" type="pres">
      <dgm:prSet presAssocID="{9429608B-43F7-4DAD-B0D4-9CBE3662A563}" presName="spaceRect" presStyleCnt="0"/>
      <dgm:spPr/>
    </dgm:pt>
    <dgm:pt modelId="{BCF2943F-B40E-435B-9FEE-0566ED7D393F}" type="pres">
      <dgm:prSet presAssocID="{9429608B-43F7-4DAD-B0D4-9CBE3662A563}" presName="parTx" presStyleLbl="revTx" presStyleIdx="0" presStyleCnt="2">
        <dgm:presLayoutVars>
          <dgm:chMax val="0"/>
          <dgm:chPref val="0"/>
        </dgm:presLayoutVars>
      </dgm:prSet>
      <dgm:spPr/>
    </dgm:pt>
    <dgm:pt modelId="{9F2F85C2-B73A-400A-92B7-8BE1A60309B3}" type="pres">
      <dgm:prSet presAssocID="{CABE82B7-B339-48AC-95DE-E50A7862953C}" presName="sibTrans" presStyleCnt="0"/>
      <dgm:spPr/>
    </dgm:pt>
    <dgm:pt modelId="{45767502-41A3-4B0F-BAAE-596D02936464}" type="pres">
      <dgm:prSet presAssocID="{26FC0EB5-C27F-4B31-B737-39C384E43728}" presName="compNode" presStyleCnt="0"/>
      <dgm:spPr/>
    </dgm:pt>
    <dgm:pt modelId="{1F38C3B1-3BA0-4B4F-AC9D-5DA5C55B05F8}" type="pres">
      <dgm:prSet presAssocID="{26FC0EB5-C27F-4B31-B737-39C384E43728}" presName="bgRect" presStyleLbl="bgShp" presStyleIdx="1" presStyleCnt="2"/>
      <dgm:spPr/>
    </dgm:pt>
    <dgm:pt modelId="{2EB5C226-3C0F-47F7-8E40-CDC44ADCEEF2}" type="pres">
      <dgm:prSet presAssocID="{26FC0EB5-C27F-4B31-B737-39C384E43728}"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9BAB6B78-CCB2-4A42-A728-C8200CEA1641}" type="pres">
      <dgm:prSet presAssocID="{26FC0EB5-C27F-4B31-B737-39C384E43728}" presName="spaceRect" presStyleCnt="0"/>
      <dgm:spPr/>
    </dgm:pt>
    <dgm:pt modelId="{18E8BD83-09D9-4AD1-9BB6-EC68E2D9CF48}" type="pres">
      <dgm:prSet presAssocID="{26FC0EB5-C27F-4B31-B737-39C384E43728}" presName="parTx" presStyleLbl="revTx" presStyleIdx="1" presStyleCnt="2">
        <dgm:presLayoutVars>
          <dgm:chMax val="0"/>
          <dgm:chPref val="0"/>
        </dgm:presLayoutVars>
      </dgm:prSet>
      <dgm:spPr/>
    </dgm:pt>
  </dgm:ptLst>
  <dgm:cxnLst>
    <dgm:cxn modelId="{BFE4BC21-F577-47D6-8355-992AE6B232C8}" type="presOf" srcId="{9429608B-43F7-4DAD-B0D4-9CBE3662A563}" destId="{BCF2943F-B40E-435B-9FEE-0566ED7D393F}" srcOrd="0" destOrd="0" presId="urn:microsoft.com/office/officeart/2018/2/layout/IconVerticalSolidList"/>
    <dgm:cxn modelId="{7BDB6E4E-A851-441A-9F7A-DD32C8006AF3}" type="presOf" srcId="{890BC245-BD50-4A86-BB41-50A28C060261}" destId="{44C62B74-21A3-47EF-AF47-4EB95B01F965}" srcOrd="0" destOrd="0" presId="urn:microsoft.com/office/officeart/2018/2/layout/IconVerticalSolidList"/>
    <dgm:cxn modelId="{6677D78E-766C-42C2-893C-030319BC2CB4}" srcId="{890BC245-BD50-4A86-BB41-50A28C060261}" destId="{26FC0EB5-C27F-4B31-B737-39C384E43728}" srcOrd="1" destOrd="0" parTransId="{78DC6B07-F7CF-409F-8F21-876DEAA47D4E}" sibTransId="{EC3722E3-61F1-400F-A312-747B35207933}"/>
    <dgm:cxn modelId="{B0D802D4-ACAA-488B-8C15-341EEE8F55CE}" srcId="{890BC245-BD50-4A86-BB41-50A28C060261}" destId="{9429608B-43F7-4DAD-B0D4-9CBE3662A563}" srcOrd="0" destOrd="0" parTransId="{EB351702-D799-47DD-ADF6-DBE14B641894}" sibTransId="{CABE82B7-B339-48AC-95DE-E50A7862953C}"/>
    <dgm:cxn modelId="{754592E9-FF02-4776-AB28-8F79314346D9}" type="presOf" srcId="{26FC0EB5-C27F-4B31-B737-39C384E43728}" destId="{18E8BD83-09D9-4AD1-9BB6-EC68E2D9CF48}" srcOrd="0" destOrd="0" presId="urn:microsoft.com/office/officeart/2018/2/layout/IconVerticalSolidList"/>
    <dgm:cxn modelId="{17267671-C286-4C93-8A33-0562460C32DF}" type="presParOf" srcId="{44C62B74-21A3-47EF-AF47-4EB95B01F965}" destId="{EDFEE8DA-9237-47EA-8BA2-A4C376F213FB}" srcOrd="0" destOrd="0" presId="urn:microsoft.com/office/officeart/2018/2/layout/IconVerticalSolidList"/>
    <dgm:cxn modelId="{406EEE6E-B39F-4C6A-A095-D2F17FB00C45}" type="presParOf" srcId="{EDFEE8DA-9237-47EA-8BA2-A4C376F213FB}" destId="{794FADB4-D707-46B8-BE05-EDE6A6335C39}" srcOrd="0" destOrd="0" presId="urn:microsoft.com/office/officeart/2018/2/layout/IconVerticalSolidList"/>
    <dgm:cxn modelId="{C0BC2C47-9FE8-4871-BD49-BCB3EBAB75C4}" type="presParOf" srcId="{EDFEE8DA-9237-47EA-8BA2-A4C376F213FB}" destId="{4CDD58A2-B78B-4FB8-851D-A07E3D0FC84A}" srcOrd="1" destOrd="0" presId="urn:microsoft.com/office/officeart/2018/2/layout/IconVerticalSolidList"/>
    <dgm:cxn modelId="{805FBA80-9D31-4EA3-8887-AA23AD66DF81}" type="presParOf" srcId="{EDFEE8DA-9237-47EA-8BA2-A4C376F213FB}" destId="{93B2724A-FB1F-45A7-8DA9-209FE55261DE}" srcOrd="2" destOrd="0" presId="urn:microsoft.com/office/officeart/2018/2/layout/IconVerticalSolidList"/>
    <dgm:cxn modelId="{91C33246-80CE-41E7-878F-8302401B2F47}" type="presParOf" srcId="{EDFEE8DA-9237-47EA-8BA2-A4C376F213FB}" destId="{BCF2943F-B40E-435B-9FEE-0566ED7D393F}" srcOrd="3" destOrd="0" presId="urn:microsoft.com/office/officeart/2018/2/layout/IconVerticalSolidList"/>
    <dgm:cxn modelId="{B687229D-F130-44CB-93B4-FA482EA9EBEE}" type="presParOf" srcId="{44C62B74-21A3-47EF-AF47-4EB95B01F965}" destId="{9F2F85C2-B73A-400A-92B7-8BE1A60309B3}" srcOrd="1" destOrd="0" presId="urn:microsoft.com/office/officeart/2018/2/layout/IconVerticalSolidList"/>
    <dgm:cxn modelId="{4C5CEA41-29F2-40E0-BADA-ABB45A56B000}" type="presParOf" srcId="{44C62B74-21A3-47EF-AF47-4EB95B01F965}" destId="{45767502-41A3-4B0F-BAAE-596D02936464}" srcOrd="2" destOrd="0" presId="urn:microsoft.com/office/officeart/2018/2/layout/IconVerticalSolidList"/>
    <dgm:cxn modelId="{2BFEA603-996F-4FF5-B3F3-141B6C878B67}" type="presParOf" srcId="{45767502-41A3-4B0F-BAAE-596D02936464}" destId="{1F38C3B1-3BA0-4B4F-AC9D-5DA5C55B05F8}" srcOrd="0" destOrd="0" presId="urn:microsoft.com/office/officeart/2018/2/layout/IconVerticalSolidList"/>
    <dgm:cxn modelId="{93CDFFCA-C272-4003-9F21-3C3CCBB6CACC}" type="presParOf" srcId="{45767502-41A3-4B0F-BAAE-596D02936464}" destId="{2EB5C226-3C0F-47F7-8E40-CDC44ADCEEF2}" srcOrd="1" destOrd="0" presId="urn:microsoft.com/office/officeart/2018/2/layout/IconVerticalSolidList"/>
    <dgm:cxn modelId="{0C9C8287-F931-441D-A14A-952460318EA9}" type="presParOf" srcId="{45767502-41A3-4B0F-BAAE-596D02936464}" destId="{9BAB6B78-CCB2-4A42-A728-C8200CEA1641}" srcOrd="2" destOrd="0" presId="urn:microsoft.com/office/officeart/2018/2/layout/IconVerticalSolidList"/>
    <dgm:cxn modelId="{588E0386-47C3-49E8-AF61-199446922FC5}" type="presParOf" srcId="{45767502-41A3-4B0F-BAAE-596D02936464}" destId="{18E8BD83-09D9-4AD1-9BB6-EC68E2D9CF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09DCE8-22B5-4943-9337-6F73D737AA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76CD033-BCEC-4BE0-A27C-FBF0352247E1}">
      <dgm:prSet/>
      <dgm:spPr/>
      <dgm:t>
        <a:bodyPr/>
        <a:lstStyle/>
        <a:p>
          <a:pPr>
            <a:lnSpc>
              <a:spcPct val="100000"/>
            </a:lnSpc>
          </a:pPr>
          <a:r>
            <a:rPr lang="it-IT" dirty="0"/>
            <a:t>Gli esercizi coinvolgono l’aspetto </a:t>
          </a:r>
          <a:r>
            <a:rPr lang="it-IT" b="1" dirty="0"/>
            <a:t>C</a:t>
          </a:r>
          <a:r>
            <a:rPr lang="it-IT" dirty="0"/>
            <a:t>ognitivo, </a:t>
          </a:r>
          <a:r>
            <a:rPr lang="it-IT" b="1" dirty="0"/>
            <a:t>E</a:t>
          </a:r>
          <a:r>
            <a:rPr lang="it-IT" dirty="0"/>
            <a:t>motivo e </a:t>
          </a:r>
          <a:r>
            <a:rPr lang="it-IT" b="1" dirty="0"/>
            <a:t>C</a:t>
          </a:r>
          <a:r>
            <a:rPr lang="it-IT" dirty="0"/>
            <a:t>omportamentale</a:t>
          </a:r>
          <a:endParaRPr lang="en-US" dirty="0"/>
        </a:p>
      </dgm:t>
    </dgm:pt>
    <dgm:pt modelId="{3865317E-7D24-4088-91D2-D15535B626F2}" type="parTrans" cxnId="{9CB943EF-E17C-4FBA-832C-5A1DCE2D4E3D}">
      <dgm:prSet/>
      <dgm:spPr/>
      <dgm:t>
        <a:bodyPr/>
        <a:lstStyle/>
        <a:p>
          <a:endParaRPr lang="en-US"/>
        </a:p>
      </dgm:t>
    </dgm:pt>
    <dgm:pt modelId="{E0CAC287-0ABB-4015-9680-0C2566BE720B}" type="sibTrans" cxnId="{9CB943EF-E17C-4FBA-832C-5A1DCE2D4E3D}">
      <dgm:prSet/>
      <dgm:spPr/>
      <dgm:t>
        <a:bodyPr/>
        <a:lstStyle/>
        <a:p>
          <a:endParaRPr lang="en-US"/>
        </a:p>
      </dgm:t>
    </dgm:pt>
    <dgm:pt modelId="{B38C1665-1ACB-481B-9780-35C00010DEC0}">
      <dgm:prSet custT="1"/>
      <dgm:spPr/>
      <dgm:t>
        <a:bodyPr/>
        <a:lstStyle/>
        <a:p>
          <a:pPr>
            <a:lnSpc>
              <a:spcPct val="100000"/>
            </a:lnSpc>
          </a:pPr>
          <a:r>
            <a:rPr lang="it-IT" sz="1400" dirty="0"/>
            <a:t>Homework comportamentale </a:t>
          </a:r>
          <a:r>
            <a:rPr lang="it-IT" sz="1400" dirty="0">
              <a:sym typeface="Wingdings" panose="05000000000000000000" pitchFamily="2" charset="2"/>
            </a:rPr>
            <a:t></a:t>
          </a:r>
          <a:r>
            <a:rPr lang="it-IT" sz="1400" dirty="0"/>
            <a:t> emozione negativa intensa che, una volta superata </a:t>
          </a:r>
          <a:r>
            <a:rPr lang="it-IT" sz="1400" dirty="0">
              <a:sym typeface="Wingdings" panose="05000000000000000000" pitchFamily="2" charset="2"/>
            </a:rPr>
            <a:t></a:t>
          </a:r>
          <a:r>
            <a:rPr lang="it-IT" sz="1400" dirty="0"/>
            <a:t>  la modificazione di convinzioni negative erronee</a:t>
          </a:r>
          <a:endParaRPr lang="en-US" sz="1400" dirty="0"/>
        </a:p>
      </dgm:t>
    </dgm:pt>
    <dgm:pt modelId="{2CED94FD-EF6C-4529-9947-3B1C6787019F}" type="parTrans" cxnId="{A530CC5D-5759-4F2B-AE67-0BC04BA5218E}">
      <dgm:prSet/>
      <dgm:spPr/>
      <dgm:t>
        <a:bodyPr/>
        <a:lstStyle/>
        <a:p>
          <a:endParaRPr lang="en-US"/>
        </a:p>
      </dgm:t>
    </dgm:pt>
    <dgm:pt modelId="{50968CFE-3E83-47EC-89BC-CC302D598DAF}" type="sibTrans" cxnId="{A530CC5D-5759-4F2B-AE67-0BC04BA5218E}">
      <dgm:prSet/>
      <dgm:spPr/>
      <dgm:t>
        <a:bodyPr/>
        <a:lstStyle/>
        <a:p>
          <a:endParaRPr lang="en-US"/>
        </a:p>
      </dgm:t>
    </dgm:pt>
    <dgm:pt modelId="{D2534992-8667-4BFC-B42B-F807A8C0AF6C}">
      <dgm:prSet/>
      <dgm:spPr/>
      <dgm:t>
        <a:bodyPr/>
        <a:lstStyle/>
        <a:p>
          <a:pPr>
            <a:lnSpc>
              <a:spcPct val="100000"/>
            </a:lnSpc>
          </a:pPr>
          <a:r>
            <a:rPr lang="it-IT"/>
            <a:t>Apprendere ed esercitarsi a mettere in pratica comportamenti diversi da quelli problematici, ciò presuppone di imparare “modi di pensare” differenti e quindi convinzioni ed emozioni diverse</a:t>
          </a:r>
          <a:endParaRPr lang="en-US"/>
        </a:p>
      </dgm:t>
    </dgm:pt>
    <dgm:pt modelId="{6B586390-4FC3-4E87-8E15-3B96CD276773}" type="parTrans" cxnId="{610AFD44-FC04-42E2-9916-9921073F2527}">
      <dgm:prSet/>
      <dgm:spPr/>
      <dgm:t>
        <a:bodyPr/>
        <a:lstStyle/>
        <a:p>
          <a:endParaRPr lang="en-US"/>
        </a:p>
      </dgm:t>
    </dgm:pt>
    <dgm:pt modelId="{8C03FA34-026C-4B66-A476-C34EA1345F54}" type="sibTrans" cxnId="{610AFD44-FC04-42E2-9916-9921073F2527}">
      <dgm:prSet/>
      <dgm:spPr/>
      <dgm:t>
        <a:bodyPr/>
        <a:lstStyle/>
        <a:p>
          <a:endParaRPr lang="en-US"/>
        </a:p>
      </dgm:t>
    </dgm:pt>
    <dgm:pt modelId="{9EE3163F-97E2-4274-B390-719B1362B477}" type="pres">
      <dgm:prSet presAssocID="{6809DCE8-22B5-4943-9337-6F73D737AAF8}" presName="root" presStyleCnt="0">
        <dgm:presLayoutVars>
          <dgm:dir/>
          <dgm:resizeHandles val="exact"/>
        </dgm:presLayoutVars>
      </dgm:prSet>
      <dgm:spPr/>
    </dgm:pt>
    <dgm:pt modelId="{486ABC54-B8EF-4788-BBBF-E787C2BBB42E}" type="pres">
      <dgm:prSet presAssocID="{776CD033-BCEC-4BE0-A27C-FBF0352247E1}" presName="compNode" presStyleCnt="0"/>
      <dgm:spPr/>
    </dgm:pt>
    <dgm:pt modelId="{F6BFE78F-292C-4D62-A99E-D9C4D5FC5D82}" type="pres">
      <dgm:prSet presAssocID="{776CD033-BCEC-4BE0-A27C-FBF0352247E1}" presName="bgRect" presStyleLbl="bgShp" presStyleIdx="0" presStyleCnt="2"/>
      <dgm:spPr/>
    </dgm:pt>
    <dgm:pt modelId="{3A561BA5-E123-4DF1-B2AA-BB07FAFDB9A3}" type="pres">
      <dgm:prSet presAssocID="{776CD033-BCEC-4BE0-A27C-FBF0352247E1}"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mmento urgente"/>
        </a:ext>
      </dgm:extLst>
    </dgm:pt>
    <dgm:pt modelId="{B7901654-53E5-4614-9D7F-3515901B54A1}" type="pres">
      <dgm:prSet presAssocID="{776CD033-BCEC-4BE0-A27C-FBF0352247E1}" presName="spaceRect" presStyleCnt="0"/>
      <dgm:spPr/>
    </dgm:pt>
    <dgm:pt modelId="{FE456439-9A61-4DB4-97A2-BE9628BC60E3}" type="pres">
      <dgm:prSet presAssocID="{776CD033-BCEC-4BE0-A27C-FBF0352247E1}" presName="parTx" presStyleLbl="revTx" presStyleIdx="0" presStyleCnt="3">
        <dgm:presLayoutVars>
          <dgm:chMax val="0"/>
          <dgm:chPref val="0"/>
        </dgm:presLayoutVars>
      </dgm:prSet>
      <dgm:spPr/>
    </dgm:pt>
    <dgm:pt modelId="{4267DB83-5C45-4041-B40B-E97DB28BB11E}" type="pres">
      <dgm:prSet presAssocID="{776CD033-BCEC-4BE0-A27C-FBF0352247E1}" presName="desTx" presStyleLbl="revTx" presStyleIdx="1" presStyleCnt="3">
        <dgm:presLayoutVars/>
      </dgm:prSet>
      <dgm:spPr/>
    </dgm:pt>
    <dgm:pt modelId="{095A4C64-00DE-475C-949C-596FAAB80442}" type="pres">
      <dgm:prSet presAssocID="{E0CAC287-0ABB-4015-9680-0C2566BE720B}" presName="sibTrans" presStyleCnt="0"/>
      <dgm:spPr/>
    </dgm:pt>
    <dgm:pt modelId="{C3F83FA5-43C5-4955-AAF8-ADDC7B14A443}" type="pres">
      <dgm:prSet presAssocID="{D2534992-8667-4BFC-B42B-F807A8C0AF6C}" presName="compNode" presStyleCnt="0"/>
      <dgm:spPr/>
    </dgm:pt>
    <dgm:pt modelId="{C75E4E3E-8475-4F49-8A03-32A27D93A59B}" type="pres">
      <dgm:prSet presAssocID="{D2534992-8667-4BFC-B42B-F807A8C0AF6C}" presName="bgRect" presStyleLbl="bgShp" presStyleIdx="1" presStyleCnt="2"/>
      <dgm:spPr/>
    </dgm:pt>
    <dgm:pt modelId="{CC403A16-0268-421E-80D4-63BC75ADEC6D}" type="pres">
      <dgm:prSet presAssocID="{D2534992-8667-4BFC-B42B-F807A8C0AF6C}"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municazioni"/>
        </a:ext>
      </dgm:extLst>
    </dgm:pt>
    <dgm:pt modelId="{8E1F7673-189B-4F1E-86B6-B0850B4BAD2F}" type="pres">
      <dgm:prSet presAssocID="{D2534992-8667-4BFC-B42B-F807A8C0AF6C}" presName="spaceRect" presStyleCnt="0"/>
      <dgm:spPr/>
    </dgm:pt>
    <dgm:pt modelId="{04347B4B-29FB-4C58-A1A3-A0FD6071A72C}" type="pres">
      <dgm:prSet presAssocID="{D2534992-8667-4BFC-B42B-F807A8C0AF6C}" presName="parTx" presStyleLbl="revTx" presStyleIdx="2" presStyleCnt="3">
        <dgm:presLayoutVars>
          <dgm:chMax val="0"/>
          <dgm:chPref val="0"/>
        </dgm:presLayoutVars>
      </dgm:prSet>
      <dgm:spPr/>
    </dgm:pt>
  </dgm:ptLst>
  <dgm:cxnLst>
    <dgm:cxn modelId="{610AFD44-FC04-42E2-9916-9921073F2527}" srcId="{6809DCE8-22B5-4943-9337-6F73D737AAF8}" destId="{D2534992-8667-4BFC-B42B-F807A8C0AF6C}" srcOrd="1" destOrd="0" parTransId="{6B586390-4FC3-4E87-8E15-3B96CD276773}" sibTransId="{8C03FA34-026C-4B66-A476-C34EA1345F54}"/>
    <dgm:cxn modelId="{6C727857-19C3-4793-BAEE-6854F6855024}" type="presOf" srcId="{776CD033-BCEC-4BE0-A27C-FBF0352247E1}" destId="{FE456439-9A61-4DB4-97A2-BE9628BC60E3}" srcOrd="0" destOrd="0" presId="urn:microsoft.com/office/officeart/2018/2/layout/IconVerticalSolidList"/>
    <dgm:cxn modelId="{A530CC5D-5759-4F2B-AE67-0BC04BA5218E}" srcId="{776CD033-BCEC-4BE0-A27C-FBF0352247E1}" destId="{B38C1665-1ACB-481B-9780-35C00010DEC0}" srcOrd="0" destOrd="0" parTransId="{2CED94FD-EF6C-4529-9947-3B1C6787019F}" sibTransId="{50968CFE-3E83-47EC-89BC-CC302D598DAF}"/>
    <dgm:cxn modelId="{B94EEB70-5F21-4F99-B578-06317C92F05A}" type="presOf" srcId="{D2534992-8667-4BFC-B42B-F807A8C0AF6C}" destId="{04347B4B-29FB-4C58-A1A3-A0FD6071A72C}" srcOrd="0" destOrd="0" presId="urn:microsoft.com/office/officeart/2018/2/layout/IconVerticalSolidList"/>
    <dgm:cxn modelId="{0ABA327C-170C-40CF-A815-68BBE1BD7A15}" type="presOf" srcId="{6809DCE8-22B5-4943-9337-6F73D737AAF8}" destId="{9EE3163F-97E2-4274-B390-719B1362B477}" srcOrd="0" destOrd="0" presId="urn:microsoft.com/office/officeart/2018/2/layout/IconVerticalSolidList"/>
    <dgm:cxn modelId="{8B92838E-FAB5-4CD9-98D0-8D95C5CDBD0F}" type="presOf" srcId="{B38C1665-1ACB-481B-9780-35C00010DEC0}" destId="{4267DB83-5C45-4041-B40B-E97DB28BB11E}" srcOrd="0" destOrd="0" presId="urn:microsoft.com/office/officeart/2018/2/layout/IconVerticalSolidList"/>
    <dgm:cxn modelId="{9CB943EF-E17C-4FBA-832C-5A1DCE2D4E3D}" srcId="{6809DCE8-22B5-4943-9337-6F73D737AAF8}" destId="{776CD033-BCEC-4BE0-A27C-FBF0352247E1}" srcOrd="0" destOrd="0" parTransId="{3865317E-7D24-4088-91D2-D15535B626F2}" sibTransId="{E0CAC287-0ABB-4015-9680-0C2566BE720B}"/>
    <dgm:cxn modelId="{EC28CFEE-7A03-4D49-BE75-09FC1F83CF39}" type="presParOf" srcId="{9EE3163F-97E2-4274-B390-719B1362B477}" destId="{486ABC54-B8EF-4788-BBBF-E787C2BBB42E}" srcOrd="0" destOrd="0" presId="urn:microsoft.com/office/officeart/2018/2/layout/IconVerticalSolidList"/>
    <dgm:cxn modelId="{0879500C-2241-4C4C-B7FC-BD061024B5BA}" type="presParOf" srcId="{486ABC54-B8EF-4788-BBBF-E787C2BBB42E}" destId="{F6BFE78F-292C-4D62-A99E-D9C4D5FC5D82}" srcOrd="0" destOrd="0" presId="urn:microsoft.com/office/officeart/2018/2/layout/IconVerticalSolidList"/>
    <dgm:cxn modelId="{1768A16D-6D8D-4F8E-91D1-3E9FD52FB1E8}" type="presParOf" srcId="{486ABC54-B8EF-4788-BBBF-E787C2BBB42E}" destId="{3A561BA5-E123-4DF1-B2AA-BB07FAFDB9A3}" srcOrd="1" destOrd="0" presId="urn:microsoft.com/office/officeart/2018/2/layout/IconVerticalSolidList"/>
    <dgm:cxn modelId="{59BFF0FA-EDDC-42B5-B94D-4895FB6D9F07}" type="presParOf" srcId="{486ABC54-B8EF-4788-BBBF-E787C2BBB42E}" destId="{B7901654-53E5-4614-9D7F-3515901B54A1}" srcOrd="2" destOrd="0" presId="urn:microsoft.com/office/officeart/2018/2/layout/IconVerticalSolidList"/>
    <dgm:cxn modelId="{53859C3F-19B7-4038-A409-03B4824E4439}" type="presParOf" srcId="{486ABC54-B8EF-4788-BBBF-E787C2BBB42E}" destId="{FE456439-9A61-4DB4-97A2-BE9628BC60E3}" srcOrd="3" destOrd="0" presId="urn:microsoft.com/office/officeart/2018/2/layout/IconVerticalSolidList"/>
    <dgm:cxn modelId="{6786F25B-EF9B-4943-98FF-0079D1F837D4}" type="presParOf" srcId="{486ABC54-B8EF-4788-BBBF-E787C2BBB42E}" destId="{4267DB83-5C45-4041-B40B-E97DB28BB11E}" srcOrd="4" destOrd="0" presId="urn:microsoft.com/office/officeart/2018/2/layout/IconVerticalSolidList"/>
    <dgm:cxn modelId="{740A93B9-C932-428E-9E91-A2E6A0352973}" type="presParOf" srcId="{9EE3163F-97E2-4274-B390-719B1362B477}" destId="{095A4C64-00DE-475C-949C-596FAAB80442}" srcOrd="1" destOrd="0" presId="urn:microsoft.com/office/officeart/2018/2/layout/IconVerticalSolidList"/>
    <dgm:cxn modelId="{4F31BF54-B15E-4C82-8E68-5F48A641559B}" type="presParOf" srcId="{9EE3163F-97E2-4274-B390-719B1362B477}" destId="{C3F83FA5-43C5-4955-AAF8-ADDC7B14A443}" srcOrd="2" destOrd="0" presId="urn:microsoft.com/office/officeart/2018/2/layout/IconVerticalSolidList"/>
    <dgm:cxn modelId="{5D86C040-684B-4314-9418-B5121DD3B8B8}" type="presParOf" srcId="{C3F83FA5-43C5-4955-AAF8-ADDC7B14A443}" destId="{C75E4E3E-8475-4F49-8A03-32A27D93A59B}" srcOrd="0" destOrd="0" presId="urn:microsoft.com/office/officeart/2018/2/layout/IconVerticalSolidList"/>
    <dgm:cxn modelId="{D8E1F075-DF9F-4C50-85A0-7B9014E4C370}" type="presParOf" srcId="{C3F83FA5-43C5-4955-AAF8-ADDC7B14A443}" destId="{CC403A16-0268-421E-80D4-63BC75ADEC6D}" srcOrd="1" destOrd="0" presId="urn:microsoft.com/office/officeart/2018/2/layout/IconVerticalSolidList"/>
    <dgm:cxn modelId="{A7EE6005-67F2-48C2-A901-9DFE13F0F616}" type="presParOf" srcId="{C3F83FA5-43C5-4955-AAF8-ADDC7B14A443}" destId="{8E1F7673-189B-4F1E-86B6-B0850B4BAD2F}" srcOrd="2" destOrd="0" presId="urn:microsoft.com/office/officeart/2018/2/layout/IconVerticalSolidList"/>
    <dgm:cxn modelId="{7DBF05D3-BB1A-4ED1-9FE9-154D2C3D232B}" type="presParOf" srcId="{C3F83FA5-43C5-4955-AAF8-ADDC7B14A443}" destId="{04347B4B-29FB-4C58-A1A3-A0FD6071A7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72470F-2521-4863-8891-32CB108A816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E69083B-FBF3-42DC-B0DD-A2675A529118}">
      <dgm:prSet/>
      <dgm:spPr/>
      <dgm:t>
        <a:bodyPr/>
        <a:lstStyle/>
        <a:p>
          <a:r>
            <a:rPr lang="it-IT"/>
            <a:t>Homework di tipo comportamentale</a:t>
          </a:r>
          <a:endParaRPr lang="en-US"/>
        </a:p>
      </dgm:t>
    </dgm:pt>
    <dgm:pt modelId="{30DBA58A-BCCE-4D5C-A34C-88E0C3DDFDA3}" type="parTrans" cxnId="{D61F33D3-34E9-48A8-BF09-A0C76D593EE0}">
      <dgm:prSet/>
      <dgm:spPr/>
      <dgm:t>
        <a:bodyPr/>
        <a:lstStyle/>
        <a:p>
          <a:endParaRPr lang="en-US"/>
        </a:p>
      </dgm:t>
    </dgm:pt>
    <dgm:pt modelId="{996EBD17-5186-414A-B995-60EBB8A19F5C}" type="sibTrans" cxnId="{D61F33D3-34E9-48A8-BF09-A0C76D593EE0}">
      <dgm:prSet/>
      <dgm:spPr/>
      <dgm:t>
        <a:bodyPr/>
        <a:lstStyle/>
        <a:p>
          <a:endParaRPr lang="en-US"/>
        </a:p>
      </dgm:t>
    </dgm:pt>
    <dgm:pt modelId="{7ECA22F6-B333-4AE7-8266-A0B37A10E0B9}">
      <dgm:prSet/>
      <dgm:spPr/>
      <dgm:t>
        <a:bodyPr/>
        <a:lstStyle/>
        <a:p>
          <a:r>
            <a:rPr lang="it-IT" dirty="0"/>
            <a:t>Le prescrizioni hanno il fine di fare sperimentare al P modi di agire diversi da quelli abituali, di affrontare le situazioni temute, fonte del disagio.</a:t>
          </a:r>
          <a:endParaRPr lang="en-US" dirty="0"/>
        </a:p>
      </dgm:t>
    </dgm:pt>
    <dgm:pt modelId="{09A7B043-D342-4DD2-BAF2-501102EBDB3D}" type="parTrans" cxnId="{BFA8913F-8177-4365-BC29-CE09198A5215}">
      <dgm:prSet/>
      <dgm:spPr/>
      <dgm:t>
        <a:bodyPr/>
        <a:lstStyle/>
        <a:p>
          <a:endParaRPr lang="en-US"/>
        </a:p>
      </dgm:t>
    </dgm:pt>
    <dgm:pt modelId="{24BD98E0-A013-48A2-ADA7-B2E957E42985}" type="sibTrans" cxnId="{BFA8913F-8177-4365-BC29-CE09198A5215}">
      <dgm:prSet/>
      <dgm:spPr/>
      <dgm:t>
        <a:bodyPr/>
        <a:lstStyle/>
        <a:p>
          <a:endParaRPr lang="en-US"/>
        </a:p>
      </dgm:t>
    </dgm:pt>
    <dgm:pt modelId="{F3AA7057-021B-46DB-BF89-EFF794FCE804}">
      <dgm:prSet/>
      <dgm:spPr/>
      <dgm:t>
        <a:bodyPr/>
        <a:lstStyle/>
        <a:p>
          <a:r>
            <a:rPr lang="it-IT"/>
            <a:t>Homework di tipo cognitivo</a:t>
          </a:r>
          <a:endParaRPr lang="en-US"/>
        </a:p>
      </dgm:t>
    </dgm:pt>
    <dgm:pt modelId="{AC065D9D-7125-497B-AA72-A00E0D8A9B33}" type="parTrans" cxnId="{01EDF521-6EC0-4283-9DF6-15C361AF91D2}">
      <dgm:prSet/>
      <dgm:spPr/>
      <dgm:t>
        <a:bodyPr/>
        <a:lstStyle/>
        <a:p>
          <a:endParaRPr lang="en-US"/>
        </a:p>
      </dgm:t>
    </dgm:pt>
    <dgm:pt modelId="{EDDC9A3D-C080-4479-B031-3FE723195B01}" type="sibTrans" cxnId="{01EDF521-6EC0-4283-9DF6-15C361AF91D2}">
      <dgm:prSet/>
      <dgm:spPr/>
      <dgm:t>
        <a:bodyPr/>
        <a:lstStyle/>
        <a:p>
          <a:endParaRPr lang="en-US"/>
        </a:p>
      </dgm:t>
    </dgm:pt>
    <dgm:pt modelId="{BF36393D-2B5F-44C9-8DF7-2114A615F538}">
      <dgm:prSet/>
      <dgm:spPr/>
      <dgm:t>
        <a:bodyPr/>
        <a:lstStyle/>
        <a:p>
          <a:r>
            <a:rPr lang="it-IT" dirty="0"/>
            <a:t>Si sollecita il P ad impegnarsi mentalmente attraverso diverse forme di automonitoraggio.</a:t>
          </a:r>
          <a:endParaRPr lang="en-US" dirty="0"/>
        </a:p>
      </dgm:t>
    </dgm:pt>
    <dgm:pt modelId="{93E53A39-5BD8-41E6-9AA3-F073359A82E5}" type="parTrans" cxnId="{852DB7AE-AA77-4F90-896A-81CF10DFA26D}">
      <dgm:prSet/>
      <dgm:spPr/>
      <dgm:t>
        <a:bodyPr/>
        <a:lstStyle/>
        <a:p>
          <a:endParaRPr lang="en-US"/>
        </a:p>
      </dgm:t>
    </dgm:pt>
    <dgm:pt modelId="{EB9E3A63-895B-45CC-B6E2-0271BE5158F8}" type="sibTrans" cxnId="{852DB7AE-AA77-4F90-896A-81CF10DFA26D}">
      <dgm:prSet/>
      <dgm:spPr/>
      <dgm:t>
        <a:bodyPr/>
        <a:lstStyle/>
        <a:p>
          <a:endParaRPr lang="en-US"/>
        </a:p>
      </dgm:t>
    </dgm:pt>
    <dgm:pt modelId="{A0AC34F1-1CAC-4037-8489-50EA1E6046ED}">
      <dgm:prSet/>
      <dgm:spPr/>
      <dgm:t>
        <a:bodyPr/>
        <a:lstStyle/>
        <a:p>
          <a:r>
            <a:rPr lang="it-IT"/>
            <a:t>Homework di tipo emotivo-affettivo</a:t>
          </a:r>
          <a:endParaRPr lang="en-US"/>
        </a:p>
      </dgm:t>
    </dgm:pt>
    <dgm:pt modelId="{64BF9F42-4042-4AEE-839D-93D49A3ECE9A}" type="parTrans" cxnId="{89DCF67F-94F4-45FC-ADB4-9CE23BECB4E7}">
      <dgm:prSet/>
      <dgm:spPr/>
      <dgm:t>
        <a:bodyPr/>
        <a:lstStyle/>
        <a:p>
          <a:endParaRPr lang="en-US"/>
        </a:p>
      </dgm:t>
    </dgm:pt>
    <dgm:pt modelId="{96850ACB-5569-4F57-8258-6F0D495482E4}" type="sibTrans" cxnId="{89DCF67F-94F4-45FC-ADB4-9CE23BECB4E7}">
      <dgm:prSet/>
      <dgm:spPr/>
      <dgm:t>
        <a:bodyPr/>
        <a:lstStyle/>
        <a:p>
          <a:endParaRPr lang="en-US"/>
        </a:p>
      </dgm:t>
    </dgm:pt>
    <dgm:pt modelId="{2E6A2F9A-FFA2-4821-8480-AAD69825F87F}">
      <dgm:prSet/>
      <dgm:spPr/>
      <dgm:t>
        <a:bodyPr/>
        <a:lstStyle/>
        <a:p>
          <a:r>
            <a:rPr lang="it-IT" dirty="0"/>
            <a:t>Il P lavora su alcuni particolari stati emotivi attraverso le tecniche di visualizzazione e di rilassamento.</a:t>
          </a:r>
          <a:endParaRPr lang="en-US" dirty="0"/>
        </a:p>
      </dgm:t>
    </dgm:pt>
    <dgm:pt modelId="{09801716-7205-4B5C-8CFB-E06A080B9D6F}" type="parTrans" cxnId="{FB99C0C1-0E48-403C-9497-007B5140149A}">
      <dgm:prSet/>
      <dgm:spPr/>
      <dgm:t>
        <a:bodyPr/>
        <a:lstStyle/>
        <a:p>
          <a:endParaRPr lang="en-US"/>
        </a:p>
      </dgm:t>
    </dgm:pt>
    <dgm:pt modelId="{C1AE4677-AA30-4279-A570-E96A19357A58}" type="sibTrans" cxnId="{FB99C0C1-0E48-403C-9497-007B5140149A}">
      <dgm:prSet/>
      <dgm:spPr/>
      <dgm:t>
        <a:bodyPr/>
        <a:lstStyle/>
        <a:p>
          <a:endParaRPr lang="en-US"/>
        </a:p>
      </dgm:t>
    </dgm:pt>
    <dgm:pt modelId="{B50178EC-0946-4137-88D3-9AE2B79BAA6D}">
      <dgm:prSet/>
      <dgm:spPr/>
      <dgm:t>
        <a:bodyPr/>
        <a:lstStyle/>
        <a:p>
          <a:r>
            <a:rPr lang="it-IT"/>
            <a:t>Homework di base e specifici</a:t>
          </a:r>
          <a:endParaRPr lang="en-US"/>
        </a:p>
      </dgm:t>
    </dgm:pt>
    <dgm:pt modelId="{196A96FF-DC6B-49C3-8FD8-19E3A5DB519C}" type="parTrans" cxnId="{76590733-55DC-42FF-A420-13DFE945DD04}">
      <dgm:prSet/>
      <dgm:spPr/>
      <dgm:t>
        <a:bodyPr/>
        <a:lstStyle/>
        <a:p>
          <a:endParaRPr lang="en-US"/>
        </a:p>
      </dgm:t>
    </dgm:pt>
    <dgm:pt modelId="{803CF83B-57EF-4E2C-8A2A-40F3C5A9FDED}" type="sibTrans" cxnId="{76590733-55DC-42FF-A420-13DFE945DD04}">
      <dgm:prSet/>
      <dgm:spPr/>
      <dgm:t>
        <a:bodyPr/>
        <a:lstStyle/>
        <a:p>
          <a:endParaRPr lang="en-US"/>
        </a:p>
      </dgm:t>
    </dgm:pt>
    <dgm:pt modelId="{BC2013FA-E061-4806-9FCD-7DD37EEC4BD7}">
      <dgm:prSet/>
      <dgm:spPr/>
      <dgm:t>
        <a:bodyPr/>
        <a:lstStyle/>
        <a:p>
          <a:r>
            <a:rPr lang="it-IT" dirty="0"/>
            <a:t>Le prescrizioni di base accomunano molti disturbi, quelli specifici sono strutturati per lo più rispecchiando il modello teorico di riferimento.</a:t>
          </a:r>
        </a:p>
      </dgm:t>
    </dgm:pt>
    <dgm:pt modelId="{7AA6DD39-A73F-4920-A311-69D873BD067F}" type="parTrans" cxnId="{0E18F44B-36BC-4BD5-8D42-990D9AA1A81C}">
      <dgm:prSet/>
      <dgm:spPr/>
      <dgm:t>
        <a:bodyPr/>
        <a:lstStyle/>
        <a:p>
          <a:endParaRPr lang="it-IT"/>
        </a:p>
      </dgm:t>
    </dgm:pt>
    <dgm:pt modelId="{18D06D5C-5E3F-45A4-87E6-009A3C52F69E}" type="sibTrans" cxnId="{0E18F44B-36BC-4BD5-8D42-990D9AA1A81C}">
      <dgm:prSet/>
      <dgm:spPr/>
      <dgm:t>
        <a:bodyPr/>
        <a:lstStyle/>
        <a:p>
          <a:endParaRPr lang="it-IT"/>
        </a:p>
      </dgm:t>
    </dgm:pt>
    <dgm:pt modelId="{90E7A23F-9D2D-41B6-BE3C-8F49681460F6}" type="pres">
      <dgm:prSet presAssocID="{9772470F-2521-4863-8891-32CB108A816C}" presName="linear" presStyleCnt="0">
        <dgm:presLayoutVars>
          <dgm:dir/>
          <dgm:animLvl val="lvl"/>
          <dgm:resizeHandles val="exact"/>
        </dgm:presLayoutVars>
      </dgm:prSet>
      <dgm:spPr/>
    </dgm:pt>
    <dgm:pt modelId="{295E3651-7EC7-48F2-B595-AA169D787B4A}" type="pres">
      <dgm:prSet presAssocID="{AE69083B-FBF3-42DC-B0DD-A2675A529118}" presName="parentLin" presStyleCnt="0"/>
      <dgm:spPr/>
    </dgm:pt>
    <dgm:pt modelId="{ADCF306C-790D-4C24-BC16-BE3E776121F3}" type="pres">
      <dgm:prSet presAssocID="{AE69083B-FBF3-42DC-B0DD-A2675A529118}" presName="parentLeftMargin" presStyleLbl="node1" presStyleIdx="0" presStyleCnt="4"/>
      <dgm:spPr/>
    </dgm:pt>
    <dgm:pt modelId="{E1A32DB8-204A-4D23-9CB6-1BA4249E0460}" type="pres">
      <dgm:prSet presAssocID="{AE69083B-FBF3-42DC-B0DD-A2675A529118}" presName="parentText" presStyleLbl="node1" presStyleIdx="0" presStyleCnt="4">
        <dgm:presLayoutVars>
          <dgm:chMax val="0"/>
          <dgm:bulletEnabled val="1"/>
        </dgm:presLayoutVars>
      </dgm:prSet>
      <dgm:spPr/>
    </dgm:pt>
    <dgm:pt modelId="{C1E90FF8-B90A-4354-8A11-3AF16CFEE4F0}" type="pres">
      <dgm:prSet presAssocID="{AE69083B-FBF3-42DC-B0DD-A2675A529118}" presName="negativeSpace" presStyleCnt="0"/>
      <dgm:spPr/>
    </dgm:pt>
    <dgm:pt modelId="{0640EA7F-B16D-45AD-A0B0-1A8332B5629C}" type="pres">
      <dgm:prSet presAssocID="{AE69083B-FBF3-42DC-B0DD-A2675A529118}" presName="childText" presStyleLbl="conFgAcc1" presStyleIdx="0" presStyleCnt="4">
        <dgm:presLayoutVars>
          <dgm:bulletEnabled val="1"/>
        </dgm:presLayoutVars>
      </dgm:prSet>
      <dgm:spPr/>
    </dgm:pt>
    <dgm:pt modelId="{5694C595-AF1B-429B-9ABD-3B1F69913E46}" type="pres">
      <dgm:prSet presAssocID="{996EBD17-5186-414A-B995-60EBB8A19F5C}" presName="spaceBetweenRectangles" presStyleCnt="0"/>
      <dgm:spPr/>
    </dgm:pt>
    <dgm:pt modelId="{A24DE78E-4FFE-4FCB-9CC9-F9CE81D6275A}" type="pres">
      <dgm:prSet presAssocID="{F3AA7057-021B-46DB-BF89-EFF794FCE804}" presName="parentLin" presStyleCnt="0"/>
      <dgm:spPr/>
    </dgm:pt>
    <dgm:pt modelId="{D1CC0A3A-F3E2-4307-83BA-EEBBF91A4409}" type="pres">
      <dgm:prSet presAssocID="{F3AA7057-021B-46DB-BF89-EFF794FCE804}" presName="parentLeftMargin" presStyleLbl="node1" presStyleIdx="0" presStyleCnt="4"/>
      <dgm:spPr/>
    </dgm:pt>
    <dgm:pt modelId="{79F33D43-EF53-4779-A80D-D807FA090DFD}" type="pres">
      <dgm:prSet presAssocID="{F3AA7057-021B-46DB-BF89-EFF794FCE804}" presName="parentText" presStyleLbl="node1" presStyleIdx="1" presStyleCnt="4">
        <dgm:presLayoutVars>
          <dgm:chMax val="0"/>
          <dgm:bulletEnabled val="1"/>
        </dgm:presLayoutVars>
      </dgm:prSet>
      <dgm:spPr/>
    </dgm:pt>
    <dgm:pt modelId="{36B73FE7-F757-4CB5-8EB1-864262F937F1}" type="pres">
      <dgm:prSet presAssocID="{F3AA7057-021B-46DB-BF89-EFF794FCE804}" presName="negativeSpace" presStyleCnt="0"/>
      <dgm:spPr/>
    </dgm:pt>
    <dgm:pt modelId="{1DD4E90D-86AA-40C9-8D15-478FA58010CC}" type="pres">
      <dgm:prSet presAssocID="{F3AA7057-021B-46DB-BF89-EFF794FCE804}" presName="childText" presStyleLbl="conFgAcc1" presStyleIdx="1" presStyleCnt="4">
        <dgm:presLayoutVars>
          <dgm:bulletEnabled val="1"/>
        </dgm:presLayoutVars>
      </dgm:prSet>
      <dgm:spPr/>
    </dgm:pt>
    <dgm:pt modelId="{0F86B087-809C-4D30-AF38-A69B0C0AAB20}" type="pres">
      <dgm:prSet presAssocID="{EDDC9A3D-C080-4479-B031-3FE723195B01}" presName="spaceBetweenRectangles" presStyleCnt="0"/>
      <dgm:spPr/>
    </dgm:pt>
    <dgm:pt modelId="{21B9992C-538F-469B-A7DE-404F7D8C6A0A}" type="pres">
      <dgm:prSet presAssocID="{A0AC34F1-1CAC-4037-8489-50EA1E6046ED}" presName="parentLin" presStyleCnt="0"/>
      <dgm:spPr/>
    </dgm:pt>
    <dgm:pt modelId="{3B07240F-795A-4F75-8634-F242DAE1C5C0}" type="pres">
      <dgm:prSet presAssocID="{A0AC34F1-1CAC-4037-8489-50EA1E6046ED}" presName="parentLeftMargin" presStyleLbl="node1" presStyleIdx="1" presStyleCnt="4"/>
      <dgm:spPr/>
    </dgm:pt>
    <dgm:pt modelId="{2CC9340A-0E91-496D-AE8A-0B13572C5C84}" type="pres">
      <dgm:prSet presAssocID="{A0AC34F1-1CAC-4037-8489-50EA1E6046ED}" presName="parentText" presStyleLbl="node1" presStyleIdx="2" presStyleCnt="4">
        <dgm:presLayoutVars>
          <dgm:chMax val="0"/>
          <dgm:bulletEnabled val="1"/>
        </dgm:presLayoutVars>
      </dgm:prSet>
      <dgm:spPr/>
    </dgm:pt>
    <dgm:pt modelId="{0BE86C5F-8E91-4ACE-A15F-EDB352359286}" type="pres">
      <dgm:prSet presAssocID="{A0AC34F1-1CAC-4037-8489-50EA1E6046ED}" presName="negativeSpace" presStyleCnt="0"/>
      <dgm:spPr/>
    </dgm:pt>
    <dgm:pt modelId="{0C232395-7D53-417B-8A71-AE264E490EA3}" type="pres">
      <dgm:prSet presAssocID="{A0AC34F1-1CAC-4037-8489-50EA1E6046ED}" presName="childText" presStyleLbl="conFgAcc1" presStyleIdx="2" presStyleCnt="4">
        <dgm:presLayoutVars>
          <dgm:bulletEnabled val="1"/>
        </dgm:presLayoutVars>
      </dgm:prSet>
      <dgm:spPr/>
    </dgm:pt>
    <dgm:pt modelId="{3C5CF5C8-0DC5-48D2-AFB6-82710E2ED490}" type="pres">
      <dgm:prSet presAssocID="{96850ACB-5569-4F57-8258-6F0D495482E4}" presName="spaceBetweenRectangles" presStyleCnt="0"/>
      <dgm:spPr/>
    </dgm:pt>
    <dgm:pt modelId="{10796C88-B73D-424C-A3AF-BF92B3F487AF}" type="pres">
      <dgm:prSet presAssocID="{B50178EC-0946-4137-88D3-9AE2B79BAA6D}" presName="parentLin" presStyleCnt="0"/>
      <dgm:spPr/>
    </dgm:pt>
    <dgm:pt modelId="{5628003D-F523-4F65-94D5-2916910BC64F}" type="pres">
      <dgm:prSet presAssocID="{B50178EC-0946-4137-88D3-9AE2B79BAA6D}" presName="parentLeftMargin" presStyleLbl="node1" presStyleIdx="2" presStyleCnt="4"/>
      <dgm:spPr/>
    </dgm:pt>
    <dgm:pt modelId="{A65DE6D4-3AB7-4650-BF6B-0D8FC7D3DF3E}" type="pres">
      <dgm:prSet presAssocID="{B50178EC-0946-4137-88D3-9AE2B79BAA6D}" presName="parentText" presStyleLbl="node1" presStyleIdx="3" presStyleCnt="4">
        <dgm:presLayoutVars>
          <dgm:chMax val="0"/>
          <dgm:bulletEnabled val="1"/>
        </dgm:presLayoutVars>
      </dgm:prSet>
      <dgm:spPr/>
    </dgm:pt>
    <dgm:pt modelId="{4FC7EBC8-AFA0-4B32-B70E-B9F0744D41EA}" type="pres">
      <dgm:prSet presAssocID="{B50178EC-0946-4137-88D3-9AE2B79BAA6D}" presName="negativeSpace" presStyleCnt="0"/>
      <dgm:spPr/>
    </dgm:pt>
    <dgm:pt modelId="{4E0FFF37-8FEA-4B42-995B-486299D985AF}" type="pres">
      <dgm:prSet presAssocID="{B50178EC-0946-4137-88D3-9AE2B79BAA6D}" presName="childText" presStyleLbl="conFgAcc1" presStyleIdx="3" presStyleCnt="4">
        <dgm:presLayoutVars>
          <dgm:bulletEnabled val="1"/>
        </dgm:presLayoutVars>
      </dgm:prSet>
      <dgm:spPr/>
    </dgm:pt>
  </dgm:ptLst>
  <dgm:cxnLst>
    <dgm:cxn modelId="{D8F26406-BDF6-4B69-93FA-15E9AE6F7BF3}" type="presOf" srcId="{2E6A2F9A-FFA2-4821-8480-AAD69825F87F}" destId="{0C232395-7D53-417B-8A71-AE264E490EA3}" srcOrd="0" destOrd="0" presId="urn:microsoft.com/office/officeart/2005/8/layout/list1"/>
    <dgm:cxn modelId="{01EDF521-6EC0-4283-9DF6-15C361AF91D2}" srcId="{9772470F-2521-4863-8891-32CB108A816C}" destId="{F3AA7057-021B-46DB-BF89-EFF794FCE804}" srcOrd="1" destOrd="0" parTransId="{AC065D9D-7125-497B-AA72-A00E0D8A9B33}" sibTransId="{EDDC9A3D-C080-4479-B031-3FE723195B01}"/>
    <dgm:cxn modelId="{76590733-55DC-42FF-A420-13DFE945DD04}" srcId="{9772470F-2521-4863-8891-32CB108A816C}" destId="{B50178EC-0946-4137-88D3-9AE2B79BAA6D}" srcOrd="3" destOrd="0" parTransId="{196A96FF-DC6B-49C3-8FD8-19E3A5DB519C}" sibTransId="{803CF83B-57EF-4E2C-8A2A-40F3C5A9FDED}"/>
    <dgm:cxn modelId="{41390538-D677-4E81-8264-7BE35208C74B}" type="presOf" srcId="{F3AA7057-021B-46DB-BF89-EFF794FCE804}" destId="{79F33D43-EF53-4779-A80D-D807FA090DFD}" srcOrd="1" destOrd="0" presId="urn:microsoft.com/office/officeart/2005/8/layout/list1"/>
    <dgm:cxn modelId="{BFA8913F-8177-4365-BC29-CE09198A5215}" srcId="{AE69083B-FBF3-42DC-B0DD-A2675A529118}" destId="{7ECA22F6-B333-4AE7-8266-A0B37A10E0B9}" srcOrd="0" destOrd="0" parTransId="{09A7B043-D342-4DD2-BAF2-501102EBDB3D}" sibTransId="{24BD98E0-A013-48A2-ADA7-B2E957E42985}"/>
    <dgm:cxn modelId="{0E18F44B-36BC-4BD5-8D42-990D9AA1A81C}" srcId="{B50178EC-0946-4137-88D3-9AE2B79BAA6D}" destId="{BC2013FA-E061-4806-9FCD-7DD37EEC4BD7}" srcOrd="0" destOrd="0" parTransId="{7AA6DD39-A73F-4920-A311-69D873BD067F}" sibTransId="{18D06D5C-5E3F-45A4-87E6-009A3C52F69E}"/>
    <dgm:cxn modelId="{CDB9C866-3E28-48FB-B515-3825666E055D}" type="presOf" srcId="{7ECA22F6-B333-4AE7-8266-A0B37A10E0B9}" destId="{0640EA7F-B16D-45AD-A0B0-1A8332B5629C}" srcOrd="0" destOrd="0" presId="urn:microsoft.com/office/officeart/2005/8/layout/list1"/>
    <dgm:cxn modelId="{0AFEA673-1F75-471D-A53E-F4335F4E479F}" type="presOf" srcId="{AE69083B-FBF3-42DC-B0DD-A2675A529118}" destId="{E1A32DB8-204A-4D23-9CB6-1BA4249E0460}" srcOrd="1" destOrd="0" presId="urn:microsoft.com/office/officeart/2005/8/layout/list1"/>
    <dgm:cxn modelId="{1F26C573-D9FC-4ABB-A79C-2EBB401DA77C}" type="presOf" srcId="{BF36393D-2B5F-44C9-8DF7-2114A615F538}" destId="{1DD4E90D-86AA-40C9-8D15-478FA58010CC}" srcOrd="0" destOrd="0" presId="urn:microsoft.com/office/officeart/2005/8/layout/list1"/>
    <dgm:cxn modelId="{89DCF67F-94F4-45FC-ADB4-9CE23BECB4E7}" srcId="{9772470F-2521-4863-8891-32CB108A816C}" destId="{A0AC34F1-1CAC-4037-8489-50EA1E6046ED}" srcOrd="2" destOrd="0" parTransId="{64BF9F42-4042-4AEE-839D-93D49A3ECE9A}" sibTransId="{96850ACB-5569-4F57-8258-6F0D495482E4}"/>
    <dgm:cxn modelId="{EEA1B6AA-0067-487F-8264-4615F833460E}" type="presOf" srcId="{9772470F-2521-4863-8891-32CB108A816C}" destId="{90E7A23F-9D2D-41B6-BE3C-8F49681460F6}" srcOrd="0" destOrd="0" presId="urn:microsoft.com/office/officeart/2005/8/layout/list1"/>
    <dgm:cxn modelId="{3A8204AB-614F-4395-BBF1-3081A7773191}" type="presOf" srcId="{F3AA7057-021B-46DB-BF89-EFF794FCE804}" destId="{D1CC0A3A-F3E2-4307-83BA-EEBBF91A4409}" srcOrd="0" destOrd="0" presId="urn:microsoft.com/office/officeart/2005/8/layout/list1"/>
    <dgm:cxn modelId="{7333CAAC-2059-47E3-BBE9-BD351CC898BD}" type="presOf" srcId="{A0AC34F1-1CAC-4037-8489-50EA1E6046ED}" destId="{3B07240F-795A-4F75-8634-F242DAE1C5C0}" srcOrd="0" destOrd="0" presId="urn:microsoft.com/office/officeart/2005/8/layout/list1"/>
    <dgm:cxn modelId="{852DB7AE-AA77-4F90-896A-81CF10DFA26D}" srcId="{F3AA7057-021B-46DB-BF89-EFF794FCE804}" destId="{BF36393D-2B5F-44C9-8DF7-2114A615F538}" srcOrd="0" destOrd="0" parTransId="{93E53A39-5BD8-41E6-9AA3-F073359A82E5}" sibTransId="{EB9E3A63-895B-45CC-B6E2-0271BE5158F8}"/>
    <dgm:cxn modelId="{FB99C0C1-0E48-403C-9497-007B5140149A}" srcId="{A0AC34F1-1CAC-4037-8489-50EA1E6046ED}" destId="{2E6A2F9A-FFA2-4821-8480-AAD69825F87F}" srcOrd="0" destOrd="0" parTransId="{09801716-7205-4B5C-8CFB-E06A080B9D6F}" sibTransId="{C1AE4677-AA30-4279-A570-E96A19357A58}"/>
    <dgm:cxn modelId="{9C166EC7-B037-4E59-9D39-F26D3B0365FC}" type="presOf" srcId="{AE69083B-FBF3-42DC-B0DD-A2675A529118}" destId="{ADCF306C-790D-4C24-BC16-BE3E776121F3}" srcOrd="0" destOrd="0" presId="urn:microsoft.com/office/officeart/2005/8/layout/list1"/>
    <dgm:cxn modelId="{C6B5FECF-E96D-42A3-A95E-B8F53317EF54}" type="presOf" srcId="{B50178EC-0946-4137-88D3-9AE2B79BAA6D}" destId="{5628003D-F523-4F65-94D5-2916910BC64F}" srcOrd="0" destOrd="0" presId="urn:microsoft.com/office/officeart/2005/8/layout/list1"/>
    <dgm:cxn modelId="{90C0C1D0-F213-4784-925A-19D8A90EBE79}" type="presOf" srcId="{BC2013FA-E061-4806-9FCD-7DD37EEC4BD7}" destId="{4E0FFF37-8FEA-4B42-995B-486299D985AF}" srcOrd="0" destOrd="0" presId="urn:microsoft.com/office/officeart/2005/8/layout/list1"/>
    <dgm:cxn modelId="{D61F33D3-34E9-48A8-BF09-A0C76D593EE0}" srcId="{9772470F-2521-4863-8891-32CB108A816C}" destId="{AE69083B-FBF3-42DC-B0DD-A2675A529118}" srcOrd="0" destOrd="0" parTransId="{30DBA58A-BCCE-4D5C-A34C-88E0C3DDFDA3}" sibTransId="{996EBD17-5186-414A-B995-60EBB8A19F5C}"/>
    <dgm:cxn modelId="{04CBD8D3-A327-44A3-AF19-67A6DFE884D8}" type="presOf" srcId="{A0AC34F1-1CAC-4037-8489-50EA1E6046ED}" destId="{2CC9340A-0E91-496D-AE8A-0B13572C5C84}" srcOrd="1" destOrd="0" presId="urn:microsoft.com/office/officeart/2005/8/layout/list1"/>
    <dgm:cxn modelId="{5002AAEE-C79B-4A48-B8E8-057A7A9C40B3}" type="presOf" srcId="{B50178EC-0946-4137-88D3-9AE2B79BAA6D}" destId="{A65DE6D4-3AB7-4650-BF6B-0D8FC7D3DF3E}" srcOrd="1" destOrd="0" presId="urn:microsoft.com/office/officeart/2005/8/layout/list1"/>
    <dgm:cxn modelId="{008F6717-66FC-4B74-8BF5-755AA6057BAC}" type="presParOf" srcId="{90E7A23F-9D2D-41B6-BE3C-8F49681460F6}" destId="{295E3651-7EC7-48F2-B595-AA169D787B4A}" srcOrd="0" destOrd="0" presId="urn:microsoft.com/office/officeart/2005/8/layout/list1"/>
    <dgm:cxn modelId="{83DA887A-D99F-402A-B62C-045FCFB8F69B}" type="presParOf" srcId="{295E3651-7EC7-48F2-B595-AA169D787B4A}" destId="{ADCF306C-790D-4C24-BC16-BE3E776121F3}" srcOrd="0" destOrd="0" presId="urn:microsoft.com/office/officeart/2005/8/layout/list1"/>
    <dgm:cxn modelId="{DDE737BA-B0E2-4F2A-A429-6C146B811918}" type="presParOf" srcId="{295E3651-7EC7-48F2-B595-AA169D787B4A}" destId="{E1A32DB8-204A-4D23-9CB6-1BA4249E0460}" srcOrd="1" destOrd="0" presId="urn:microsoft.com/office/officeart/2005/8/layout/list1"/>
    <dgm:cxn modelId="{017C5DCD-1890-42DC-ADE5-27BAB78ECA66}" type="presParOf" srcId="{90E7A23F-9D2D-41B6-BE3C-8F49681460F6}" destId="{C1E90FF8-B90A-4354-8A11-3AF16CFEE4F0}" srcOrd="1" destOrd="0" presId="urn:microsoft.com/office/officeart/2005/8/layout/list1"/>
    <dgm:cxn modelId="{745B3338-812D-4D98-9280-89C5EE9399F3}" type="presParOf" srcId="{90E7A23F-9D2D-41B6-BE3C-8F49681460F6}" destId="{0640EA7F-B16D-45AD-A0B0-1A8332B5629C}" srcOrd="2" destOrd="0" presId="urn:microsoft.com/office/officeart/2005/8/layout/list1"/>
    <dgm:cxn modelId="{2DE97E5F-F49E-48FF-91ED-96BB80755B74}" type="presParOf" srcId="{90E7A23F-9D2D-41B6-BE3C-8F49681460F6}" destId="{5694C595-AF1B-429B-9ABD-3B1F69913E46}" srcOrd="3" destOrd="0" presId="urn:microsoft.com/office/officeart/2005/8/layout/list1"/>
    <dgm:cxn modelId="{FBAF34E5-1FE2-4DBB-BAB9-7A5CC3ADFD53}" type="presParOf" srcId="{90E7A23F-9D2D-41B6-BE3C-8F49681460F6}" destId="{A24DE78E-4FFE-4FCB-9CC9-F9CE81D6275A}" srcOrd="4" destOrd="0" presId="urn:microsoft.com/office/officeart/2005/8/layout/list1"/>
    <dgm:cxn modelId="{AE1BB2C7-7F8B-43DD-AE6C-3EF1919CD685}" type="presParOf" srcId="{A24DE78E-4FFE-4FCB-9CC9-F9CE81D6275A}" destId="{D1CC0A3A-F3E2-4307-83BA-EEBBF91A4409}" srcOrd="0" destOrd="0" presId="urn:microsoft.com/office/officeart/2005/8/layout/list1"/>
    <dgm:cxn modelId="{DC7BD388-CCDC-4E12-AB13-0B275D99B9A8}" type="presParOf" srcId="{A24DE78E-4FFE-4FCB-9CC9-F9CE81D6275A}" destId="{79F33D43-EF53-4779-A80D-D807FA090DFD}" srcOrd="1" destOrd="0" presId="urn:microsoft.com/office/officeart/2005/8/layout/list1"/>
    <dgm:cxn modelId="{167AF1C0-B67C-411B-B73B-0777EB839401}" type="presParOf" srcId="{90E7A23F-9D2D-41B6-BE3C-8F49681460F6}" destId="{36B73FE7-F757-4CB5-8EB1-864262F937F1}" srcOrd="5" destOrd="0" presId="urn:microsoft.com/office/officeart/2005/8/layout/list1"/>
    <dgm:cxn modelId="{210488FD-5CD2-4685-B687-50CE34B0F8C7}" type="presParOf" srcId="{90E7A23F-9D2D-41B6-BE3C-8F49681460F6}" destId="{1DD4E90D-86AA-40C9-8D15-478FA58010CC}" srcOrd="6" destOrd="0" presId="urn:microsoft.com/office/officeart/2005/8/layout/list1"/>
    <dgm:cxn modelId="{4B0C9331-42F9-43D8-B5B1-3EB55FCAC0CA}" type="presParOf" srcId="{90E7A23F-9D2D-41B6-BE3C-8F49681460F6}" destId="{0F86B087-809C-4D30-AF38-A69B0C0AAB20}" srcOrd="7" destOrd="0" presId="urn:microsoft.com/office/officeart/2005/8/layout/list1"/>
    <dgm:cxn modelId="{D29F0D32-8ED8-4867-98FC-BE6835A5A5B9}" type="presParOf" srcId="{90E7A23F-9D2D-41B6-BE3C-8F49681460F6}" destId="{21B9992C-538F-469B-A7DE-404F7D8C6A0A}" srcOrd="8" destOrd="0" presId="urn:microsoft.com/office/officeart/2005/8/layout/list1"/>
    <dgm:cxn modelId="{09DD353B-3DF5-445C-8CAA-F5D101475A3B}" type="presParOf" srcId="{21B9992C-538F-469B-A7DE-404F7D8C6A0A}" destId="{3B07240F-795A-4F75-8634-F242DAE1C5C0}" srcOrd="0" destOrd="0" presId="urn:microsoft.com/office/officeart/2005/8/layout/list1"/>
    <dgm:cxn modelId="{4A278ED4-8820-41B0-8CB9-5EB522D3CC6C}" type="presParOf" srcId="{21B9992C-538F-469B-A7DE-404F7D8C6A0A}" destId="{2CC9340A-0E91-496D-AE8A-0B13572C5C84}" srcOrd="1" destOrd="0" presId="urn:microsoft.com/office/officeart/2005/8/layout/list1"/>
    <dgm:cxn modelId="{271E9DC5-5625-49B2-8159-C637241738ED}" type="presParOf" srcId="{90E7A23F-9D2D-41B6-BE3C-8F49681460F6}" destId="{0BE86C5F-8E91-4ACE-A15F-EDB352359286}" srcOrd="9" destOrd="0" presId="urn:microsoft.com/office/officeart/2005/8/layout/list1"/>
    <dgm:cxn modelId="{DD708810-6EA6-4B8D-BA69-338AA4A5FAAD}" type="presParOf" srcId="{90E7A23F-9D2D-41B6-BE3C-8F49681460F6}" destId="{0C232395-7D53-417B-8A71-AE264E490EA3}" srcOrd="10" destOrd="0" presId="urn:microsoft.com/office/officeart/2005/8/layout/list1"/>
    <dgm:cxn modelId="{8C909EED-DCAE-4A3A-AECF-FFAE4C634D90}" type="presParOf" srcId="{90E7A23F-9D2D-41B6-BE3C-8F49681460F6}" destId="{3C5CF5C8-0DC5-48D2-AFB6-82710E2ED490}" srcOrd="11" destOrd="0" presId="urn:microsoft.com/office/officeart/2005/8/layout/list1"/>
    <dgm:cxn modelId="{5A52847E-40CB-47D5-A17E-6F620999CA38}" type="presParOf" srcId="{90E7A23F-9D2D-41B6-BE3C-8F49681460F6}" destId="{10796C88-B73D-424C-A3AF-BF92B3F487AF}" srcOrd="12" destOrd="0" presId="urn:microsoft.com/office/officeart/2005/8/layout/list1"/>
    <dgm:cxn modelId="{92FB9019-9F9A-4D5B-9DF1-297B8179023B}" type="presParOf" srcId="{10796C88-B73D-424C-A3AF-BF92B3F487AF}" destId="{5628003D-F523-4F65-94D5-2916910BC64F}" srcOrd="0" destOrd="0" presId="urn:microsoft.com/office/officeart/2005/8/layout/list1"/>
    <dgm:cxn modelId="{3678AAAB-BAF6-4E91-A138-9B32D0392EB4}" type="presParOf" srcId="{10796C88-B73D-424C-A3AF-BF92B3F487AF}" destId="{A65DE6D4-3AB7-4650-BF6B-0D8FC7D3DF3E}" srcOrd="1" destOrd="0" presId="urn:microsoft.com/office/officeart/2005/8/layout/list1"/>
    <dgm:cxn modelId="{939F8DB3-EF5B-4482-B700-22DC0E056156}" type="presParOf" srcId="{90E7A23F-9D2D-41B6-BE3C-8F49681460F6}" destId="{4FC7EBC8-AFA0-4B32-B70E-B9F0744D41EA}" srcOrd="13" destOrd="0" presId="urn:microsoft.com/office/officeart/2005/8/layout/list1"/>
    <dgm:cxn modelId="{F1936A30-8F79-417F-9AA1-ED71F3D27A1B}" type="presParOf" srcId="{90E7A23F-9D2D-41B6-BE3C-8F49681460F6}" destId="{4E0FFF37-8FEA-4B42-995B-486299D985A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518B89-F698-4E7C-A301-ECBDE5688AF8}"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2D30CBD8-9B46-4383-BA82-06388EF9219D}">
      <dgm:prSet/>
      <dgm:spPr/>
      <dgm:t>
        <a:bodyPr/>
        <a:lstStyle/>
        <a:p>
          <a:r>
            <a:rPr lang="it-IT"/>
            <a:t>Per indagare i meccanismi cognitivi del paziente e aumentare la consapevolezza del forte legame esistente tra cognizioni e sensazioni sperimentate, si può utilizzare un homework incentrato su una definizione della situazione in parallelo a quella che egli sta sperimentando </a:t>
          </a:r>
          <a:endParaRPr lang="en-US"/>
        </a:p>
      </dgm:t>
    </dgm:pt>
    <dgm:pt modelId="{EA72EEC6-8BB0-407E-83C0-BF12BE6C0D7E}" type="parTrans" cxnId="{3D1A6D7D-4498-4054-A5AF-037109B19973}">
      <dgm:prSet/>
      <dgm:spPr/>
      <dgm:t>
        <a:bodyPr/>
        <a:lstStyle/>
        <a:p>
          <a:endParaRPr lang="en-US"/>
        </a:p>
      </dgm:t>
    </dgm:pt>
    <dgm:pt modelId="{4F03C3B9-F132-4751-99EE-FF755C3AC46B}" type="sibTrans" cxnId="{3D1A6D7D-4498-4054-A5AF-037109B19973}">
      <dgm:prSet/>
      <dgm:spPr/>
      <dgm:t>
        <a:bodyPr/>
        <a:lstStyle/>
        <a:p>
          <a:endParaRPr lang="en-US"/>
        </a:p>
      </dgm:t>
    </dgm:pt>
    <dgm:pt modelId="{CD1F7E35-85F3-4E33-95C4-87CCCCD4D4F0}">
      <dgm:prSet/>
      <dgm:spPr/>
      <dgm:t>
        <a:bodyPr/>
        <a:lstStyle/>
        <a:p>
          <a:r>
            <a:rPr lang="it-IT"/>
            <a:t>E’ possibile osservare poi se il paziente sia in grado di immaginare scenari alternativi e quali effetti una diversa valutazione avrebbe sui sintomi. Lo strumento proposto rappresenta il libero adattamento del modello originale di A. Wells (1999).</a:t>
          </a:r>
          <a:endParaRPr lang="en-US"/>
        </a:p>
      </dgm:t>
    </dgm:pt>
    <dgm:pt modelId="{349320F3-785F-4275-AC28-6F59290810ED}" type="parTrans" cxnId="{0EAD26BB-DA57-4FDC-BC3A-C8087989AF40}">
      <dgm:prSet/>
      <dgm:spPr/>
      <dgm:t>
        <a:bodyPr/>
        <a:lstStyle/>
        <a:p>
          <a:endParaRPr lang="en-US"/>
        </a:p>
      </dgm:t>
    </dgm:pt>
    <dgm:pt modelId="{65A9AE89-7694-42B6-9C45-2A9F825AC5ED}" type="sibTrans" cxnId="{0EAD26BB-DA57-4FDC-BC3A-C8087989AF40}">
      <dgm:prSet/>
      <dgm:spPr/>
      <dgm:t>
        <a:bodyPr/>
        <a:lstStyle/>
        <a:p>
          <a:endParaRPr lang="en-US"/>
        </a:p>
      </dgm:t>
    </dgm:pt>
    <dgm:pt modelId="{DB9A6A86-BDFD-40F7-9AC0-34C5D7989907}" type="pres">
      <dgm:prSet presAssocID="{E8518B89-F698-4E7C-A301-ECBDE5688AF8}" presName="Name0" presStyleCnt="0">
        <dgm:presLayoutVars>
          <dgm:dir/>
          <dgm:animLvl val="lvl"/>
          <dgm:resizeHandles val="exact"/>
        </dgm:presLayoutVars>
      </dgm:prSet>
      <dgm:spPr/>
    </dgm:pt>
    <dgm:pt modelId="{AA23DF07-901D-4804-B01B-A566556E2272}" type="pres">
      <dgm:prSet presAssocID="{CD1F7E35-85F3-4E33-95C4-87CCCCD4D4F0}" presName="boxAndChildren" presStyleCnt="0"/>
      <dgm:spPr/>
    </dgm:pt>
    <dgm:pt modelId="{02533D56-2261-4467-81C6-1F457EECBC22}" type="pres">
      <dgm:prSet presAssocID="{CD1F7E35-85F3-4E33-95C4-87CCCCD4D4F0}" presName="parentTextBox" presStyleLbl="node1" presStyleIdx="0" presStyleCnt="2"/>
      <dgm:spPr/>
    </dgm:pt>
    <dgm:pt modelId="{4B5D5801-9C2E-4ED9-9BAB-44A77E6C2770}" type="pres">
      <dgm:prSet presAssocID="{4F03C3B9-F132-4751-99EE-FF755C3AC46B}" presName="sp" presStyleCnt="0"/>
      <dgm:spPr/>
    </dgm:pt>
    <dgm:pt modelId="{8709ED30-7476-456B-87DB-12453850EF84}" type="pres">
      <dgm:prSet presAssocID="{2D30CBD8-9B46-4383-BA82-06388EF9219D}" presName="arrowAndChildren" presStyleCnt="0"/>
      <dgm:spPr/>
    </dgm:pt>
    <dgm:pt modelId="{25E85F0E-364A-46E6-BD77-7C587187C3E0}" type="pres">
      <dgm:prSet presAssocID="{2D30CBD8-9B46-4383-BA82-06388EF9219D}" presName="parentTextArrow" presStyleLbl="node1" presStyleIdx="1" presStyleCnt="2"/>
      <dgm:spPr/>
    </dgm:pt>
  </dgm:ptLst>
  <dgm:cxnLst>
    <dgm:cxn modelId="{D115C961-795F-40E3-B749-5BE5672431E4}" type="presOf" srcId="{CD1F7E35-85F3-4E33-95C4-87CCCCD4D4F0}" destId="{02533D56-2261-4467-81C6-1F457EECBC22}" srcOrd="0" destOrd="0" presId="urn:microsoft.com/office/officeart/2005/8/layout/process4"/>
    <dgm:cxn modelId="{3D1A6D7D-4498-4054-A5AF-037109B19973}" srcId="{E8518B89-F698-4E7C-A301-ECBDE5688AF8}" destId="{2D30CBD8-9B46-4383-BA82-06388EF9219D}" srcOrd="0" destOrd="0" parTransId="{EA72EEC6-8BB0-407E-83C0-BF12BE6C0D7E}" sibTransId="{4F03C3B9-F132-4751-99EE-FF755C3AC46B}"/>
    <dgm:cxn modelId="{0EAD26BB-DA57-4FDC-BC3A-C8087989AF40}" srcId="{E8518B89-F698-4E7C-A301-ECBDE5688AF8}" destId="{CD1F7E35-85F3-4E33-95C4-87CCCCD4D4F0}" srcOrd="1" destOrd="0" parTransId="{349320F3-785F-4275-AC28-6F59290810ED}" sibTransId="{65A9AE89-7694-42B6-9C45-2A9F825AC5ED}"/>
    <dgm:cxn modelId="{75C12CE6-366A-4B2C-8D80-12AB91C0D9C7}" type="presOf" srcId="{E8518B89-F698-4E7C-A301-ECBDE5688AF8}" destId="{DB9A6A86-BDFD-40F7-9AC0-34C5D7989907}" srcOrd="0" destOrd="0" presId="urn:microsoft.com/office/officeart/2005/8/layout/process4"/>
    <dgm:cxn modelId="{399910EA-A1FF-401E-9BE6-672C9AC15D56}" type="presOf" srcId="{2D30CBD8-9B46-4383-BA82-06388EF9219D}" destId="{25E85F0E-364A-46E6-BD77-7C587187C3E0}" srcOrd="0" destOrd="0" presId="urn:microsoft.com/office/officeart/2005/8/layout/process4"/>
    <dgm:cxn modelId="{FA08E698-0E1D-47E4-8F17-BD122F475BA6}" type="presParOf" srcId="{DB9A6A86-BDFD-40F7-9AC0-34C5D7989907}" destId="{AA23DF07-901D-4804-B01B-A566556E2272}" srcOrd="0" destOrd="0" presId="urn:microsoft.com/office/officeart/2005/8/layout/process4"/>
    <dgm:cxn modelId="{431C2B55-5D74-4FBD-A3C2-CEC2C7571B9D}" type="presParOf" srcId="{AA23DF07-901D-4804-B01B-A566556E2272}" destId="{02533D56-2261-4467-81C6-1F457EECBC22}" srcOrd="0" destOrd="0" presId="urn:microsoft.com/office/officeart/2005/8/layout/process4"/>
    <dgm:cxn modelId="{716001F8-D1E3-4F9F-9D48-A696762D6B30}" type="presParOf" srcId="{DB9A6A86-BDFD-40F7-9AC0-34C5D7989907}" destId="{4B5D5801-9C2E-4ED9-9BAB-44A77E6C2770}" srcOrd="1" destOrd="0" presId="urn:microsoft.com/office/officeart/2005/8/layout/process4"/>
    <dgm:cxn modelId="{4DE225CF-4A6F-4477-A902-682262E8B012}" type="presParOf" srcId="{DB9A6A86-BDFD-40F7-9AC0-34C5D7989907}" destId="{8709ED30-7476-456B-87DB-12453850EF84}" srcOrd="2" destOrd="0" presId="urn:microsoft.com/office/officeart/2005/8/layout/process4"/>
    <dgm:cxn modelId="{CE4A7E50-D511-45C9-8B4D-97684DF8A60D}" type="presParOf" srcId="{8709ED30-7476-456B-87DB-12453850EF84}" destId="{25E85F0E-364A-46E6-BD77-7C587187C3E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2CCDDA-CF04-473B-9EC3-7F71035B7D4A}"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8BC172A7-AAE1-4E26-8F0C-7FC1742492BF}">
      <dgm:prSet/>
      <dgm:spPr/>
      <dgm:t>
        <a:bodyPr/>
        <a:lstStyle/>
        <a:p>
          <a:r>
            <a:rPr lang="it-IT"/>
            <a:t>Le difficoltà cognitive del bambino</a:t>
          </a:r>
          <a:endParaRPr lang="en-US"/>
        </a:p>
      </dgm:t>
    </dgm:pt>
    <dgm:pt modelId="{10674381-18D6-4E38-B13E-791D9CF1EC91}" type="parTrans" cxnId="{99E461B0-53F2-477A-8A0B-AAD4AB3E8941}">
      <dgm:prSet/>
      <dgm:spPr/>
      <dgm:t>
        <a:bodyPr/>
        <a:lstStyle/>
        <a:p>
          <a:endParaRPr lang="en-US"/>
        </a:p>
      </dgm:t>
    </dgm:pt>
    <dgm:pt modelId="{4A027E81-4EA7-4720-A2BC-8E8438C7B11F}" type="sibTrans" cxnId="{99E461B0-53F2-477A-8A0B-AAD4AB3E8941}">
      <dgm:prSet/>
      <dgm:spPr/>
      <dgm:t>
        <a:bodyPr/>
        <a:lstStyle/>
        <a:p>
          <a:endParaRPr lang="en-US"/>
        </a:p>
      </dgm:t>
    </dgm:pt>
    <dgm:pt modelId="{BB0B873C-C3AF-4468-B40D-774D65ECD07B}">
      <dgm:prSet/>
      <dgm:spPr/>
      <dgm:t>
        <a:bodyPr/>
        <a:lstStyle/>
        <a:p>
          <a:r>
            <a:rPr lang="it-IT" dirty="0"/>
            <a:t>Nell’esecuzione degli homework pesano le difficoltà legate a mantenere nel tempo qualsiasi forma di sforzo cognitivo e di impegno</a:t>
          </a:r>
          <a:endParaRPr lang="en-US" dirty="0"/>
        </a:p>
      </dgm:t>
    </dgm:pt>
    <dgm:pt modelId="{0F579976-D3A1-4023-9736-99D4F11D19DA}" type="parTrans" cxnId="{3EC1B15C-E83D-42CD-B261-A33BAD187F8A}">
      <dgm:prSet/>
      <dgm:spPr/>
      <dgm:t>
        <a:bodyPr/>
        <a:lstStyle/>
        <a:p>
          <a:endParaRPr lang="en-US"/>
        </a:p>
      </dgm:t>
    </dgm:pt>
    <dgm:pt modelId="{CE5AFBA2-B027-4B20-8C32-E244623AEA45}" type="sibTrans" cxnId="{3EC1B15C-E83D-42CD-B261-A33BAD187F8A}">
      <dgm:prSet/>
      <dgm:spPr/>
      <dgm:t>
        <a:bodyPr/>
        <a:lstStyle/>
        <a:p>
          <a:endParaRPr lang="en-US"/>
        </a:p>
      </dgm:t>
    </dgm:pt>
    <dgm:pt modelId="{BB3FBC62-0B2D-4822-BB03-B4281F52CFFB}">
      <dgm:prSet/>
      <dgm:spPr/>
      <dgm:t>
        <a:bodyPr/>
        <a:lstStyle/>
        <a:p>
          <a:r>
            <a:rPr lang="it-IT"/>
            <a:t>Indisponibilità dei genitori</a:t>
          </a:r>
          <a:endParaRPr lang="en-US"/>
        </a:p>
      </dgm:t>
    </dgm:pt>
    <dgm:pt modelId="{C741E19C-A979-4E60-8DD1-F79EDE66E4D7}" type="parTrans" cxnId="{430F89D6-F6F2-47F0-819E-DA0367F0414B}">
      <dgm:prSet/>
      <dgm:spPr/>
      <dgm:t>
        <a:bodyPr/>
        <a:lstStyle/>
        <a:p>
          <a:endParaRPr lang="en-US"/>
        </a:p>
      </dgm:t>
    </dgm:pt>
    <dgm:pt modelId="{F5B06E13-6BD3-4509-B493-08B7AB139CA5}" type="sibTrans" cxnId="{430F89D6-F6F2-47F0-819E-DA0367F0414B}">
      <dgm:prSet/>
      <dgm:spPr/>
      <dgm:t>
        <a:bodyPr/>
        <a:lstStyle/>
        <a:p>
          <a:endParaRPr lang="en-US"/>
        </a:p>
      </dgm:t>
    </dgm:pt>
    <dgm:pt modelId="{7B525F46-1CF5-453B-9F72-DBE50B712355}">
      <dgm:prSet/>
      <dgm:spPr/>
      <dgm:t>
        <a:bodyPr/>
        <a:lstStyle/>
        <a:p>
          <a:r>
            <a:rPr lang="it-IT"/>
            <a:t>Assenza di monitoraggio</a:t>
          </a:r>
          <a:endParaRPr lang="en-US"/>
        </a:p>
      </dgm:t>
    </dgm:pt>
    <dgm:pt modelId="{019A49F5-E4CE-416E-95A6-94D4A3E47312}" type="parTrans" cxnId="{D0B07E4D-AAE2-4504-B3E1-0DA483C36C9F}">
      <dgm:prSet/>
      <dgm:spPr/>
      <dgm:t>
        <a:bodyPr/>
        <a:lstStyle/>
        <a:p>
          <a:endParaRPr lang="en-US"/>
        </a:p>
      </dgm:t>
    </dgm:pt>
    <dgm:pt modelId="{E5035FD4-54F5-4B65-AB04-D7C7AD1862DC}" type="sibTrans" cxnId="{D0B07E4D-AAE2-4504-B3E1-0DA483C36C9F}">
      <dgm:prSet/>
      <dgm:spPr/>
      <dgm:t>
        <a:bodyPr/>
        <a:lstStyle/>
        <a:p>
          <a:endParaRPr lang="en-US"/>
        </a:p>
      </dgm:t>
    </dgm:pt>
    <dgm:pt modelId="{33AF91E8-15BC-433E-99C3-BD83BFB8B46A}">
      <dgm:prSet/>
      <dgm:spPr/>
      <dgm:t>
        <a:bodyPr/>
        <a:lstStyle/>
        <a:p>
          <a:r>
            <a:rPr lang="it-IT"/>
            <a:t>Non conformità al contratto terapeutico</a:t>
          </a:r>
          <a:endParaRPr lang="en-US"/>
        </a:p>
      </dgm:t>
    </dgm:pt>
    <dgm:pt modelId="{716F41D3-21FC-4E8B-AB81-993A999B7789}" type="parTrans" cxnId="{F18CC886-21A3-43EE-9FB7-86B44D9A6F6D}">
      <dgm:prSet/>
      <dgm:spPr/>
      <dgm:t>
        <a:bodyPr/>
        <a:lstStyle/>
        <a:p>
          <a:endParaRPr lang="en-US"/>
        </a:p>
      </dgm:t>
    </dgm:pt>
    <dgm:pt modelId="{E30539CE-77EF-41CB-A32A-6D2F9CFCBA32}" type="sibTrans" cxnId="{F18CC886-21A3-43EE-9FB7-86B44D9A6F6D}">
      <dgm:prSet/>
      <dgm:spPr/>
      <dgm:t>
        <a:bodyPr/>
        <a:lstStyle/>
        <a:p>
          <a:endParaRPr lang="en-US"/>
        </a:p>
      </dgm:t>
    </dgm:pt>
    <dgm:pt modelId="{4E350C58-631F-45B6-86F8-058A154DC2E4}">
      <dgm:prSet/>
      <dgm:spPr/>
      <dgm:t>
        <a:bodyPr/>
        <a:lstStyle/>
        <a:p>
          <a:r>
            <a:rPr lang="it-IT"/>
            <a:t>Difficoltà a gestire la tecnica della token economy e del costo della risposta</a:t>
          </a:r>
          <a:endParaRPr lang="en-US"/>
        </a:p>
      </dgm:t>
    </dgm:pt>
    <dgm:pt modelId="{E3565F6F-3EFA-44AB-8C2E-2017737EB337}" type="parTrans" cxnId="{ADCA37C1-E5C1-4C02-880C-EE80914FD29C}">
      <dgm:prSet/>
      <dgm:spPr/>
      <dgm:t>
        <a:bodyPr/>
        <a:lstStyle/>
        <a:p>
          <a:endParaRPr lang="en-US"/>
        </a:p>
      </dgm:t>
    </dgm:pt>
    <dgm:pt modelId="{9A7DE706-FD5F-46C5-907C-447A08E8031D}" type="sibTrans" cxnId="{ADCA37C1-E5C1-4C02-880C-EE80914FD29C}">
      <dgm:prSet/>
      <dgm:spPr/>
      <dgm:t>
        <a:bodyPr/>
        <a:lstStyle/>
        <a:p>
          <a:endParaRPr lang="en-US"/>
        </a:p>
      </dgm:t>
    </dgm:pt>
    <dgm:pt modelId="{5E855298-DA4B-4F37-B724-02CDC88E3FDC}">
      <dgm:prSet/>
      <dgm:spPr/>
      <dgm:t>
        <a:bodyPr/>
        <a:lstStyle/>
        <a:p>
          <a:r>
            <a:rPr lang="it-IT"/>
            <a:t>Individuazione dei rinforzi</a:t>
          </a:r>
          <a:endParaRPr lang="en-US"/>
        </a:p>
      </dgm:t>
    </dgm:pt>
    <dgm:pt modelId="{1CF28EC1-FD76-47C5-A04E-81B6AE61CE72}" type="parTrans" cxnId="{F8848BD8-EA97-4ADE-87EB-5E9BFB99FFC1}">
      <dgm:prSet/>
      <dgm:spPr/>
      <dgm:t>
        <a:bodyPr/>
        <a:lstStyle/>
        <a:p>
          <a:endParaRPr lang="en-US"/>
        </a:p>
      </dgm:t>
    </dgm:pt>
    <dgm:pt modelId="{CF80C3EE-DAB7-4D58-8FE2-63026DFFC545}" type="sibTrans" cxnId="{F8848BD8-EA97-4ADE-87EB-5E9BFB99FFC1}">
      <dgm:prSet/>
      <dgm:spPr/>
      <dgm:t>
        <a:bodyPr/>
        <a:lstStyle/>
        <a:p>
          <a:endParaRPr lang="en-US"/>
        </a:p>
      </dgm:t>
    </dgm:pt>
    <dgm:pt modelId="{2626C06D-0040-4717-A806-0008BE407FE8}">
      <dgm:prSet/>
      <dgm:spPr/>
      <dgm:t>
        <a:bodyPr/>
        <a:lstStyle/>
        <a:p>
          <a:r>
            <a:rPr lang="it-IT"/>
            <a:t>Comportamenti oppositivi e di rifiuto</a:t>
          </a:r>
          <a:endParaRPr lang="en-US"/>
        </a:p>
      </dgm:t>
    </dgm:pt>
    <dgm:pt modelId="{290AD155-472D-491D-9F11-75C0E5999214}" type="parTrans" cxnId="{7F1A638F-B36A-41C8-9886-10C6C63723C8}">
      <dgm:prSet/>
      <dgm:spPr/>
      <dgm:t>
        <a:bodyPr/>
        <a:lstStyle/>
        <a:p>
          <a:endParaRPr lang="en-US"/>
        </a:p>
      </dgm:t>
    </dgm:pt>
    <dgm:pt modelId="{BCCE2AAC-5067-4CB0-8249-CC7CDA83650A}" type="sibTrans" cxnId="{7F1A638F-B36A-41C8-9886-10C6C63723C8}">
      <dgm:prSet/>
      <dgm:spPr/>
      <dgm:t>
        <a:bodyPr/>
        <a:lstStyle/>
        <a:p>
          <a:endParaRPr lang="en-US"/>
        </a:p>
      </dgm:t>
    </dgm:pt>
    <dgm:pt modelId="{761CA5EA-8121-4AB4-ADC9-1EDF7D1F2DF7}">
      <dgm:prSet/>
      <dgm:spPr/>
      <dgm:t>
        <a:bodyPr/>
        <a:lstStyle/>
        <a:p>
          <a:r>
            <a:rPr lang="it-IT" dirty="0"/>
            <a:t>Capacità di generalizzare le prescrizioni comportamentali.</a:t>
          </a:r>
          <a:endParaRPr lang="en-US" dirty="0"/>
        </a:p>
      </dgm:t>
    </dgm:pt>
    <dgm:pt modelId="{19030896-7653-4AC1-B9B0-BD7DE6D8F017}" type="parTrans" cxnId="{EF85E12A-4B62-418A-92B5-C7CB658A3A88}">
      <dgm:prSet/>
      <dgm:spPr/>
      <dgm:t>
        <a:bodyPr/>
        <a:lstStyle/>
        <a:p>
          <a:endParaRPr lang="en-US"/>
        </a:p>
      </dgm:t>
    </dgm:pt>
    <dgm:pt modelId="{4E5523A9-8A72-4D51-877E-5C214D16B534}" type="sibTrans" cxnId="{EF85E12A-4B62-418A-92B5-C7CB658A3A88}">
      <dgm:prSet/>
      <dgm:spPr/>
      <dgm:t>
        <a:bodyPr/>
        <a:lstStyle/>
        <a:p>
          <a:endParaRPr lang="en-US"/>
        </a:p>
      </dgm:t>
    </dgm:pt>
    <dgm:pt modelId="{F6D80EB0-1B4D-4C6D-A12C-E145DBA8FAB7}" type="pres">
      <dgm:prSet presAssocID="{CC2CCDDA-CF04-473B-9EC3-7F71035B7D4A}" presName="linear" presStyleCnt="0">
        <dgm:presLayoutVars>
          <dgm:dir/>
          <dgm:animLvl val="lvl"/>
          <dgm:resizeHandles val="exact"/>
        </dgm:presLayoutVars>
      </dgm:prSet>
      <dgm:spPr/>
    </dgm:pt>
    <dgm:pt modelId="{B0313FC9-565D-4E41-9DAA-B23400BB2ABD}" type="pres">
      <dgm:prSet presAssocID="{8BC172A7-AAE1-4E26-8F0C-7FC1742492BF}" presName="parentLin" presStyleCnt="0"/>
      <dgm:spPr/>
    </dgm:pt>
    <dgm:pt modelId="{A29DAA29-D892-479D-AA1E-350323DD9201}" type="pres">
      <dgm:prSet presAssocID="{8BC172A7-AAE1-4E26-8F0C-7FC1742492BF}" presName="parentLeftMargin" presStyleLbl="node1" presStyleIdx="0" presStyleCnt="6"/>
      <dgm:spPr/>
    </dgm:pt>
    <dgm:pt modelId="{38DD3FDB-2D41-4A11-B906-8691AEC1A407}" type="pres">
      <dgm:prSet presAssocID="{8BC172A7-AAE1-4E26-8F0C-7FC1742492BF}" presName="parentText" presStyleLbl="node1" presStyleIdx="0" presStyleCnt="6">
        <dgm:presLayoutVars>
          <dgm:chMax val="0"/>
          <dgm:bulletEnabled val="1"/>
        </dgm:presLayoutVars>
      </dgm:prSet>
      <dgm:spPr/>
    </dgm:pt>
    <dgm:pt modelId="{86C1D923-68B7-4FE7-A480-284BCCFF6B45}" type="pres">
      <dgm:prSet presAssocID="{8BC172A7-AAE1-4E26-8F0C-7FC1742492BF}" presName="negativeSpace" presStyleCnt="0"/>
      <dgm:spPr/>
    </dgm:pt>
    <dgm:pt modelId="{94F94C69-C953-4FDA-B6FE-5E4C303D2957}" type="pres">
      <dgm:prSet presAssocID="{8BC172A7-AAE1-4E26-8F0C-7FC1742492BF}" presName="childText" presStyleLbl="conFgAcc1" presStyleIdx="0" presStyleCnt="6">
        <dgm:presLayoutVars>
          <dgm:bulletEnabled val="1"/>
        </dgm:presLayoutVars>
      </dgm:prSet>
      <dgm:spPr/>
    </dgm:pt>
    <dgm:pt modelId="{120FE83B-340B-459D-A2B3-7689F28D79D5}" type="pres">
      <dgm:prSet presAssocID="{4A027E81-4EA7-4720-A2BC-8E8438C7B11F}" presName="spaceBetweenRectangles" presStyleCnt="0"/>
      <dgm:spPr/>
    </dgm:pt>
    <dgm:pt modelId="{51D3505F-65B5-4301-8D0F-0AA143607338}" type="pres">
      <dgm:prSet presAssocID="{BB3FBC62-0B2D-4822-BB03-B4281F52CFFB}" presName="parentLin" presStyleCnt="0"/>
      <dgm:spPr/>
    </dgm:pt>
    <dgm:pt modelId="{D470AFBF-B0B2-4B59-BD79-95046B043588}" type="pres">
      <dgm:prSet presAssocID="{BB3FBC62-0B2D-4822-BB03-B4281F52CFFB}" presName="parentLeftMargin" presStyleLbl="node1" presStyleIdx="0" presStyleCnt="6"/>
      <dgm:spPr/>
    </dgm:pt>
    <dgm:pt modelId="{920C86BF-CBA5-4B41-A089-3ADAEAE02E1E}" type="pres">
      <dgm:prSet presAssocID="{BB3FBC62-0B2D-4822-BB03-B4281F52CFFB}" presName="parentText" presStyleLbl="node1" presStyleIdx="1" presStyleCnt="6">
        <dgm:presLayoutVars>
          <dgm:chMax val="0"/>
          <dgm:bulletEnabled val="1"/>
        </dgm:presLayoutVars>
      </dgm:prSet>
      <dgm:spPr/>
    </dgm:pt>
    <dgm:pt modelId="{B507DDF4-0EF2-4C47-B445-ED22C124B957}" type="pres">
      <dgm:prSet presAssocID="{BB3FBC62-0B2D-4822-BB03-B4281F52CFFB}" presName="negativeSpace" presStyleCnt="0"/>
      <dgm:spPr/>
    </dgm:pt>
    <dgm:pt modelId="{5A406E50-6B0B-477C-9E30-D17268991F16}" type="pres">
      <dgm:prSet presAssocID="{BB3FBC62-0B2D-4822-BB03-B4281F52CFFB}" presName="childText" presStyleLbl="conFgAcc1" presStyleIdx="1" presStyleCnt="6">
        <dgm:presLayoutVars>
          <dgm:bulletEnabled val="1"/>
        </dgm:presLayoutVars>
      </dgm:prSet>
      <dgm:spPr/>
    </dgm:pt>
    <dgm:pt modelId="{BF1486CC-E9E3-4D4B-A9A4-D56BC4FC8135}" type="pres">
      <dgm:prSet presAssocID="{F5B06E13-6BD3-4509-B493-08B7AB139CA5}" presName="spaceBetweenRectangles" presStyleCnt="0"/>
      <dgm:spPr/>
    </dgm:pt>
    <dgm:pt modelId="{0697E7F1-A9D2-4866-BBFB-73631C348770}" type="pres">
      <dgm:prSet presAssocID="{4E350C58-631F-45B6-86F8-058A154DC2E4}" presName="parentLin" presStyleCnt="0"/>
      <dgm:spPr/>
    </dgm:pt>
    <dgm:pt modelId="{3DBC1B03-59B1-4EC3-9217-F60354665776}" type="pres">
      <dgm:prSet presAssocID="{4E350C58-631F-45B6-86F8-058A154DC2E4}" presName="parentLeftMargin" presStyleLbl="node1" presStyleIdx="1" presStyleCnt="6"/>
      <dgm:spPr/>
    </dgm:pt>
    <dgm:pt modelId="{E767ABFF-FE7E-467D-AE78-A1DB09311FA5}" type="pres">
      <dgm:prSet presAssocID="{4E350C58-631F-45B6-86F8-058A154DC2E4}" presName="parentText" presStyleLbl="node1" presStyleIdx="2" presStyleCnt="6">
        <dgm:presLayoutVars>
          <dgm:chMax val="0"/>
          <dgm:bulletEnabled val="1"/>
        </dgm:presLayoutVars>
      </dgm:prSet>
      <dgm:spPr/>
    </dgm:pt>
    <dgm:pt modelId="{D62661CC-AEDB-485C-B9B9-3C86C1E24A9E}" type="pres">
      <dgm:prSet presAssocID="{4E350C58-631F-45B6-86F8-058A154DC2E4}" presName="negativeSpace" presStyleCnt="0"/>
      <dgm:spPr/>
    </dgm:pt>
    <dgm:pt modelId="{1FBD120B-B103-4E05-846A-5A28C9C49ED7}" type="pres">
      <dgm:prSet presAssocID="{4E350C58-631F-45B6-86F8-058A154DC2E4}" presName="childText" presStyleLbl="conFgAcc1" presStyleIdx="2" presStyleCnt="6">
        <dgm:presLayoutVars>
          <dgm:bulletEnabled val="1"/>
        </dgm:presLayoutVars>
      </dgm:prSet>
      <dgm:spPr/>
    </dgm:pt>
    <dgm:pt modelId="{DDC25216-B3F4-43C9-A2EE-6A8880877DD7}" type="pres">
      <dgm:prSet presAssocID="{9A7DE706-FD5F-46C5-907C-447A08E8031D}" presName="spaceBetweenRectangles" presStyleCnt="0"/>
      <dgm:spPr/>
    </dgm:pt>
    <dgm:pt modelId="{B56F213F-1165-4A25-87BB-F0FE4C01B1E3}" type="pres">
      <dgm:prSet presAssocID="{5E855298-DA4B-4F37-B724-02CDC88E3FDC}" presName="parentLin" presStyleCnt="0"/>
      <dgm:spPr/>
    </dgm:pt>
    <dgm:pt modelId="{C03B52AD-92B3-49A8-9E23-29CC774D7EDB}" type="pres">
      <dgm:prSet presAssocID="{5E855298-DA4B-4F37-B724-02CDC88E3FDC}" presName="parentLeftMargin" presStyleLbl="node1" presStyleIdx="2" presStyleCnt="6"/>
      <dgm:spPr/>
    </dgm:pt>
    <dgm:pt modelId="{897EC6BF-A5F8-469C-A240-AD5C474E880E}" type="pres">
      <dgm:prSet presAssocID="{5E855298-DA4B-4F37-B724-02CDC88E3FDC}" presName="parentText" presStyleLbl="node1" presStyleIdx="3" presStyleCnt="6">
        <dgm:presLayoutVars>
          <dgm:chMax val="0"/>
          <dgm:bulletEnabled val="1"/>
        </dgm:presLayoutVars>
      </dgm:prSet>
      <dgm:spPr/>
    </dgm:pt>
    <dgm:pt modelId="{87DF1A6A-A290-488A-8862-15A2B39BC818}" type="pres">
      <dgm:prSet presAssocID="{5E855298-DA4B-4F37-B724-02CDC88E3FDC}" presName="negativeSpace" presStyleCnt="0"/>
      <dgm:spPr/>
    </dgm:pt>
    <dgm:pt modelId="{FE258070-23A9-4FD7-98A4-B74C715564E7}" type="pres">
      <dgm:prSet presAssocID="{5E855298-DA4B-4F37-B724-02CDC88E3FDC}" presName="childText" presStyleLbl="conFgAcc1" presStyleIdx="3" presStyleCnt="6">
        <dgm:presLayoutVars>
          <dgm:bulletEnabled val="1"/>
        </dgm:presLayoutVars>
      </dgm:prSet>
      <dgm:spPr/>
    </dgm:pt>
    <dgm:pt modelId="{1B32F9B0-57C9-41D6-A0EA-AE1C3E436F06}" type="pres">
      <dgm:prSet presAssocID="{CF80C3EE-DAB7-4D58-8FE2-63026DFFC545}" presName="spaceBetweenRectangles" presStyleCnt="0"/>
      <dgm:spPr/>
    </dgm:pt>
    <dgm:pt modelId="{110D96D4-7DF6-49CC-80A6-572868ED0B8D}" type="pres">
      <dgm:prSet presAssocID="{2626C06D-0040-4717-A806-0008BE407FE8}" presName="parentLin" presStyleCnt="0"/>
      <dgm:spPr/>
    </dgm:pt>
    <dgm:pt modelId="{917906D2-57A4-4688-A48D-1BB305D31567}" type="pres">
      <dgm:prSet presAssocID="{2626C06D-0040-4717-A806-0008BE407FE8}" presName="parentLeftMargin" presStyleLbl="node1" presStyleIdx="3" presStyleCnt="6"/>
      <dgm:spPr/>
    </dgm:pt>
    <dgm:pt modelId="{2A2DDA6C-257B-4F42-A57A-3A69C18AE99F}" type="pres">
      <dgm:prSet presAssocID="{2626C06D-0040-4717-A806-0008BE407FE8}" presName="parentText" presStyleLbl="node1" presStyleIdx="4" presStyleCnt="6">
        <dgm:presLayoutVars>
          <dgm:chMax val="0"/>
          <dgm:bulletEnabled val="1"/>
        </dgm:presLayoutVars>
      </dgm:prSet>
      <dgm:spPr/>
    </dgm:pt>
    <dgm:pt modelId="{57BD457D-A374-4F86-98E3-EF61B4780AE3}" type="pres">
      <dgm:prSet presAssocID="{2626C06D-0040-4717-A806-0008BE407FE8}" presName="negativeSpace" presStyleCnt="0"/>
      <dgm:spPr/>
    </dgm:pt>
    <dgm:pt modelId="{EAE5CE5D-14F4-4232-944F-5061205349E0}" type="pres">
      <dgm:prSet presAssocID="{2626C06D-0040-4717-A806-0008BE407FE8}" presName="childText" presStyleLbl="conFgAcc1" presStyleIdx="4" presStyleCnt="6">
        <dgm:presLayoutVars>
          <dgm:bulletEnabled val="1"/>
        </dgm:presLayoutVars>
      </dgm:prSet>
      <dgm:spPr/>
    </dgm:pt>
    <dgm:pt modelId="{281B5AD4-63F5-47F5-B96F-5B176C081DFD}" type="pres">
      <dgm:prSet presAssocID="{BCCE2AAC-5067-4CB0-8249-CC7CDA83650A}" presName="spaceBetweenRectangles" presStyleCnt="0"/>
      <dgm:spPr/>
    </dgm:pt>
    <dgm:pt modelId="{5DFB6943-0F6B-45CD-9B49-27420D1ADD0C}" type="pres">
      <dgm:prSet presAssocID="{761CA5EA-8121-4AB4-ADC9-1EDF7D1F2DF7}" presName="parentLin" presStyleCnt="0"/>
      <dgm:spPr/>
    </dgm:pt>
    <dgm:pt modelId="{860FE344-AFA0-43A5-8D9D-8C6B49A29AB9}" type="pres">
      <dgm:prSet presAssocID="{761CA5EA-8121-4AB4-ADC9-1EDF7D1F2DF7}" presName="parentLeftMargin" presStyleLbl="node1" presStyleIdx="4" presStyleCnt="6"/>
      <dgm:spPr/>
    </dgm:pt>
    <dgm:pt modelId="{192A498D-8953-4AB9-96D6-7B45834C4995}" type="pres">
      <dgm:prSet presAssocID="{761CA5EA-8121-4AB4-ADC9-1EDF7D1F2DF7}" presName="parentText" presStyleLbl="node1" presStyleIdx="5" presStyleCnt="6">
        <dgm:presLayoutVars>
          <dgm:chMax val="0"/>
          <dgm:bulletEnabled val="1"/>
        </dgm:presLayoutVars>
      </dgm:prSet>
      <dgm:spPr/>
    </dgm:pt>
    <dgm:pt modelId="{487824A4-7724-4813-B533-A381809802C6}" type="pres">
      <dgm:prSet presAssocID="{761CA5EA-8121-4AB4-ADC9-1EDF7D1F2DF7}" presName="negativeSpace" presStyleCnt="0"/>
      <dgm:spPr/>
    </dgm:pt>
    <dgm:pt modelId="{EA6A829A-0182-417F-AA41-50EEE3656B75}" type="pres">
      <dgm:prSet presAssocID="{761CA5EA-8121-4AB4-ADC9-1EDF7D1F2DF7}" presName="childText" presStyleLbl="conFgAcc1" presStyleIdx="5" presStyleCnt="6">
        <dgm:presLayoutVars>
          <dgm:bulletEnabled val="1"/>
        </dgm:presLayoutVars>
      </dgm:prSet>
      <dgm:spPr/>
    </dgm:pt>
  </dgm:ptLst>
  <dgm:cxnLst>
    <dgm:cxn modelId="{ED7CBD17-8CB2-4F00-B662-ED16FDBE4DDA}" type="presOf" srcId="{4E350C58-631F-45B6-86F8-058A154DC2E4}" destId="{3DBC1B03-59B1-4EC3-9217-F60354665776}" srcOrd="0" destOrd="0" presId="urn:microsoft.com/office/officeart/2005/8/layout/list1"/>
    <dgm:cxn modelId="{EF85E12A-4B62-418A-92B5-C7CB658A3A88}" srcId="{CC2CCDDA-CF04-473B-9EC3-7F71035B7D4A}" destId="{761CA5EA-8121-4AB4-ADC9-1EDF7D1F2DF7}" srcOrd="5" destOrd="0" parTransId="{19030896-7653-4AC1-B9B0-BD7DE6D8F017}" sibTransId="{4E5523A9-8A72-4D51-877E-5C214D16B534}"/>
    <dgm:cxn modelId="{3AB5362E-8AA0-4618-8E5B-2BE44D55AC8B}" type="presOf" srcId="{4E350C58-631F-45B6-86F8-058A154DC2E4}" destId="{E767ABFF-FE7E-467D-AE78-A1DB09311FA5}" srcOrd="1" destOrd="0" presId="urn:microsoft.com/office/officeart/2005/8/layout/list1"/>
    <dgm:cxn modelId="{C3985B4C-4B54-4F1F-90E0-D1B3CF9E35D1}" type="presOf" srcId="{BB3FBC62-0B2D-4822-BB03-B4281F52CFFB}" destId="{920C86BF-CBA5-4B41-A089-3ADAEAE02E1E}" srcOrd="1" destOrd="0" presId="urn:microsoft.com/office/officeart/2005/8/layout/list1"/>
    <dgm:cxn modelId="{D0B07E4D-AAE2-4504-B3E1-0DA483C36C9F}" srcId="{BB3FBC62-0B2D-4822-BB03-B4281F52CFFB}" destId="{7B525F46-1CF5-453B-9F72-DBE50B712355}" srcOrd="0" destOrd="0" parTransId="{019A49F5-E4CE-416E-95A6-94D4A3E47312}" sibTransId="{E5035FD4-54F5-4B65-AB04-D7C7AD1862DC}"/>
    <dgm:cxn modelId="{E8657A54-2D91-44F4-8019-B28EAE754C17}" type="presOf" srcId="{33AF91E8-15BC-433E-99C3-BD83BFB8B46A}" destId="{5A406E50-6B0B-477C-9E30-D17268991F16}" srcOrd="0" destOrd="1" presId="urn:microsoft.com/office/officeart/2005/8/layout/list1"/>
    <dgm:cxn modelId="{3EC1B15C-E83D-42CD-B261-A33BAD187F8A}" srcId="{8BC172A7-AAE1-4E26-8F0C-7FC1742492BF}" destId="{BB0B873C-C3AF-4468-B40D-774D65ECD07B}" srcOrd="0" destOrd="0" parTransId="{0F579976-D3A1-4023-9736-99D4F11D19DA}" sibTransId="{CE5AFBA2-B027-4B20-8C32-E244623AEA45}"/>
    <dgm:cxn modelId="{59FF1574-8877-4D21-8790-2E5521E571B7}" type="presOf" srcId="{2626C06D-0040-4717-A806-0008BE407FE8}" destId="{917906D2-57A4-4688-A48D-1BB305D31567}" srcOrd="0" destOrd="0" presId="urn:microsoft.com/office/officeart/2005/8/layout/list1"/>
    <dgm:cxn modelId="{69FAC078-AA0A-472C-940C-F938D0960A2B}" type="presOf" srcId="{5E855298-DA4B-4F37-B724-02CDC88E3FDC}" destId="{C03B52AD-92B3-49A8-9E23-29CC774D7EDB}" srcOrd="0" destOrd="0" presId="urn:microsoft.com/office/officeart/2005/8/layout/list1"/>
    <dgm:cxn modelId="{80BCA180-29C9-4895-8E08-29DE9BCF2CB3}" type="presOf" srcId="{CC2CCDDA-CF04-473B-9EC3-7F71035B7D4A}" destId="{F6D80EB0-1B4D-4C6D-A12C-E145DBA8FAB7}" srcOrd="0" destOrd="0" presId="urn:microsoft.com/office/officeart/2005/8/layout/list1"/>
    <dgm:cxn modelId="{F18CC886-21A3-43EE-9FB7-86B44D9A6F6D}" srcId="{BB3FBC62-0B2D-4822-BB03-B4281F52CFFB}" destId="{33AF91E8-15BC-433E-99C3-BD83BFB8B46A}" srcOrd="1" destOrd="0" parTransId="{716F41D3-21FC-4E8B-AB81-993A999B7789}" sibTransId="{E30539CE-77EF-41CB-A32A-6D2F9CFCBA32}"/>
    <dgm:cxn modelId="{7F1A638F-B36A-41C8-9886-10C6C63723C8}" srcId="{CC2CCDDA-CF04-473B-9EC3-7F71035B7D4A}" destId="{2626C06D-0040-4717-A806-0008BE407FE8}" srcOrd="4" destOrd="0" parTransId="{290AD155-472D-491D-9F11-75C0E5999214}" sibTransId="{BCCE2AAC-5067-4CB0-8249-CC7CDA83650A}"/>
    <dgm:cxn modelId="{8D24D3A8-9F46-4324-BCD5-A351850FA8BE}" type="presOf" srcId="{8BC172A7-AAE1-4E26-8F0C-7FC1742492BF}" destId="{38DD3FDB-2D41-4A11-B906-8691AEC1A407}" srcOrd="1" destOrd="0" presId="urn:microsoft.com/office/officeart/2005/8/layout/list1"/>
    <dgm:cxn modelId="{99E461B0-53F2-477A-8A0B-AAD4AB3E8941}" srcId="{CC2CCDDA-CF04-473B-9EC3-7F71035B7D4A}" destId="{8BC172A7-AAE1-4E26-8F0C-7FC1742492BF}" srcOrd="0" destOrd="0" parTransId="{10674381-18D6-4E38-B13E-791D9CF1EC91}" sibTransId="{4A027E81-4EA7-4720-A2BC-8E8438C7B11F}"/>
    <dgm:cxn modelId="{A1990CBC-CB9B-463C-8B4F-525340873252}" type="presOf" srcId="{BB3FBC62-0B2D-4822-BB03-B4281F52CFFB}" destId="{D470AFBF-B0B2-4B59-BD79-95046B043588}" srcOrd="0" destOrd="0" presId="urn:microsoft.com/office/officeart/2005/8/layout/list1"/>
    <dgm:cxn modelId="{ADCA37C1-E5C1-4C02-880C-EE80914FD29C}" srcId="{CC2CCDDA-CF04-473B-9EC3-7F71035B7D4A}" destId="{4E350C58-631F-45B6-86F8-058A154DC2E4}" srcOrd="2" destOrd="0" parTransId="{E3565F6F-3EFA-44AB-8C2E-2017737EB337}" sibTransId="{9A7DE706-FD5F-46C5-907C-447A08E8031D}"/>
    <dgm:cxn modelId="{E29057D0-8F1E-4C05-9605-8E09EC47C21A}" type="presOf" srcId="{761CA5EA-8121-4AB4-ADC9-1EDF7D1F2DF7}" destId="{192A498D-8953-4AB9-96D6-7B45834C4995}" srcOrd="1" destOrd="0" presId="urn:microsoft.com/office/officeart/2005/8/layout/list1"/>
    <dgm:cxn modelId="{430F89D6-F6F2-47F0-819E-DA0367F0414B}" srcId="{CC2CCDDA-CF04-473B-9EC3-7F71035B7D4A}" destId="{BB3FBC62-0B2D-4822-BB03-B4281F52CFFB}" srcOrd="1" destOrd="0" parTransId="{C741E19C-A979-4E60-8DD1-F79EDE66E4D7}" sibTransId="{F5B06E13-6BD3-4509-B493-08B7AB139CA5}"/>
    <dgm:cxn modelId="{F8848BD8-EA97-4ADE-87EB-5E9BFB99FFC1}" srcId="{CC2CCDDA-CF04-473B-9EC3-7F71035B7D4A}" destId="{5E855298-DA4B-4F37-B724-02CDC88E3FDC}" srcOrd="3" destOrd="0" parTransId="{1CF28EC1-FD76-47C5-A04E-81B6AE61CE72}" sibTransId="{CF80C3EE-DAB7-4D58-8FE2-63026DFFC545}"/>
    <dgm:cxn modelId="{99A8DAD9-529B-432F-AB2E-1522A386BAA3}" type="presOf" srcId="{761CA5EA-8121-4AB4-ADC9-1EDF7D1F2DF7}" destId="{860FE344-AFA0-43A5-8D9D-8C6B49A29AB9}" srcOrd="0" destOrd="0" presId="urn:microsoft.com/office/officeart/2005/8/layout/list1"/>
    <dgm:cxn modelId="{CD107ADD-B262-429C-90D7-822CFA9F8BBC}" type="presOf" srcId="{5E855298-DA4B-4F37-B724-02CDC88E3FDC}" destId="{897EC6BF-A5F8-469C-A240-AD5C474E880E}" srcOrd="1" destOrd="0" presId="urn:microsoft.com/office/officeart/2005/8/layout/list1"/>
    <dgm:cxn modelId="{AFF701E4-4F63-44CA-AC75-34E1E98F56B1}" type="presOf" srcId="{2626C06D-0040-4717-A806-0008BE407FE8}" destId="{2A2DDA6C-257B-4F42-A57A-3A69C18AE99F}" srcOrd="1" destOrd="0" presId="urn:microsoft.com/office/officeart/2005/8/layout/list1"/>
    <dgm:cxn modelId="{85C636EB-3EE3-47F0-9BD8-349642A4FEB1}" type="presOf" srcId="{8BC172A7-AAE1-4E26-8F0C-7FC1742492BF}" destId="{A29DAA29-D892-479D-AA1E-350323DD9201}" srcOrd="0" destOrd="0" presId="urn:microsoft.com/office/officeart/2005/8/layout/list1"/>
    <dgm:cxn modelId="{429F62F8-B376-41F1-AD50-F4AC610B6BA9}" type="presOf" srcId="{BB0B873C-C3AF-4468-B40D-774D65ECD07B}" destId="{94F94C69-C953-4FDA-B6FE-5E4C303D2957}" srcOrd="0" destOrd="0" presId="urn:microsoft.com/office/officeart/2005/8/layout/list1"/>
    <dgm:cxn modelId="{BBD7FDFB-97EF-4E5B-BECB-A2FECC7EC54E}" type="presOf" srcId="{7B525F46-1CF5-453B-9F72-DBE50B712355}" destId="{5A406E50-6B0B-477C-9E30-D17268991F16}" srcOrd="0" destOrd="0" presId="urn:microsoft.com/office/officeart/2005/8/layout/list1"/>
    <dgm:cxn modelId="{4F701CBE-508D-49F9-AAB1-F312A3C556B8}" type="presParOf" srcId="{F6D80EB0-1B4D-4C6D-A12C-E145DBA8FAB7}" destId="{B0313FC9-565D-4E41-9DAA-B23400BB2ABD}" srcOrd="0" destOrd="0" presId="urn:microsoft.com/office/officeart/2005/8/layout/list1"/>
    <dgm:cxn modelId="{EBA90E95-2404-4D57-8ED6-9D8FB65F60F4}" type="presParOf" srcId="{B0313FC9-565D-4E41-9DAA-B23400BB2ABD}" destId="{A29DAA29-D892-479D-AA1E-350323DD9201}" srcOrd="0" destOrd="0" presId="urn:microsoft.com/office/officeart/2005/8/layout/list1"/>
    <dgm:cxn modelId="{A89C41C0-F6C4-4EC2-8CE2-2605CD152627}" type="presParOf" srcId="{B0313FC9-565D-4E41-9DAA-B23400BB2ABD}" destId="{38DD3FDB-2D41-4A11-B906-8691AEC1A407}" srcOrd="1" destOrd="0" presId="urn:microsoft.com/office/officeart/2005/8/layout/list1"/>
    <dgm:cxn modelId="{4F6DC56D-09EB-4FB6-9B81-EECD8BF338E9}" type="presParOf" srcId="{F6D80EB0-1B4D-4C6D-A12C-E145DBA8FAB7}" destId="{86C1D923-68B7-4FE7-A480-284BCCFF6B45}" srcOrd="1" destOrd="0" presId="urn:microsoft.com/office/officeart/2005/8/layout/list1"/>
    <dgm:cxn modelId="{DFA7AC4A-A8B5-46F2-AECE-7048DA23E10F}" type="presParOf" srcId="{F6D80EB0-1B4D-4C6D-A12C-E145DBA8FAB7}" destId="{94F94C69-C953-4FDA-B6FE-5E4C303D2957}" srcOrd="2" destOrd="0" presId="urn:microsoft.com/office/officeart/2005/8/layout/list1"/>
    <dgm:cxn modelId="{A6D69D30-A5DA-45B9-B7C7-77AECB769A0C}" type="presParOf" srcId="{F6D80EB0-1B4D-4C6D-A12C-E145DBA8FAB7}" destId="{120FE83B-340B-459D-A2B3-7689F28D79D5}" srcOrd="3" destOrd="0" presId="urn:microsoft.com/office/officeart/2005/8/layout/list1"/>
    <dgm:cxn modelId="{AC3CA410-BB81-4C26-B1C4-21544783E67D}" type="presParOf" srcId="{F6D80EB0-1B4D-4C6D-A12C-E145DBA8FAB7}" destId="{51D3505F-65B5-4301-8D0F-0AA143607338}" srcOrd="4" destOrd="0" presId="urn:microsoft.com/office/officeart/2005/8/layout/list1"/>
    <dgm:cxn modelId="{22EF053A-B6B1-4271-85A6-4E3D4D7FF786}" type="presParOf" srcId="{51D3505F-65B5-4301-8D0F-0AA143607338}" destId="{D470AFBF-B0B2-4B59-BD79-95046B043588}" srcOrd="0" destOrd="0" presId="urn:microsoft.com/office/officeart/2005/8/layout/list1"/>
    <dgm:cxn modelId="{A63328EA-FD9A-4402-9FE4-10818AF1AB6E}" type="presParOf" srcId="{51D3505F-65B5-4301-8D0F-0AA143607338}" destId="{920C86BF-CBA5-4B41-A089-3ADAEAE02E1E}" srcOrd="1" destOrd="0" presId="urn:microsoft.com/office/officeart/2005/8/layout/list1"/>
    <dgm:cxn modelId="{64265AC8-0F03-40D0-96CD-982D8F6D1869}" type="presParOf" srcId="{F6D80EB0-1B4D-4C6D-A12C-E145DBA8FAB7}" destId="{B507DDF4-0EF2-4C47-B445-ED22C124B957}" srcOrd="5" destOrd="0" presId="urn:microsoft.com/office/officeart/2005/8/layout/list1"/>
    <dgm:cxn modelId="{2D7A406B-7D6A-4AEB-8322-62703C90D081}" type="presParOf" srcId="{F6D80EB0-1B4D-4C6D-A12C-E145DBA8FAB7}" destId="{5A406E50-6B0B-477C-9E30-D17268991F16}" srcOrd="6" destOrd="0" presId="urn:microsoft.com/office/officeart/2005/8/layout/list1"/>
    <dgm:cxn modelId="{FD57AA6F-B83F-448C-B3B9-564CE9D549F8}" type="presParOf" srcId="{F6D80EB0-1B4D-4C6D-A12C-E145DBA8FAB7}" destId="{BF1486CC-E9E3-4D4B-A9A4-D56BC4FC8135}" srcOrd="7" destOrd="0" presId="urn:microsoft.com/office/officeart/2005/8/layout/list1"/>
    <dgm:cxn modelId="{D337663A-06FA-4EBB-BAA3-1839AD19C8AA}" type="presParOf" srcId="{F6D80EB0-1B4D-4C6D-A12C-E145DBA8FAB7}" destId="{0697E7F1-A9D2-4866-BBFB-73631C348770}" srcOrd="8" destOrd="0" presId="urn:microsoft.com/office/officeart/2005/8/layout/list1"/>
    <dgm:cxn modelId="{EDB93381-6B41-4F5A-971A-AF156A39EF8D}" type="presParOf" srcId="{0697E7F1-A9D2-4866-BBFB-73631C348770}" destId="{3DBC1B03-59B1-4EC3-9217-F60354665776}" srcOrd="0" destOrd="0" presId="urn:microsoft.com/office/officeart/2005/8/layout/list1"/>
    <dgm:cxn modelId="{F8EA6E35-72FE-4470-A95A-B7D5071D34FD}" type="presParOf" srcId="{0697E7F1-A9D2-4866-BBFB-73631C348770}" destId="{E767ABFF-FE7E-467D-AE78-A1DB09311FA5}" srcOrd="1" destOrd="0" presId="urn:microsoft.com/office/officeart/2005/8/layout/list1"/>
    <dgm:cxn modelId="{91FF7EE3-E1F6-48A4-85A7-F90CAE6597FA}" type="presParOf" srcId="{F6D80EB0-1B4D-4C6D-A12C-E145DBA8FAB7}" destId="{D62661CC-AEDB-485C-B9B9-3C86C1E24A9E}" srcOrd="9" destOrd="0" presId="urn:microsoft.com/office/officeart/2005/8/layout/list1"/>
    <dgm:cxn modelId="{E167F234-C52C-4BDF-A747-1545EA0F7170}" type="presParOf" srcId="{F6D80EB0-1B4D-4C6D-A12C-E145DBA8FAB7}" destId="{1FBD120B-B103-4E05-846A-5A28C9C49ED7}" srcOrd="10" destOrd="0" presId="urn:microsoft.com/office/officeart/2005/8/layout/list1"/>
    <dgm:cxn modelId="{DE56FF16-AEF7-4BCB-8256-FB0B6E044EEC}" type="presParOf" srcId="{F6D80EB0-1B4D-4C6D-A12C-E145DBA8FAB7}" destId="{DDC25216-B3F4-43C9-A2EE-6A8880877DD7}" srcOrd="11" destOrd="0" presId="urn:microsoft.com/office/officeart/2005/8/layout/list1"/>
    <dgm:cxn modelId="{5D4DE167-15C5-4221-85BC-FF2C02B6491C}" type="presParOf" srcId="{F6D80EB0-1B4D-4C6D-A12C-E145DBA8FAB7}" destId="{B56F213F-1165-4A25-87BB-F0FE4C01B1E3}" srcOrd="12" destOrd="0" presId="urn:microsoft.com/office/officeart/2005/8/layout/list1"/>
    <dgm:cxn modelId="{C31FD9A6-4424-49AA-9346-C8A3F88E6F89}" type="presParOf" srcId="{B56F213F-1165-4A25-87BB-F0FE4C01B1E3}" destId="{C03B52AD-92B3-49A8-9E23-29CC774D7EDB}" srcOrd="0" destOrd="0" presId="urn:microsoft.com/office/officeart/2005/8/layout/list1"/>
    <dgm:cxn modelId="{A9020686-FE32-437A-9486-A2788A4BCD0A}" type="presParOf" srcId="{B56F213F-1165-4A25-87BB-F0FE4C01B1E3}" destId="{897EC6BF-A5F8-469C-A240-AD5C474E880E}" srcOrd="1" destOrd="0" presId="urn:microsoft.com/office/officeart/2005/8/layout/list1"/>
    <dgm:cxn modelId="{BE34E4AE-5E18-4AD7-93DB-12A889E59EB9}" type="presParOf" srcId="{F6D80EB0-1B4D-4C6D-A12C-E145DBA8FAB7}" destId="{87DF1A6A-A290-488A-8862-15A2B39BC818}" srcOrd="13" destOrd="0" presId="urn:microsoft.com/office/officeart/2005/8/layout/list1"/>
    <dgm:cxn modelId="{78D0BFF3-E59C-484E-8586-BEAB00ED82D9}" type="presParOf" srcId="{F6D80EB0-1B4D-4C6D-A12C-E145DBA8FAB7}" destId="{FE258070-23A9-4FD7-98A4-B74C715564E7}" srcOrd="14" destOrd="0" presId="urn:microsoft.com/office/officeart/2005/8/layout/list1"/>
    <dgm:cxn modelId="{AF5F3ED1-155A-4174-8477-AF4BBCD396DE}" type="presParOf" srcId="{F6D80EB0-1B4D-4C6D-A12C-E145DBA8FAB7}" destId="{1B32F9B0-57C9-41D6-A0EA-AE1C3E436F06}" srcOrd="15" destOrd="0" presId="urn:microsoft.com/office/officeart/2005/8/layout/list1"/>
    <dgm:cxn modelId="{BA607961-EF02-4FE3-9A10-29D03A505C12}" type="presParOf" srcId="{F6D80EB0-1B4D-4C6D-A12C-E145DBA8FAB7}" destId="{110D96D4-7DF6-49CC-80A6-572868ED0B8D}" srcOrd="16" destOrd="0" presId="urn:microsoft.com/office/officeart/2005/8/layout/list1"/>
    <dgm:cxn modelId="{91AA5FF9-9002-4F63-A544-00A1EE56081D}" type="presParOf" srcId="{110D96D4-7DF6-49CC-80A6-572868ED0B8D}" destId="{917906D2-57A4-4688-A48D-1BB305D31567}" srcOrd="0" destOrd="0" presId="urn:microsoft.com/office/officeart/2005/8/layout/list1"/>
    <dgm:cxn modelId="{898C77F7-5F83-4F08-8979-A3D166A9194B}" type="presParOf" srcId="{110D96D4-7DF6-49CC-80A6-572868ED0B8D}" destId="{2A2DDA6C-257B-4F42-A57A-3A69C18AE99F}" srcOrd="1" destOrd="0" presId="urn:microsoft.com/office/officeart/2005/8/layout/list1"/>
    <dgm:cxn modelId="{70D84862-7F1A-4373-AB2B-39F60B92DAE8}" type="presParOf" srcId="{F6D80EB0-1B4D-4C6D-A12C-E145DBA8FAB7}" destId="{57BD457D-A374-4F86-98E3-EF61B4780AE3}" srcOrd="17" destOrd="0" presId="urn:microsoft.com/office/officeart/2005/8/layout/list1"/>
    <dgm:cxn modelId="{4E607C7F-258A-44F4-843D-BC6A1C0AD7F5}" type="presParOf" srcId="{F6D80EB0-1B4D-4C6D-A12C-E145DBA8FAB7}" destId="{EAE5CE5D-14F4-4232-944F-5061205349E0}" srcOrd="18" destOrd="0" presId="urn:microsoft.com/office/officeart/2005/8/layout/list1"/>
    <dgm:cxn modelId="{A6622A92-A129-4595-8260-8907B0CB413A}" type="presParOf" srcId="{F6D80EB0-1B4D-4C6D-A12C-E145DBA8FAB7}" destId="{281B5AD4-63F5-47F5-B96F-5B176C081DFD}" srcOrd="19" destOrd="0" presId="urn:microsoft.com/office/officeart/2005/8/layout/list1"/>
    <dgm:cxn modelId="{0083283A-D485-40C7-B5C3-8FF824B58575}" type="presParOf" srcId="{F6D80EB0-1B4D-4C6D-A12C-E145DBA8FAB7}" destId="{5DFB6943-0F6B-45CD-9B49-27420D1ADD0C}" srcOrd="20" destOrd="0" presId="urn:microsoft.com/office/officeart/2005/8/layout/list1"/>
    <dgm:cxn modelId="{1598AD17-F772-44C8-8026-F6D0B895CD44}" type="presParOf" srcId="{5DFB6943-0F6B-45CD-9B49-27420D1ADD0C}" destId="{860FE344-AFA0-43A5-8D9D-8C6B49A29AB9}" srcOrd="0" destOrd="0" presId="urn:microsoft.com/office/officeart/2005/8/layout/list1"/>
    <dgm:cxn modelId="{DA26CA8F-D83A-409B-9A5B-95AC9333BBC7}" type="presParOf" srcId="{5DFB6943-0F6B-45CD-9B49-27420D1ADD0C}" destId="{192A498D-8953-4AB9-96D6-7B45834C4995}" srcOrd="1" destOrd="0" presId="urn:microsoft.com/office/officeart/2005/8/layout/list1"/>
    <dgm:cxn modelId="{74F4F741-62A4-4E7E-ACB4-E92017F6BC7C}" type="presParOf" srcId="{F6D80EB0-1B4D-4C6D-A12C-E145DBA8FAB7}" destId="{487824A4-7724-4813-B533-A381809802C6}" srcOrd="21" destOrd="0" presId="urn:microsoft.com/office/officeart/2005/8/layout/list1"/>
    <dgm:cxn modelId="{EC950129-D7B2-4EF3-824C-8A3545EE0E4C}" type="presParOf" srcId="{F6D80EB0-1B4D-4C6D-A12C-E145DBA8FAB7}" destId="{EA6A829A-0182-417F-AA41-50EEE3656B75}"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7E5E2-D148-422A-AAA6-525612C40E25}">
      <dsp:nvSpPr>
        <dsp:cNvPr id="0" name=""/>
        <dsp:cNvSpPr/>
      </dsp:nvSpPr>
      <dsp:spPr>
        <a:xfrm>
          <a:off x="2236" y="22674"/>
          <a:ext cx="1774375" cy="1064625"/>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i="1" kern="1200" dirty="0"/>
            <a:t>Che cos’è la terapia cognitivo-comportamentale (TCC) </a:t>
          </a:r>
          <a:r>
            <a:rPr lang="it-IT" sz="1400" kern="1200" dirty="0"/>
            <a:t>e i suoi principi fondamentali</a:t>
          </a:r>
          <a:r>
            <a:rPr lang="it-IT" sz="1400" i="1" kern="1200" dirty="0"/>
            <a:t>? </a:t>
          </a:r>
          <a:endParaRPr lang="en-US" sz="1400" kern="1200" dirty="0"/>
        </a:p>
      </dsp:txBody>
      <dsp:txXfrm>
        <a:off x="2236" y="22674"/>
        <a:ext cx="1774375" cy="1064625"/>
      </dsp:txXfrm>
    </dsp:sp>
    <dsp:sp modelId="{3F333166-5A65-4607-B9C5-2A5E4A692E65}">
      <dsp:nvSpPr>
        <dsp:cNvPr id="0" name=""/>
        <dsp:cNvSpPr/>
      </dsp:nvSpPr>
      <dsp:spPr>
        <a:xfrm>
          <a:off x="1954049" y="22674"/>
          <a:ext cx="1774375" cy="1064625"/>
        </a:xfrm>
        <a:prstGeom prst="rect">
          <a:avLst/>
        </a:prstGeom>
        <a:solidFill>
          <a:schemeClr val="accent5">
            <a:hueOff val="1911468"/>
            <a:satOff val="-4084"/>
            <a:lumOff val="-170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i="1" kern="1200"/>
            <a:t>Qual è il modello teorico alla base della TCC? </a:t>
          </a:r>
          <a:endParaRPr lang="en-US" sz="1400" kern="1200"/>
        </a:p>
      </dsp:txBody>
      <dsp:txXfrm>
        <a:off x="1954049" y="22674"/>
        <a:ext cx="1774375" cy="1064625"/>
      </dsp:txXfrm>
    </dsp:sp>
    <dsp:sp modelId="{6E579904-87D8-4DF2-838A-ABF940EF6BB9}">
      <dsp:nvSpPr>
        <dsp:cNvPr id="0" name=""/>
        <dsp:cNvSpPr/>
      </dsp:nvSpPr>
      <dsp:spPr>
        <a:xfrm>
          <a:off x="3905862" y="22674"/>
          <a:ext cx="1774375" cy="1064625"/>
        </a:xfrm>
        <a:prstGeom prst="rect">
          <a:avLst/>
        </a:prstGeom>
        <a:solidFill>
          <a:schemeClr val="accent5">
            <a:hueOff val="3822936"/>
            <a:satOff val="-8167"/>
            <a:lumOff val="-341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Il ruolo attivo del paziente nel processo terapeutico</a:t>
          </a:r>
          <a:endParaRPr lang="en-US" sz="1400" kern="1200" dirty="0"/>
        </a:p>
      </dsp:txBody>
      <dsp:txXfrm>
        <a:off x="3905862" y="22674"/>
        <a:ext cx="1774375" cy="1064625"/>
      </dsp:txXfrm>
    </dsp:sp>
    <dsp:sp modelId="{C4F6E1D7-2EBF-47D8-9A33-EF03F3F2F089}">
      <dsp:nvSpPr>
        <dsp:cNvPr id="0" name=""/>
        <dsp:cNvSpPr/>
      </dsp:nvSpPr>
      <dsp:spPr>
        <a:xfrm>
          <a:off x="5857675" y="22674"/>
          <a:ext cx="1774375" cy="1064625"/>
        </a:xfrm>
        <a:prstGeom prst="rect">
          <a:avLst/>
        </a:prstGeom>
        <a:solidFill>
          <a:schemeClr val="accent5">
            <a:hueOff val="5734404"/>
            <a:satOff val="-12251"/>
            <a:lumOff val="-511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i="1" kern="1200"/>
            <a:t>Per quali disturbi è indicata la TCC? </a:t>
          </a:r>
          <a:endParaRPr lang="en-US" sz="1400" kern="1200"/>
        </a:p>
      </dsp:txBody>
      <dsp:txXfrm>
        <a:off x="5857675" y="22674"/>
        <a:ext cx="1774375" cy="1064625"/>
      </dsp:txXfrm>
    </dsp:sp>
    <dsp:sp modelId="{B373D516-04DB-4224-9288-B1A054DF8856}">
      <dsp:nvSpPr>
        <dsp:cNvPr id="0" name=""/>
        <dsp:cNvSpPr/>
      </dsp:nvSpPr>
      <dsp:spPr>
        <a:xfrm>
          <a:off x="2236" y="1264737"/>
          <a:ext cx="1774375" cy="1064625"/>
        </a:xfrm>
        <a:prstGeom prst="rect">
          <a:avLst/>
        </a:prstGeom>
        <a:solidFill>
          <a:schemeClr val="accent5">
            <a:hueOff val="7645872"/>
            <a:satOff val="-16335"/>
            <a:lumOff val="-682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i="1" kern="1200"/>
            <a:t>Quanto dura la TCC? </a:t>
          </a:r>
          <a:endParaRPr lang="en-US" sz="1400" kern="1200"/>
        </a:p>
      </dsp:txBody>
      <dsp:txXfrm>
        <a:off x="2236" y="1264737"/>
        <a:ext cx="1774375" cy="1064625"/>
      </dsp:txXfrm>
    </dsp:sp>
    <dsp:sp modelId="{33CDF649-0BE7-43CF-BC7C-899C2C87D7EC}">
      <dsp:nvSpPr>
        <dsp:cNvPr id="0" name=""/>
        <dsp:cNvSpPr/>
      </dsp:nvSpPr>
      <dsp:spPr>
        <a:xfrm>
          <a:off x="1954049" y="1264737"/>
          <a:ext cx="1774375" cy="1064625"/>
        </a:xfrm>
        <a:prstGeom prst="rect">
          <a:avLst/>
        </a:prstGeom>
        <a:solidFill>
          <a:schemeClr val="accent5">
            <a:hueOff val="9557340"/>
            <a:satOff val="-20419"/>
            <a:lumOff val="-8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i="1" kern="1200"/>
            <a:t>Come si sviluppa il processo terapeutico? </a:t>
          </a:r>
          <a:endParaRPr lang="en-US" sz="1400" kern="1200"/>
        </a:p>
      </dsp:txBody>
      <dsp:txXfrm>
        <a:off x="1954049" y="1264737"/>
        <a:ext cx="1774375" cy="1064625"/>
      </dsp:txXfrm>
    </dsp:sp>
    <dsp:sp modelId="{508F44CE-D574-40E3-B994-739BF27FDEFC}">
      <dsp:nvSpPr>
        <dsp:cNvPr id="0" name=""/>
        <dsp:cNvSpPr/>
      </dsp:nvSpPr>
      <dsp:spPr>
        <a:xfrm>
          <a:off x="3905862" y="1264737"/>
          <a:ext cx="1774375" cy="1064625"/>
        </a:xfrm>
        <a:prstGeom prst="rect">
          <a:avLst/>
        </a:prstGeom>
        <a:solidFill>
          <a:schemeClr val="accent5">
            <a:hueOff val="11468808"/>
            <a:satOff val="-24502"/>
            <a:lumOff val="-102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i="1" kern="1200"/>
            <a:t>Come si svolgono le sedute terapeutiche? </a:t>
          </a:r>
          <a:endParaRPr lang="en-US" sz="1400" kern="1200"/>
        </a:p>
      </dsp:txBody>
      <dsp:txXfrm>
        <a:off x="3905862" y="1264737"/>
        <a:ext cx="1774375" cy="1064625"/>
      </dsp:txXfrm>
    </dsp:sp>
    <dsp:sp modelId="{7410A898-4993-49A0-8970-F71DDAA36FBE}">
      <dsp:nvSpPr>
        <dsp:cNvPr id="0" name=""/>
        <dsp:cNvSpPr/>
      </dsp:nvSpPr>
      <dsp:spPr>
        <a:xfrm>
          <a:off x="5857675" y="1264737"/>
          <a:ext cx="1774375" cy="1064625"/>
        </a:xfrm>
        <a:prstGeom prst="rect">
          <a:avLst/>
        </a:prstGeom>
        <a:solidFill>
          <a:schemeClr val="accent5">
            <a:hueOff val="13380276"/>
            <a:satOff val="-28586"/>
            <a:lumOff val="-1194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i="1" kern="1200"/>
            <a:t>Quali tecniche vengono utilizzate? </a:t>
          </a:r>
          <a:endParaRPr lang="en-US" sz="1400" kern="1200"/>
        </a:p>
      </dsp:txBody>
      <dsp:txXfrm>
        <a:off x="5857675" y="1264737"/>
        <a:ext cx="1774375" cy="1064625"/>
      </dsp:txXfrm>
    </dsp:sp>
    <dsp:sp modelId="{D5D991B7-DC90-4747-96CA-74C04C69A225}">
      <dsp:nvSpPr>
        <dsp:cNvPr id="0" name=""/>
        <dsp:cNvSpPr/>
      </dsp:nvSpPr>
      <dsp:spPr>
        <a:xfrm>
          <a:off x="978143" y="2506800"/>
          <a:ext cx="1774375" cy="1064625"/>
        </a:xfrm>
        <a:prstGeom prst="rect">
          <a:avLst/>
        </a:prstGeom>
        <a:solidFill>
          <a:schemeClr val="accent5">
            <a:hueOff val="15291745"/>
            <a:satOff val="-32670"/>
            <a:lumOff val="-1364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i="1" kern="1200"/>
            <a:t>Dovrò assumere dei farmaci? </a:t>
          </a:r>
          <a:endParaRPr lang="en-US" sz="1400" kern="1200"/>
        </a:p>
      </dsp:txBody>
      <dsp:txXfrm>
        <a:off x="978143" y="2506800"/>
        <a:ext cx="1774375" cy="1064625"/>
      </dsp:txXfrm>
    </dsp:sp>
    <dsp:sp modelId="{660561AF-D47E-48AD-88B9-490EB4EAF367}">
      <dsp:nvSpPr>
        <dsp:cNvPr id="0" name=""/>
        <dsp:cNvSpPr/>
      </dsp:nvSpPr>
      <dsp:spPr>
        <a:xfrm>
          <a:off x="2929956" y="2506800"/>
          <a:ext cx="1774375" cy="1064625"/>
        </a:xfrm>
        <a:prstGeom prst="rect">
          <a:avLst/>
        </a:prstGeom>
        <a:solidFill>
          <a:schemeClr val="accent5">
            <a:hueOff val="17203211"/>
            <a:satOff val="-36753"/>
            <a:lumOff val="-1535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i="1" kern="1200"/>
            <a:t>Come capirò se la TCC sta funzionando? </a:t>
          </a:r>
          <a:endParaRPr lang="en-US" sz="1400" kern="1200"/>
        </a:p>
      </dsp:txBody>
      <dsp:txXfrm>
        <a:off x="2929956" y="2506800"/>
        <a:ext cx="1774375" cy="1064625"/>
      </dsp:txXfrm>
    </dsp:sp>
    <dsp:sp modelId="{F9493D6B-3F99-4C72-971A-60D219A14A2B}">
      <dsp:nvSpPr>
        <dsp:cNvPr id="0" name=""/>
        <dsp:cNvSpPr/>
      </dsp:nvSpPr>
      <dsp:spPr>
        <a:xfrm>
          <a:off x="4881769" y="2506800"/>
          <a:ext cx="1774375" cy="1064625"/>
        </a:xfrm>
        <a:prstGeom prst="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i="1" kern="1200"/>
            <a:t>Cosa posso leggere per saperne di più?</a:t>
          </a:r>
          <a:endParaRPr lang="en-US" sz="1400" kern="1200"/>
        </a:p>
      </dsp:txBody>
      <dsp:txXfrm>
        <a:off x="4881769" y="2506800"/>
        <a:ext cx="1774375" cy="1064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FADB4-D707-46B8-BE05-EDE6A6335C39}">
      <dsp:nvSpPr>
        <dsp:cNvPr id="0" name=""/>
        <dsp:cNvSpPr/>
      </dsp:nvSpPr>
      <dsp:spPr>
        <a:xfrm>
          <a:off x="0" y="828232"/>
          <a:ext cx="4691063" cy="16733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D58A2-B78B-4FB8-851D-A07E3D0FC84A}">
      <dsp:nvSpPr>
        <dsp:cNvPr id="0" name=""/>
        <dsp:cNvSpPr/>
      </dsp:nvSpPr>
      <dsp:spPr>
        <a:xfrm>
          <a:off x="506193" y="1204740"/>
          <a:ext cx="920352" cy="920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CF2943F-B40E-435B-9FEE-0566ED7D393F}">
      <dsp:nvSpPr>
        <dsp:cNvPr id="0" name=""/>
        <dsp:cNvSpPr/>
      </dsp:nvSpPr>
      <dsp:spPr>
        <a:xfrm>
          <a:off x="1932739" y="828232"/>
          <a:ext cx="2758323" cy="1673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8" tIns="177098" rIns="177098" bIns="177098" numCol="1" spcCol="1270" anchor="ctr" anchorCtr="0">
          <a:noAutofit/>
        </a:bodyPr>
        <a:lstStyle/>
        <a:p>
          <a:pPr marL="0" lvl="0" indent="0" algn="l" defTabSz="622300">
            <a:lnSpc>
              <a:spcPct val="90000"/>
            </a:lnSpc>
            <a:spcBef>
              <a:spcPct val="0"/>
            </a:spcBef>
            <a:spcAft>
              <a:spcPct val="35000"/>
            </a:spcAft>
            <a:buNone/>
          </a:pPr>
          <a:r>
            <a:rPr lang="it-IT" sz="1400" kern="1200"/>
            <a:t>Attraverso di essi il terapeuta cerca di estendere le opportunità di regolazione cognitiva, emotiva e comportamentale a tutta la settimana. </a:t>
          </a:r>
          <a:endParaRPr lang="en-US" sz="1400" kern="1200"/>
        </a:p>
      </dsp:txBody>
      <dsp:txXfrm>
        <a:off x="1932739" y="828232"/>
        <a:ext cx="2758323" cy="1673367"/>
      </dsp:txXfrm>
    </dsp:sp>
    <dsp:sp modelId="{1F38C3B1-3BA0-4B4F-AC9D-5DA5C55B05F8}">
      <dsp:nvSpPr>
        <dsp:cNvPr id="0" name=""/>
        <dsp:cNvSpPr/>
      </dsp:nvSpPr>
      <dsp:spPr>
        <a:xfrm>
          <a:off x="0" y="2907264"/>
          <a:ext cx="4691063" cy="16733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5C226-3C0F-47F7-8E40-CDC44ADCEEF2}">
      <dsp:nvSpPr>
        <dsp:cNvPr id="0" name=""/>
        <dsp:cNvSpPr/>
      </dsp:nvSpPr>
      <dsp:spPr>
        <a:xfrm>
          <a:off x="506193" y="3283772"/>
          <a:ext cx="920352" cy="9203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8E8BD83-09D9-4AD1-9BB6-EC68E2D9CF48}">
      <dsp:nvSpPr>
        <dsp:cNvPr id="0" name=""/>
        <dsp:cNvSpPr/>
      </dsp:nvSpPr>
      <dsp:spPr>
        <a:xfrm>
          <a:off x="1932739" y="2907264"/>
          <a:ext cx="2758323" cy="1673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8" tIns="177098" rIns="177098" bIns="177098" numCol="1" spcCol="1270" anchor="ctr" anchorCtr="0">
          <a:noAutofit/>
        </a:bodyPr>
        <a:lstStyle/>
        <a:p>
          <a:pPr marL="0" lvl="0" indent="0" algn="l" defTabSz="622300">
            <a:lnSpc>
              <a:spcPct val="90000"/>
            </a:lnSpc>
            <a:spcBef>
              <a:spcPct val="0"/>
            </a:spcBef>
            <a:spcAft>
              <a:spcPct val="35000"/>
            </a:spcAft>
            <a:buNone/>
          </a:pPr>
          <a:r>
            <a:rPr lang="it-IT" sz="1400" kern="1200"/>
            <a:t>Non tutti i pazienti, però, eseguono i compiti a casa. Gli studi scientifici affermano che i pazienti che si adoperano nei compiti a casa presentano maggiori progressi rispetto a quelli che non lo fanno.</a:t>
          </a:r>
          <a:endParaRPr lang="en-US" sz="1400" kern="1200"/>
        </a:p>
      </dsp:txBody>
      <dsp:txXfrm>
        <a:off x="1932739" y="2907264"/>
        <a:ext cx="2758323" cy="1673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FE78F-292C-4D62-A99E-D9C4D5FC5D82}">
      <dsp:nvSpPr>
        <dsp:cNvPr id="0" name=""/>
        <dsp:cNvSpPr/>
      </dsp:nvSpPr>
      <dsp:spPr>
        <a:xfrm>
          <a:off x="0" y="795195"/>
          <a:ext cx="7543824" cy="14592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561BA5-E123-4DF1-B2AA-BB07FAFDB9A3}">
      <dsp:nvSpPr>
        <dsp:cNvPr id="0" name=""/>
        <dsp:cNvSpPr/>
      </dsp:nvSpPr>
      <dsp:spPr>
        <a:xfrm>
          <a:off x="441429" y="1123531"/>
          <a:ext cx="802599" cy="80259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456439-9A61-4DB4-97A2-BE9628BC60E3}">
      <dsp:nvSpPr>
        <dsp:cNvPr id="0" name=""/>
        <dsp:cNvSpPr/>
      </dsp:nvSpPr>
      <dsp:spPr>
        <a:xfrm>
          <a:off x="1685458" y="795195"/>
          <a:ext cx="3394720" cy="1459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40" tIns="154440" rIns="154440" bIns="154440" numCol="1" spcCol="1270" anchor="ctr" anchorCtr="0">
          <a:noAutofit/>
        </a:bodyPr>
        <a:lstStyle/>
        <a:p>
          <a:pPr marL="0" lvl="0" indent="0" algn="l" defTabSz="844550">
            <a:lnSpc>
              <a:spcPct val="100000"/>
            </a:lnSpc>
            <a:spcBef>
              <a:spcPct val="0"/>
            </a:spcBef>
            <a:spcAft>
              <a:spcPct val="35000"/>
            </a:spcAft>
            <a:buNone/>
          </a:pPr>
          <a:r>
            <a:rPr lang="it-IT" sz="1900" kern="1200" dirty="0"/>
            <a:t>Gli esercizi coinvolgono l’aspetto </a:t>
          </a:r>
          <a:r>
            <a:rPr lang="it-IT" sz="1900" b="1" kern="1200" dirty="0"/>
            <a:t>C</a:t>
          </a:r>
          <a:r>
            <a:rPr lang="it-IT" sz="1900" kern="1200" dirty="0"/>
            <a:t>ognitivo, </a:t>
          </a:r>
          <a:r>
            <a:rPr lang="it-IT" sz="1900" b="1" kern="1200" dirty="0"/>
            <a:t>E</a:t>
          </a:r>
          <a:r>
            <a:rPr lang="it-IT" sz="1900" kern="1200" dirty="0"/>
            <a:t>motivo e </a:t>
          </a:r>
          <a:r>
            <a:rPr lang="it-IT" sz="1900" b="1" kern="1200" dirty="0"/>
            <a:t>C</a:t>
          </a:r>
          <a:r>
            <a:rPr lang="it-IT" sz="1900" kern="1200" dirty="0"/>
            <a:t>omportamentale</a:t>
          </a:r>
          <a:endParaRPr lang="en-US" sz="1900" kern="1200" dirty="0"/>
        </a:p>
      </dsp:txBody>
      <dsp:txXfrm>
        <a:off x="1685458" y="795195"/>
        <a:ext cx="3394720" cy="1459271"/>
      </dsp:txXfrm>
    </dsp:sp>
    <dsp:sp modelId="{4267DB83-5C45-4041-B40B-E97DB28BB11E}">
      <dsp:nvSpPr>
        <dsp:cNvPr id="0" name=""/>
        <dsp:cNvSpPr/>
      </dsp:nvSpPr>
      <dsp:spPr>
        <a:xfrm>
          <a:off x="5080179" y="795195"/>
          <a:ext cx="2461997" cy="1459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40" tIns="154440" rIns="154440" bIns="154440" numCol="1" spcCol="1270" anchor="ctr" anchorCtr="0">
          <a:noAutofit/>
        </a:bodyPr>
        <a:lstStyle/>
        <a:p>
          <a:pPr marL="0" lvl="0" indent="0" algn="l" defTabSz="622300">
            <a:lnSpc>
              <a:spcPct val="100000"/>
            </a:lnSpc>
            <a:spcBef>
              <a:spcPct val="0"/>
            </a:spcBef>
            <a:spcAft>
              <a:spcPct val="35000"/>
            </a:spcAft>
            <a:buNone/>
          </a:pPr>
          <a:r>
            <a:rPr lang="it-IT" sz="1400" kern="1200" dirty="0"/>
            <a:t>Homework comportamentale </a:t>
          </a:r>
          <a:r>
            <a:rPr lang="it-IT" sz="1400" kern="1200" dirty="0">
              <a:sym typeface="Wingdings" panose="05000000000000000000" pitchFamily="2" charset="2"/>
            </a:rPr>
            <a:t></a:t>
          </a:r>
          <a:r>
            <a:rPr lang="it-IT" sz="1400" kern="1200" dirty="0"/>
            <a:t> emozione negativa intensa che, una volta superata </a:t>
          </a:r>
          <a:r>
            <a:rPr lang="it-IT" sz="1400" kern="1200" dirty="0">
              <a:sym typeface="Wingdings" panose="05000000000000000000" pitchFamily="2" charset="2"/>
            </a:rPr>
            <a:t></a:t>
          </a:r>
          <a:r>
            <a:rPr lang="it-IT" sz="1400" kern="1200" dirty="0"/>
            <a:t>  la modificazione di convinzioni negative erronee</a:t>
          </a:r>
          <a:endParaRPr lang="en-US" sz="1400" kern="1200" dirty="0"/>
        </a:p>
      </dsp:txBody>
      <dsp:txXfrm>
        <a:off x="5080179" y="795195"/>
        <a:ext cx="2461997" cy="1459271"/>
      </dsp:txXfrm>
    </dsp:sp>
    <dsp:sp modelId="{C75E4E3E-8475-4F49-8A03-32A27D93A59B}">
      <dsp:nvSpPr>
        <dsp:cNvPr id="0" name=""/>
        <dsp:cNvSpPr/>
      </dsp:nvSpPr>
      <dsp:spPr>
        <a:xfrm>
          <a:off x="0" y="2619284"/>
          <a:ext cx="7543824" cy="14592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403A16-0268-421E-80D4-63BC75ADEC6D}">
      <dsp:nvSpPr>
        <dsp:cNvPr id="0" name=""/>
        <dsp:cNvSpPr/>
      </dsp:nvSpPr>
      <dsp:spPr>
        <a:xfrm>
          <a:off x="441429" y="2947620"/>
          <a:ext cx="802599" cy="80259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347B4B-29FB-4C58-A1A3-A0FD6071A72C}">
      <dsp:nvSpPr>
        <dsp:cNvPr id="0" name=""/>
        <dsp:cNvSpPr/>
      </dsp:nvSpPr>
      <dsp:spPr>
        <a:xfrm>
          <a:off x="1685458" y="2619284"/>
          <a:ext cx="5856718" cy="1459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40" tIns="154440" rIns="154440" bIns="154440" numCol="1" spcCol="1270" anchor="ctr" anchorCtr="0">
          <a:noAutofit/>
        </a:bodyPr>
        <a:lstStyle/>
        <a:p>
          <a:pPr marL="0" lvl="0" indent="0" algn="l" defTabSz="844550">
            <a:lnSpc>
              <a:spcPct val="100000"/>
            </a:lnSpc>
            <a:spcBef>
              <a:spcPct val="0"/>
            </a:spcBef>
            <a:spcAft>
              <a:spcPct val="35000"/>
            </a:spcAft>
            <a:buNone/>
          </a:pPr>
          <a:r>
            <a:rPr lang="it-IT" sz="1900" kern="1200"/>
            <a:t>Apprendere ed esercitarsi a mettere in pratica comportamenti diversi da quelli problematici, ciò presuppone di imparare “modi di pensare” differenti e quindi convinzioni ed emozioni diverse</a:t>
          </a:r>
          <a:endParaRPr lang="en-US" sz="1900" kern="1200"/>
        </a:p>
      </dsp:txBody>
      <dsp:txXfrm>
        <a:off x="1685458" y="2619284"/>
        <a:ext cx="5856718" cy="1459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0EA7F-B16D-45AD-A0B0-1A8332B5629C}">
      <dsp:nvSpPr>
        <dsp:cNvPr id="0" name=""/>
        <dsp:cNvSpPr/>
      </dsp:nvSpPr>
      <dsp:spPr>
        <a:xfrm>
          <a:off x="0" y="372977"/>
          <a:ext cx="8196412" cy="716625"/>
        </a:xfrm>
        <a:prstGeom prst="rect">
          <a:avLst/>
        </a:prstGeom>
        <a:solidFill>
          <a:schemeClr val="lt1">
            <a:alpha val="90000"/>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6133" tIns="270764" rIns="636133" bIns="92456" numCol="1" spcCol="1270" anchor="t" anchorCtr="0">
          <a:noAutofit/>
        </a:bodyPr>
        <a:lstStyle/>
        <a:p>
          <a:pPr marL="114300" lvl="1" indent="-114300" algn="l" defTabSz="577850">
            <a:lnSpc>
              <a:spcPct val="90000"/>
            </a:lnSpc>
            <a:spcBef>
              <a:spcPct val="0"/>
            </a:spcBef>
            <a:spcAft>
              <a:spcPct val="15000"/>
            </a:spcAft>
            <a:buChar char="•"/>
          </a:pPr>
          <a:r>
            <a:rPr lang="it-IT" sz="1300" kern="1200" dirty="0"/>
            <a:t>Le prescrizioni hanno il fine di fare sperimentare al P modi di agire diversi da quelli abituali, di affrontare le situazioni temute, fonte del disagio.</a:t>
          </a:r>
          <a:endParaRPr lang="en-US" sz="1300" kern="1200" dirty="0"/>
        </a:p>
      </dsp:txBody>
      <dsp:txXfrm>
        <a:off x="0" y="372977"/>
        <a:ext cx="8196412" cy="716625"/>
      </dsp:txXfrm>
    </dsp:sp>
    <dsp:sp modelId="{E1A32DB8-204A-4D23-9CB6-1BA4249E0460}">
      <dsp:nvSpPr>
        <dsp:cNvPr id="0" name=""/>
        <dsp:cNvSpPr/>
      </dsp:nvSpPr>
      <dsp:spPr>
        <a:xfrm>
          <a:off x="409820" y="181097"/>
          <a:ext cx="5737488" cy="383760"/>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863" tIns="0" rIns="216863" bIns="0" numCol="1" spcCol="1270" anchor="ctr" anchorCtr="0">
          <a:noAutofit/>
        </a:bodyPr>
        <a:lstStyle/>
        <a:p>
          <a:pPr marL="0" lvl="0" indent="0" algn="l" defTabSz="577850">
            <a:lnSpc>
              <a:spcPct val="90000"/>
            </a:lnSpc>
            <a:spcBef>
              <a:spcPct val="0"/>
            </a:spcBef>
            <a:spcAft>
              <a:spcPct val="35000"/>
            </a:spcAft>
            <a:buNone/>
          </a:pPr>
          <a:r>
            <a:rPr lang="it-IT" sz="1300" kern="1200"/>
            <a:t>Homework di tipo comportamentale</a:t>
          </a:r>
          <a:endParaRPr lang="en-US" sz="1300" kern="1200"/>
        </a:p>
      </dsp:txBody>
      <dsp:txXfrm>
        <a:off x="428554" y="199831"/>
        <a:ext cx="5700020" cy="346292"/>
      </dsp:txXfrm>
    </dsp:sp>
    <dsp:sp modelId="{1DD4E90D-86AA-40C9-8D15-478FA58010CC}">
      <dsp:nvSpPr>
        <dsp:cNvPr id="0" name=""/>
        <dsp:cNvSpPr/>
      </dsp:nvSpPr>
      <dsp:spPr>
        <a:xfrm>
          <a:off x="0" y="1351682"/>
          <a:ext cx="8196412" cy="542587"/>
        </a:xfrm>
        <a:prstGeom prst="rect">
          <a:avLst/>
        </a:prstGeom>
        <a:solidFill>
          <a:schemeClr val="lt1">
            <a:alpha val="90000"/>
            <a:hueOff val="0"/>
            <a:satOff val="0"/>
            <a:lumOff val="0"/>
            <a:alphaOff val="0"/>
          </a:schemeClr>
        </a:solidFill>
        <a:ln w="12700" cap="flat" cmpd="sng" algn="in">
          <a:solidFill>
            <a:schemeClr val="accent5">
              <a:hueOff val="6371560"/>
              <a:satOff val="-13612"/>
              <a:lumOff val="-5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6133" tIns="270764" rIns="636133" bIns="92456" numCol="1" spcCol="1270" anchor="t" anchorCtr="0">
          <a:noAutofit/>
        </a:bodyPr>
        <a:lstStyle/>
        <a:p>
          <a:pPr marL="114300" lvl="1" indent="-114300" algn="l" defTabSz="577850">
            <a:lnSpc>
              <a:spcPct val="90000"/>
            </a:lnSpc>
            <a:spcBef>
              <a:spcPct val="0"/>
            </a:spcBef>
            <a:spcAft>
              <a:spcPct val="15000"/>
            </a:spcAft>
            <a:buChar char="•"/>
          </a:pPr>
          <a:r>
            <a:rPr lang="it-IT" sz="1300" kern="1200" dirty="0"/>
            <a:t>Si sollecita il P ad impegnarsi mentalmente attraverso diverse forme di automonitoraggio.</a:t>
          </a:r>
          <a:endParaRPr lang="en-US" sz="1300" kern="1200" dirty="0"/>
        </a:p>
      </dsp:txBody>
      <dsp:txXfrm>
        <a:off x="0" y="1351682"/>
        <a:ext cx="8196412" cy="542587"/>
      </dsp:txXfrm>
    </dsp:sp>
    <dsp:sp modelId="{79F33D43-EF53-4779-A80D-D807FA090DFD}">
      <dsp:nvSpPr>
        <dsp:cNvPr id="0" name=""/>
        <dsp:cNvSpPr/>
      </dsp:nvSpPr>
      <dsp:spPr>
        <a:xfrm>
          <a:off x="409820" y="1159802"/>
          <a:ext cx="5737488" cy="383760"/>
        </a:xfrm>
        <a:prstGeom prst="roundRect">
          <a:avLst/>
        </a:prstGeom>
        <a:solidFill>
          <a:schemeClr val="accent5">
            <a:hueOff val="6371560"/>
            <a:satOff val="-13612"/>
            <a:lumOff val="-568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863" tIns="0" rIns="216863" bIns="0" numCol="1" spcCol="1270" anchor="ctr" anchorCtr="0">
          <a:noAutofit/>
        </a:bodyPr>
        <a:lstStyle/>
        <a:p>
          <a:pPr marL="0" lvl="0" indent="0" algn="l" defTabSz="577850">
            <a:lnSpc>
              <a:spcPct val="90000"/>
            </a:lnSpc>
            <a:spcBef>
              <a:spcPct val="0"/>
            </a:spcBef>
            <a:spcAft>
              <a:spcPct val="35000"/>
            </a:spcAft>
            <a:buNone/>
          </a:pPr>
          <a:r>
            <a:rPr lang="it-IT" sz="1300" kern="1200"/>
            <a:t>Homework di tipo cognitivo</a:t>
          </a:r>
          <a:endParaRPr lang="en-US" sz="1300" kern="1200"/>
        </a:p>
      </dsp:txBody>
      <dsp:txXfrm>
        <a:off x="428554" y="1178536"/>
        <a:ext cx="5700020" cy="346292"/>
      </dsp:txXfrm>
    </dsp:sp>
    <dsp:sp modelId="{0C232395-7D53-417B-8A71-AE264E490EA3}">
      <dsp:nvSpPr>
        <dsp:cNvPr id="0" name=""/>
        <dsp:cNvSpPr/>
      </dsp:nvSpPr>
      <dsp:spPr>
        <a:xfrm>
          <a:off x="0" y="2156349"/>
          <a:ext cx="8196412" cy="542587"/>
        </a:xfrm>
        <a:prstGeom prst="rect">
          <a:avLst/>
        </a:prstGeom>
        <a:solidFill>
          <a:schemeClr val="lt1">
            <a:alpha val="90000"/>
            <a:hueOff val="0"/>
            <a:satOff val="0"/>
            <a:lumOff val="0"/>
            <a:alphaOff val="0"/>
          </a:schemeClr>
        </a:solidFill>
        <a:ln w="12700" cap="flat" cmpd="sng" algn="in">
          <a:solidFill>
            <a:schemeClr val="accent5">
              <a:hueOff val="12743121"/>
              <a:satOff val="-27225"/>
              <a:lumOff val="-1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6133" tIns="270764" rIns="636133" bIns="92456" numCol="1" spcCol="1270" anchor="t" anchorCtr="0">
          <a:noAutofit/>
        </a:bodyPr>
        <a:lstStyle/>
        <a:p>
          <a:pPr marL="114300" lvl="1" indent="-114300" algn="l" defTabSz="577850">
            <a:lnSpc>
              <a:spcPct val="90000"/>
            </a:lnSpc>
            <a:spcBef>
              <a:spcPct val="0"/>
            </a:spcBef>
            <a:spcAft>
              <a:spcPct val="15000"/>
            </a:spcAft>
            <a:buChar char="•"/>
          </a:pPr>
          <a:r>
            <a:rPr lang="it-IT" sz="1300" kern="1200" dirty="0"/>
            <a:t>Il P lavora su alcuni particolari stati emotivi attraverso le tecniche di visualizzazione e di rilassamento.</a:t>
          </a:r>
          <a:endParaRPr lang="en-US" sz="1300" kern="1200" dirty="0"/>
        </a:p>
      </dsp:txBody>
      <dsp:txXfrm>
        <a:off x="0" y="2156349"/>
        <a:ext cx="8196412" cy="542587"/>
      </dsp:txXfrm>
    </dsp:sp>
    <dsp:sp modelId="{2CC9340A-0E91-496D-AE8A-0B13572C5C84}">
      <dsp:nvSpPr>
        <dsp:cNvPr id="0" name=""/>
        <dsp:cNvSpPr/>
      </dsp:nvSpPr>
      <dsp:spPr>
        <a:xfrm>
          <a:off x="409820" y="1964469"/>
          <a:ext cx="5737488" cy="383760"/>
        </a:xfrm>
        <a:prstGeom prst="roundRect">
          <a:avLst/>
        </a:prstGeom>
        <a:solidFill>
          <a:schemeClr val="accent5">
            <a:hueOff val="12743121"/>
            <a:satOff val="-27225"/>
            <a:lumOff val="-1137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863" tIns="0" rIns="216863" bIns="0" numCol="1" spcCol="1270" anchor="ctr" anchorCtr="0">
          <a:noAutofit/>
        </a:bodyPr>
        <a:lstStyle/>
        <a:p>
          <a:pPr marL="0" lvl="0" indent="0" algn="l" defTabSz="577850">
            <a:lnSpc>
              <a:spcPct val="90000"/>
            </a:lnSpc>
            <a:spcBef>
              <a:spcPct val="0"/>
            </a:spcBef>
            <a:spcAft>
              <a:spcPct val="35000"/>
            </a:spcAft>
            <a:buNone/>
          </a:pPr>
          <a:r>
            <a:rPr lang="it-IT" sz="1300" kern="1200"/>
            <a:t>Homework di tipo emotivo-affettivo</a:t>
          </a:r>
          <a:endParaRPr lang="en-US" sz="1300" kern="1200"/>
        </a:p>
      </dsp:txBody>
      <dsp:txXfrm>
        <a:off x="428554" y="1983203"/>
        <a:ext cx="5700020" cy="346292"/>
      </dsp:txXfrm>
    </dsp:sp>
    <dsp:sp modelId="{4E0FFF37-8FEA-4B42-995B-486299D985AF}">
      <dsp:nvSpPr>
        <dsp:cNvPr id="0" name=""/>
        <dsp:cNvSpPr/>
      </dsp:nvSpPr>
      <dsp:spPr>
        <a:xfrm>
          <a:off x="0" y="2961016"/>
          <a:ext cx="8196412" cy="716625"/>
        </a:xfrm>
        <a:prstGeom prst="rect">
          <a:avLst/>
        </a:prstGeom>
        <a:solidFill>
          <a:schemeClr val="lt1">
            <a:alpha val="90000"/>
            <a:hueOff val="0"/>
            <a:satOff val="0"/>
            <a:lumOff val="0"/>
            <a:alphaOff val="0"/>
          </a:schemeClr>
        </a:solidFill>
        <a:ln w="12700" cap="flat" cmpd="sng" algn="in">
          <a:solidFill>
            <a:schemeClr val="accent5">
              <a:hueOff val="19114680"/>
              <a:satOff val="-40837"/>
              <a:lumOff val="-1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6133" tIns="270764" rIns="636133" bIns="92456" numCol="1" spcCol="1270" anchor="t" anchorCtr="0">
          <a:noAutofit/>
        </a:bodyPr>
        <a:lstStyle/>
        <a:p>
          <a:pPr marL="114300" lvl="1" indent="-114300" algn="l" defTabSz="577850">
            <a:lnSpc>
              <a:spcPct val="90000"/>
            </a:lnSpc>
            <a:spcBef>
              <a:spcPct val="0"/>
            </a:spcBef>
            <a:spcAft>
              <a:spcPct val="15000"/>
            </a:spcAft>
            <a:buChar char="•"/>
          </a:pPr>
          <a:r>
            <a:rPr lang="it-IT" sz="1300" kern="1200" dirty="0"/>
            <a:t>Le prescrizioni di base accomunano molti disturbi, quelli specifici sono strutturati per lo più rispecchiando il modello teorico di riferimento.</a:t>
          </a:r>
        </a:p>
      </dsp:txBody>
      <dsp:txXfrm>
        <a:off x="0" y="2961016"/>
        <a:ext cx="8196412" cy="716625"/>
      </dsp:txXfrm>
    </dsp:sp>
    <dsp:sp modelId="{A65DE6D4-3AB7-4650-BF6B-0D8FC7D3DF3E}">
      <dsp:nvSpPr>
        <dsp:cNvPr id="0" name=""/>
        <dsp:cNvSpPr/>
      </dsp:nvSpPr>
      <dsp:spPr>
        <a:xfrm>
          <a:off x="409820" y="2769137"/>
          <a:ext cx="5737488" cy="383760"/>
        </a:xfrm>
        <a:prstGeom prst="round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863" tIns="0" rIns="216863" bIns="0" numCol="1" spcCol="1270" anchor="ctr" anchorCtr="0">
          <a:noAutofit/>
        </a:bodyPr>
        <a:lstStyle/>
        <a:p>
          <a:pPr marL="0" lvl="0" indent="0" algn="l" defTabSz="577850">
            <a:lnSpc>
              <a:spcPct val="90000"/>
            </a:lnSpc>
            <a:spcBef>
              <a:spcPct val="0"/>
            </a:spcBef>
            <a:spcAft>
              <a:spcPct val="35000"/>
            </a:spcAft>
            <a:buNone/>
          </a:pPr>
          <a:r>
            <a:rPr lang="it-IT" sz="1300" kern="1200"/>
            <a:t>Homework di base e specifici</a:t>
          </a:r>
          <a:endParaRPr lang="en-US" sz="1300" kern="1200"/>
        </a:p>
      </dsp:txBody>
      <dsp:txXfrm>
        <a:off x="428554" y="2787871"/>
        <a:ext cx="5700020"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3D56-2261-4467-81C6-1F457EECBC22}">
      <dsp:nvSpPr>
        <dsp:cNvPr id="0" name=""/>
        <dsp:cNvSpPr/>
      </dsp:nvSpPr>
      <dsp:spPr>
        <a:xfrm>
          <a:off x="0" y="2169229"/>
          <a:ext cx="7634288" cy="1423249"/>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it-IT" sz="1900" kern="1200"/>
            <a:t>E’ possibile osservare poi se il paziente sia in grado di immaginare scenari alternativi e quali effetti una diversa valutazione avrebbe sui sintomi. Lo strumento proposto rappresenta il libero adattamento del modello originale di A. Wells (1999).</a:t>
          </a:r>
          <a:endParaRPr lang="en-US" sz="1900" kern="1200"/>
        </a:p>
      </dsp:txBody>
      <dsp:txXfrm>
        <a:off x="0" y="2169229"/>
        <a:ext cx="7634288" cy="1423249"/>
      </dsp:txXfrm>
    </dsp:sp>
    <dsp:sp modelId="{25E85F0E-364A-46E6-BD77-7C587187C3E0}">
      <dsp:nvSpPr>
        <dsp:cNvPr id="0" name=""/>
        <dsp:cNvSpPr/>
      </dsp:nvSpPr>
      <dsp:spPr>
        <a:xfrm rot="10800000">
          <a:off x="0" y="1620"/>
          <a:ext cx="7634288" cy="2188957"/>
        </a:xfrm>
        <a:prstGeom prst="upArrowCallou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it-IT" sz="1900" kern="1200"/>
            <a:t>Per indagare i meccanismi cognitivi del paziente e aumentare la consapevolezza del forte legame esistente tra cognizioni e sensazioni sperimentate, si può utilizzare un homework incentrato su una definizione della situazione in parallelo a quella che egli sta sperimentando </a:t>
          </a:r>
          <a:endParaRPr lang="en-US" sz="1900" kern="1200"/>
        </a:p>
      </dsp:txBody>
      <dsp:txXfrm rot="10800000">
        <a:off x="0" y="1620"/>
        <a:ext cx="7634288" cy="14223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94C69-C953-4FDA-B6FE-5E4C303D2957}">
      <dsp:nvSpPr>
        <dsp:cNvPr id="0" name=""/>
        <dsp:cNvSpPr/>
      </dsp:nvSpPr>
      <dsp:spPr>
        <a:xfrm>
          <a:off x="0" y="617840"/>
          <a:ext cx="4978812" cy="1015875"/>
        </a:xfrm>
        <a:prstGeom prst="rect">
          <a:avLst/>
        </a:prstGeom>
        <a:solidFill>
          <a:schemeClr val="lt1">
            <a:alpha val="90000"/>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6411" tIns="312420" rIns="386411" bIns="106680" numCol="1" spcCol="1270" anchor="t" anchorCtr="0">
          <a:noAutofit/>
        </a:bodyPr>
        <a:lstStyle/>
        <a:p>
          <a:pPr marL="114300" lvl="1" indent="-114300" algn="l" defTabSz="666750">
            <a:lnSpc>
              <a:spcPct val="90000"/>
            </a:lnSpc>
            <a:spcBef>
              <a:spcPct val="0"/>
            </a:spcBef>
            <a:spcAft>
              <a:spcPct val="15000"/>
            </a:spcAft>
            <a:buChar char="•"/>
          </a:pPr>
          <a:r>
            <a:rPr lang="it-IT" sz="1500" kern="1200" dirty="0"/>
            <a:t>Nell’esecuzione degli homework pesano le difficoltà legate a mantenere nel tempo qualsiasi forma di sforzo cognitivo e di impegno</a:t>
          </a:r>
          <a:endParaRPr lang="en-US" sz="1500" kern="1200" dirty="0"/>
        </a:p>
      </dsp:txBody>
      <dsp:txXfrm>
        <a:off x="0" y="617840"/>
        <a:ext cx="4978812" cy="1015875"/>
      </dsp:txXfrm>
    </dsp:sp>
    <dsp:sp modelId="{38DD3FDB-2D41-4A11-B906-8691AEC1A407}">
      <dsp:nvSpPr>
        <dsp:cNvPr id="0" name=""/>
        <dsp:cNvSpPr/>
      </dsp:nvSpPr>
      <dsp:spPr>
        <a:xfrm>
          <a:off x="248940" y="396440"/>
          <a:ext cx="3485168" cy="4428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731" tIns="0" rIns="131731" bIns="0" numCol="1" spcCol="1270" anchor="ctr" anchorCtr="0">
          <a:noAutofit/>
        </a:bodyPr>
        <a:lstStyle/>
        <a:p>
          <a:pPr marL="0" lvl="0" indent="0" algn="l" defTabSz="666750">
            <a:lnSpc>
              <a:spcPct val="90000"/>
            </a:lnSpc>
            <a:spcBef>
              <a:spcPct val="0"/>
            </a:spcBef>
            <a:spcAft>
              <a:spcPct val="35000"/>
            </a:spcAft>
            <a:buNone/>
          </a:pPr>
          <a:r>
            <a:rPr lang="it-IT" sz="1500" kern="1200"/>
            <a:t>Le difficoltà cognitive del bambino</a:t>
          </a:r>
          <a:endParaRPr lang="en-US" sz="1500" kern="1200"/>
        </a:p>
      </dsp:txBody>
      <dsp:txXfrm>
        <a:off x="270556" y="418056"/>
        <a:ext cx="3441936" cy="399568"/>
      </dsp:txXfrm>
    </dsp:sp>
    <dsp:sp modelId="{5A406E50-6B0B-477C-9E30-D17268991F16}">
      <dsp:nvSpPr>
        <dsp:cNvPr id="0" name=""/>
        <dsp:cNvSpPr/>
      </dsp:nvSpPr>
      <dsp:spPr>
        <a:xfrm>
          <a:off x="0" y="1936115"/>
          <a:ext cx="4978812" cy="850500"/>
        </a:xfrm>
        <a:prstGeom prst="rect">
          <a:avLst/>
        </a:prstGeom>
        <a:solidFill>
          <a:schemeClr val="lt1">
            <a:alpha val="90000"/>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6411" tIns="312420" rIns="386411" bIns="106680" numCol="1" spcCol="1270" anchor="t" anchorCtr="0">
          <a:noAutofit/>
        </a:bodyPr>
        <a:lstStyle/>
        <a:p>
          <a:pPr marL="114300" lvl="1" indent="-114300" algn="l" defTabSz="666750">
            <a:lnSpc>
              <a:spcPct val="90000"/>
            </a:lnSpc>
            <a:spcBef>
              <a:spcPct val="0"/>
            </a:spcBef>
            <a:spcAft>
              <a:spcPct val="15000"/>
            </a:spcAft>
            <a:buChar char="•"/>
          </a:pPr>
          <a:r>
            <a:rPr lang="it-IT" sz="1500" kern="1200"/>
            <a:t>Assenza di monitoraggio</a:t>
          </a:r>
          <a:endParaRPr lang="en-US" sz="1500" kern="1200"/>
        </a:p>
        <a:p>
          <a:pPr marL="114300" lvl="1" indent="-114300" algn="l" defTabSz="666750">
            <a:lnSpc>
              <a:spcPct val="90000"/>
            </a:lnSpc>
            <a:spcBef>
              <a:spcPct val="0"/>
            </a:spcBef>
            <a:spcAft>
              <a:spcPct val="15000"/>
            </a:spcAft>
            <a:buChar char="•"/>
          </a:pPr>
          <a:r>
            <a:rPr lang="it-IT" sz="1500" kern="1200"/>
            <a:t>Non conformità al contratto terapeutico</a:t>
          </a:r>
          <a:endParaRPr lang="en-US" sz="1500" kern="1200"/>
        </a:p>
      </dsp:txBody>
      <dsp:txXfrm>
        <a:off x="0" y="1936115"/>
        <a:ext cx="4978812" cy="850500"/>
      </dsp:txXfrm>
    </dsp:sp>
    <dsp:sp modelId="{920C86BF-CBA5-4B41-A089-3ADAEAE02E1E}">
      <dsp:nvSpPr>
        <dsp:cNvPr id="0" name=""/>
        <dsp:cNvSpPr/>
      </dsp:nvSpPr>
      <dsp:spPr>
        <a:xfrm>
          <a:off x="248940" y="1714715"/>
          <a:ext cx="3485168" cy="442800"/>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731" tIns="0" rIns="131731" bIns="0" numCol="1" spcCol="1270" anchor="ctr" anchorCtr="0">
          <a:noAutofit/>
        </a:bodyPr>
        <a:lstStyle/>
        <a:p>
          <a:pPr marL="0" lvl="0" indent="0" algn="l" defTabSz="666750">
            <a:lnSpc>
              <a:spcPct val="90000"/>
            </a:lnSpc>
            <a:spcBef>
              <a:spcPct val="0"/>
            </a:spcBef>
            <a:spcAft>
              <a:spcPct val="35000"/>
            </a:spcAft>
            <a:buNone/>
          </a:pPr>
          <a:r>
            <a:rPr lang="it-IT" sz="1500" kern="1200"/>
            <a:t>Indisponibilità dei genitori</a:t>
          </a:r>
          <a:endParaRPr lang="en-US" sz="1500" kern="1200"/>
        </a:p>
      </dsp:txBody>
      <dsp:txXfrm>
        <a:off x="270556" y="1736331"/>
        <a:ext cx="3441936" cy="399568"/>
      </dsp:txXfrm>
    </dsp:sp>
    <dsp:sp modelId="{1FBD120B-B103-4E05-846A-5A28C9C49ED7}">
      <dsp:nvSpPr>
        <dsp:cNvPr id="0" name=""/>
        <dsp:cNvSpPr/>
      </dsp:nvSpPr>
      <dsp:spPr>
        <a:xfrm>
          <a:off x="0" y="3089015"/>
          <a:ext cx="4978812" cy="378000"/>
        </a:xfrm>
        <a:prstGeom prst="rect">
          <a:avLst/>
        </a:prstGeom>
        <a:solidFill>
          <a:schemeClr val="lt1">
            <a:alpha val="90000"/>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67ABFF-FE7E-467D-AE78-A1DB09311FA5}">
      <dsp:nvSpPr>
        <dsp:cNvPr id="0" name=""/>
        <dsp:cNvSpPr/>
      </dsp:nvSpPr>
      <dsp:spPr>
        <a:xfrm>
          <a:off x="248940" y="2867615"/>
          <a:ext cx="3485168" cy="442800"/>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731" tIns="0" rIns="131731" bIns="0" numCol="1" spcCol="1270" anchor="ctr" anchorCtr="0">
          <a:noAutofit/>
        </a:bodyPr>
        <a:lstStyle/>
        <a:p>
          <a:pPr marL="0" lvl="0" indent="0" algn="l" defTabSz="666750">
            <a:lnSpc>
              <a:spcPct val="90000"/>
            </a:lnSpc>
            <a:spcBef>
              <a:spcPct val="0"/>
            </a:spcBef>
            <a:spcAft>
              <a:spcPct val="35000"/>
            </a:spcAft>
            <a:buNone/>
          </a:pPr>
          <a:r>
            <a:rPr lang="it-IT" sz="1500" kern="1200"/>
            <a:t>Difficoltà a gestire la tecnica della token economy e del costo della risposta</a:t>
          </a:r>
          <a:endParaRPr lang="en-US" sz="1500" kern="1200"/>
        </a:p>
      </dsp:txBody>
      <dsp:txXfrm>
        <a:off x="270556" y="2889231"/>
        <a:ext cx="3441936" cy="399568"/>
      </dsp:txXfrm>
    </dsp:sp>
    <dsp:sp modelId="{FE258070-23A9-4FD7-98A4-B74C715564E7}">
      <dsp:nvSpPr>
        <dsp:cNvPr id="0" name=""/>
        <dsp:cNvSpPr/>
      </dsp:nvSpPr>
      <dsp:spPr>
        <a:xfrm>
          <a:off x="0" y="3769415"/>
          <a:ext cx="4978812" cy="378000"/>
        </a:xfrm>
        <a:prstGeom prst="rect">
          <a:avLst/>
        </a:prstGeom>
        <a:solidFill>
          <a:schemeClr val="lt1">
            <a:alpha val="90000"/>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7EC6BF-A5F8-469C-A240-AD5C474E880E}">
      <dsp:nvSpPr>
        <dsp:cNvPr id="0" name=""/>
        <dsp:cNvSpPr/>
      </dsp:nvSpPr>
      <dsp:spPr>
        <a:xfrm>
          <a:off x="248940" y="3548015"/>
          <a:ext cx="3485168" cy="442800"/>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731" tIns="0" rIns="131731" bIns="0" numCol="1" spcCol="1270" anchor="ctr" anchorCtr="0">
          <a:noAutofit/>
        </a:bodyPr>
        <a:lstStyle/>
        <a:p>
          <a:pPr marL="0" lvl="0" indent="0" algn="l" defTabSz="666750">
            <a:lnSpc>
              <a:spcPct val="90000"/>
            </a:lnSpc>
            <a:spcBef>
              <a:spcPct val="0"/>
            </a:spcBef>
            <a:spcAft>
              <a:spcPct val="35000"/>
            </a:spcAft>
            <a:buNone/>
          </a:pPr>
          <a:r>
            <a:rPr lang="it-IT" sz="1500" kern="1200"/>
            <a:t>Individuazione dei rinforzi</a:t>
          </a:r>
          <a:endParaRPr lang="en-US" sz="1500" kern="1200"/>
        </a:p>
      </dsp:txBody>
      <dsp:txXfrm>
        <a:off x="270556" y="3569631"/>
        <a:ext cx="3441936" cy="399568"/>
      </dsp:txXfrm>
    </dsp:sp>
    <dsp:sp modelId="{EAE5CE5D-14F4-4232-944F-5061205349E0}">
      <dsp:nvSpPr>
        <dsp:cNvPr id="0" name=""/>
        <dsp:cNvSpPr/>
      </dsp:nvSpPr>
      <dsp:spPr>
        <a:xfrm>
          <a:off x="0" y="4449815"/>
          <a:ext cx="4978812" cy="378000"/>
        </a:xfrm>
        <a:prstGeom prst="rect">
          <a:avLst/>
        </a:prstGeom>
        <a:solidFill>
          <a:schemeClr val="lt1">
            <a:alpha val="90000"/>
            <a:hueOff val="0"/>
            <a:satOff val="0"/>
            <a:lumOff val="0"/>
            <a:alphaOff val="0"/>
          </a:schemeClr>
        </a:solidFill>
        <a:ln w="12700"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2DDA6C-257B-4F42-A57A-3A69C18AE99F}">
      <dsp:nvSpPr>
        <dsp:cNvPr id="0" name=""/>
        <dsp:cNvSpPr/>
      </dsp:nvSpPr>
      <dsp:spPr>
        <a:xfrm>
          <a:off x="248940" y="4228415"/>
          <a:ext cx="3485168" cy="442800"/>
        </a:xfrm>
        <a:prstGeom prst="round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731" tIns="0" rIns="131731" bIns="0" numCol="1" spcCol="1270" anchor="ctr" anchorCtr="0">
          <a:noAutofit/>
        </a:bodyPr>
        <a:lstStyle/>
        <a:p>
          <a:pPr marL="0" lvl="0" indent="0" algn="l" defTabSz="666750">
            <a:lnSpc>
              <a:spcPct val="90000"/>
            </a:lnSpc>
            <a:spcBef>
              <a:spcPct val="0"/>
            </a:spcBef>
            <a:spcAft>
              <a:spcPct val="35000"/>
            </a:spcAft>
            <a:buNone/>
          </a:pPr>
          <a:r>
            <a:rPr lang="it-IT" sz="1500" kern="1200"/>
            <a:t>Comportamenti oppositivi e di rifiuto</a:t>
          </a:r>
          <a:endParaRPr lang="en-US" sz="1500" kern="1200"/>
        </a:p>
      </dsp:txBody>
      <dsp:txXfrm>
        <a:off x="270556" y="4250031"/>
        <a:ext cx="3441936" cy="399568"/>
      </dsp:txXfrm>
    </dsp:sp>
    <dsp:sp modelId="{EA6A829A-0182-417F-AA41-50EEE3656B75}">
      <dsp:nvSpPr>
        <dsp:cNvPr id="0" name=""/>
        <dsp:cNvSpPr/>
      </dsp:nvSpPr>
      <dsp:spPr>
        <a:xfrm>
          <a:off x="0" y="5130215"/>
          <a:ext cx="4978812" cy="378000"/>
        </a:xfrm>
        <a:prstGeom prst="rect">
          <a:avLst/>
        </a:prstGeom>
        <a:solidFill>
          <a:schemeClr val="lt1">
            <a:alpha val="90000"/>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2A498D-8953-4AB9-96D6-7B45834C4995}">
      <dsp:nvSpPr>
        <dsp:cNvPr id="0" name=""/>
        <dsp:cNvSpPr/>
      </dsp:nvSpPr>
      <dsp:spPr>
        <a:xfrm>
          <a:off x="248940" y="4908815"/>
          <a:ext cx="3485168" cy="4428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731" tIns="0" rIns="131731" bIns="0" numCol="1" spcCol="1270" anchor="ctr" anchorCtr="0">
          <a:noAutofit/>
        </a:bodyPr>
        <a:lstStyle/>
        <a:p>
          <a:pPr marL="0" lvl="0" indent="0" algn="l" defTabSz="666750">
            <a:lnSpc>
              <a:spcPct val="90000"/>
            </a:lnSpc>
            <a:spcBef>
              <a:spcPct val="0"/>
            </a:spcBef>
            <a:spcAft>
              <a:spcPct val="35000"/>
            </a:spcAft>
            <a:buNone/>
          </a:pPr>
          <a:r>
            <a:rPr lang="it-IT" sz="1500" kern="1200" dirty="0"/>
            <a:t>Capacità di generalizzare le prescrizioni comportamentali.</a:t>
          </a:r>
          <a:endParaRPr lang="en-US" sz="1500" kern="1200" dirty="0"/>
        </a:p>
      </dsp:txBody>
      <dsp:txXfrm>
        <a:off x="270556" y="4930431"/>
        <a:ext cx="3441936"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A953A-589B-45B8-B18D-FC0044F46EA2}" type="datetimeFigureOut">
              <a:rPr lang="it-IT" smtClean="0"/>
              <a:t>20/01/25</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D575C-40F6-4E0F-8938-E66BBE4DEEEB}" type="slidenum">
              <a:rPr lang="it-IT" smtClean="0"/>
              <a:t>‹N›</a:t>
            </a:fld>
            <a:endParaRPr lang="it-IT"/>
          </a:p>
        </p:txBody>
      </p:sp>
    </p:spTree>
    <p:extLst>
      <p:ext uri="{BB962C8B-B14F-4D97-AF65-F5344CB8AC3E}">
        <p14:creationId xmlns:p14="http://schemas.microsoft.com/office/powerpoint/2010/main" val="255972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err="1"/>
              <a:t>Kazantzis</a:t>
            </a:r>
            <a:r>
              <a:rPr lang="it-IT" b="1" dirty="0"/>
              <a:t>, N., Whittington, C., &amp; </a:t>
            </a:r>
            <a:r>
              <a:rPr lang="it-IT" b="1" dirty="0" err="1"/>
              <a:t>Dattilio</a:t>
            </a:r>
            <a:r>
              <a:rPr lang="it-IT" b="1" dirty="0"/>
              <a:t>, </a:t>
            </a:r>
            <a:r>
              <a:rPr lang="it-IT" b="1" dirty="0" err="1"/>
              <a:t>F</a:t>
            </a:r>
            <a:r>
              <a:rPr lang="it-IT" b="1" dirty="0"/>
              <a:t>. (2010). </a:t>
            </a:r>
            <a:r>
              <a:rPr lang="it-IT" i="1" dirty="0"/>
              <a:t>Meta-</a:t>
            </a:r>
            <a:r>
              <a:rPr lang="it-IT" i="1" dirty="0" err="1"/>
              <a:t>analysis</a:t>
            </a:r>
            <a:r>
              <a:rPr lang="it-IT" i="1" dirty="0"/>
              <a:t> of </a:t>
            </a:r>
            <a:r>
              <a:rPr lang="it-IT" i="1" dirty="0" err="1"/>
              <a:t>homework</a:t>
            </a:r>
            <a:r>
              <a:rPr lang="it-IT" i="1" dirty="0"/>
              <a:t> </a:t>
            </a:r>
            <a:r>
              <a:rPr lang="it-IT" i="1" dirty="0" err="1"/>
              <a:t>effects</a:t>
            </a:r>
            <a:r>
              <a:rPr lang="it-IT" i="1" dirty="0"/>
              <a:t> in cognitive and </a:t>
            </a:r>
            <a:r>
              <a:rPr lang="it-IT" i="1" dirty="0" err="1"/>
              <a:t>behavioral</a:t>
            </a:r>
            <a:r>
              <a:rPr lang="it-IT" i="1" dirty="0"/>
              <a:t> therapy: A </a:t>
            </a:r>
            <a:r>
              <a:rPr lang="it-IT" i="1" dirty="0" err="1"/>
              <a:t>replication</a:t>
            </a:r>
            <a:r>
              <a:rPr lang="it-IT" i="1" dirty="0"/>
              <a:t> and extension.</a:t>
            </a:r>
            <a:br>
              <a:rPr lang="it-IT" dirty="0"/>
            </a:br>
            <a:r>
              <a:rPr lang="it-IT" b="1" dirty="0"/>
              <a:t>Clinical </a:t>
            </a:r>
            <a:r>
              <a:rPr lang="it-IT" b="1" dirty="0" err="1"/>
              <a:t>Psychology</a:t>
            </a:r>
            <a:r>
              <a:rPr lang="it-IT" b="1" dirty="0"/>
              <a:t> &amp; </a:t>
            </a:r>
            <a:r>
              <a:rPr lang="it-IT" b="1" dirty="0" err="1"/>
              <a:t>Psychotherapy</a:t>
            </a:r>
            <a:r>
              <a:rPr lang="it-IT" b="1" dirty="0"/>
              <a:t>, 17(2), 147–156.</a:t>
            </a:r>
            <a:endParaRPr lang="it-IT" dirty="0"/>
          </a:p>
        </p:txBody>
      </p:sp>
      <p:sp>
        <p:nvSpPr>
          <p:cNvPr id="4" name="Segnaposto numero diapositiva 3"/>
          <p:cNvSpPr>
            <a:spLocks noGrp="1"/>
          </p:cNvSpPr>
          <p:nvPr>
            <p:ph type="sldNum" sz="quarter" idx="5"/>
          </p:nvPr>
        </p:nvSpPr>
        <p:spPr/>
        <p:txBody>
          <a:bodyPr/>
          <a:lstStyle/>
          <a:p>
            <a:fld id="{EBDD575C-40F6-4E0F-8938-E66BBE4DEEEB}" type="slidenum">
              <a:rPr lang="it-IT" smtClean="0"/>
              <a:t>11</a:t>
            </a:fld>
            <a:endParaRPr lang="it-IT"/>
          </a:p>
        </p:txBody>
      </p:sp>
    </p:spTree>
    <p:extLst>
      <p:ext uri="{BB962C8B-B14F-4D97-AF65-F5344CB8AC3E}">
        <p14:creationId xmlns:p14="http://schemas.microsoft.com/office/powerpoint/2010/main" val="1118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BDD575C-40F6-4E0F-8938-E66BBE4DEEEB}" type="slidenum">
              <a:rPr lang="it-IT" smtClean="0"/>
              <a:t>21</a:t>
            </a:fld>
            <a:endParaRPr lang="it-IT"/>
          </a:p>
        </p:txBody>
      </p:sp>
    </p:spTree>
    <p:extLst>
      <p:ext uri="{BB962C8B-B14F-4D97-AF65-F5344CB8AC3E}">
        <p14:creationId xmlns:p14="http://schemas.microsoft.com/office/powerpoint/2010/main" val="248194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BDD575C-40F6-4E0F-8938-E66BBE4DEEEB}" type="slidenum">
              <a:rPr lang="it-IT" smtClean="0"/>
              <a:t>36</a:t>
            </a:fld>
            <a:endParaRPr lang="it-IT"/>
          </a:p>
        </p:txBody>
      </p:sp>
    </p:spTree>
    <p:extLst>
      <p:ext uri="{BB962C8B-B14F-4D97-AF65-F5344CB8AC3E}">
        <p14:creationId xmlns:p14="http://schemas.microsoft.com/office/powerpoint/2010/main" val="97095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BDD575C-40F6-4E0F-8938-E66BBE4DEEEB}" type="slidenum">
              <a:rPr lang="it-IT" smtClean="0"/>
              <a:t>73</a:t>
            </a:fld>
            <a:endParaRPr lang="it-IT"/>
          </a:p>
        </p:txBody>
      </p:sp>
    </p:spTree>
    <p:extLst>
      <p:ext uri="{BB962C8B-B14F-4D97-AF65-F5344CB8AC3E}">
        <p14:creationId xmlns:p14="http://schemas.microsoft.com/office/powerpoint/2010/main" val="163942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BDD575C-40F6-4E0F-8938-E66BBE4DEEEB}" type="slidenum">
              <a:rPr lang="it-IT" smtClean="0"/>
              <a:t>82</a:t>
            </a:fld>
            <a:endParaRPr lang="it-IT"/>
          </a:p>
        </p:txBody>
      </p:sp>
    </p:spTree>
    <p:extLst>
      <p:ext uri="{BB962C8B-B14F-4D97-AF65-F5344CB8AC3E}">
        <p14:creationId xmlns:p14="http://schemas.microsoft.com/office/powerpoint/2010/main" val="27772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BDD575C-40F6-4E0F-8938-E66BBE4DEEEB}" type="slidenum">
              <a:rPr lang="it-IT" smtClean="0"/>
              <a:t>89</a:t>
            </a:fld>
            <a:endParaRPr lang="it-IT"/>
          </a:p>
        </p:txBody>
      </p:sp>
    </p:spTree>
    <p:extLst>
      <p:ext uri="{BB962C8B-B14F-4D97-AF65-F5344CB8AC3E}">
        <p14:creationId xmlns:p14="http://schemas.microsoft.com/office/powerpoint/2010/main" val="367359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BDD575C-40F6-4E0F-8938-E66BBE4DEEEB}" type="slidenum">
              <a:rPr lang="it-IT" smtClean="0"/>
              <a:t>94</a:t>
            </a:fld>
            <a:endParaRPr lang="it-IT"/>
          </a:p>
        </p:txBody>
      </p:sp>
    </p:spTree>
    <p:extLst>
      <p:ext uri="{BB962C8B-B14F-4D97-AF65-F5344CB8AC3E}">
        <p14:creationId xmlns:p14="http://schemas.microsoft.com/office/powerpoint/2010/main" val="167947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BD39661D-391C-42F9-8045-8F1AAD2EF709}" type="datetimeFigureOut">
              <a:rPr lang="it-IT" smtClean="0"/>
              <a:pPr/>
              <a:t>20/01/25</a:t>
            </a:fld>
            <a:endParaRPr lang="it-IT"/>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it-IT"/>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328D2E92-33F8-41CC-90BF-8FBCFC58EFD9}" type="slidenum">
              <a:rPr lang="it-IT" smtClean="0"/>
              <a:pPr/>
              <a:t>‹N›</a:t>
            </a:fld>
            <a:endParaRPr lang="it-IT"/>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3832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D39661D-391C-42F9-8045-8F1AAD2EF709}" type="datetimeFigureOut">
              <a:rPr lang="it-IT" smtClean="0"/>
              <a:pPr/>
              <a:t>20/01/25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28D2E92-33F8-41CC-90BF-8FBCFC58EFD9}" type="slidenum">
              <a:rPr lang="it-IT" smtClean="0"/>
              <a:pPr/>
              <a:t>‹N›</a:t>
            </a:fld>
            <a:endParaRPr lang="it-IT"/>
          </a:p>
        </p:txBody>
      </p:sp>
    </p:spTree>
    <p:extLst>
      <p:ext uri="{BB962C8B-B14F-4D97-AF65-F5344CB8AC3E}">
        <p14:creationId xmlns:p14="http://schemas.microsoft.com/office/powerpoint/2010/main" val="8476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D39661D-391C-42F9-8045-8F1AAD2EF709}" type="datetimeFigureOut">
              <a:rPr lang="it-IT" smtClean="0"/>
              <a:pPr/>
              <a:t>20/01/25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28D2E92-33F8-41CC-90BF-8FBCFC58EFD9}" type="slidenum">
              <a:rPr lang="it-IT" smtClean="0"/>
              <a:pPr/>
              <a:t>‹N›</a:t>
            </a:fld>
            <a:endParaRPr lang="it-IT"/>
          </a:p>
        </p:txBody>
      </p:sp>
    </p:spTree>
    <p:extLst>
      <p:ext uri="{BB962C8B-B14F-4D97-AF65-F5344CB8AC3E}">
        <p14:creationId xmlns:p14="http://schemas.microsoft.com/office/powerpoint/2010/main" val="119167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D39661D-391C-42F9-8045-8F1AAD2EF709}" type="datetimeFigureOut">
              <a:rPr lang="it-IT" smtClean="0"/>
              <a:pPr/>
              <a:t>20/01/25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28D2E92-33F8-41CC-90BF-8FBCFC58EFD9}" type="slidenum">
              <a:rPr lang="it-IT" smtClean="0"/>
              <a:pPr/>
              <a:t>‹N›</a:t>
            </a:fld>
            <a:endParaRPr lang="it-IT"/>
          </a:p>
        </p:txBody>
      </p:sp>
    </p:spTree>
    <p:extLst>
      <p:ext uri="{BB962C8B-B14F-4D97-AF65-F5344CB8AC3E}">
        <p14:creationId xmlns:p14="http://schemas.microsoft.com/office/powerpoint/2010/main" val="174111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BD39661D-391C-42F9-8045-8F1AAD2EF709}" type="datetimeFigureOut">
              <a:rPr lang="it-IT" smtClean="0"/>
              <a:pPr/>
              <a:t>20/01/25</a:t>
            </a:fld>
            <a:endParaRPr lang="it-IT"/>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it-IT"/>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328D2E92-33F8-41CC-90BF-8FBCFC58EFD9}" type="slidenum">
              <a:rPr lang="it-IT" smtClean="0"/>
              <a:pPr/>
              <a:t>‹N›</a:t>
            </a:fld>
            <a:endParaRPr lang="it-IT"/>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745697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D39661D-391C-42F9-8045-8F1AAD2EF709}" type="datetimeFigureOut">
              <a:rPr lang="it-IT" smtClean="0"/>
              <a:pPr/>
              <a:t>20/01/25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28D2E92-33F8-41CC-90BF-8FBCFC58EFD9}" type="slidenum">
              <a:rPr lang="it-IT" smtClean="0"/>
              <a:pPr/>
              <a:t>‹N›</a:t>
            </a:fld>
            <a:endParaRPr lang="it-IT"/>
          </a:p>
        </p:txBody>
      </p:sp>
    </p:spTree>
    <p:extLst>
      <p:ext uri="{BB962C8B-B14F-4D97-AF65-F5344CB8AC3E}">
        <p14:creationId xmlns:p14="http://schemas.microsoft.com/office/powerpoint/2010/main" val="326882253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941832" y="2909102"/>
            <a:ext cx="3611880" cy="299639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975398" y="2909102"/>
            <a:ext cx="3611880" cy="299639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D39661D-391C-42F9-8045-8F1AAD2EF709}" type="datetimeFigureOut">
              <a:rPr lang="it-IT" smtClean="0"/>
              <a:pPr/>
              <a:t>20/01/25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28D2E92-33F8-41CC-90BF-8FBCFC58EFD9}" type="slidenum">
              <a:rPr lang="it-IT" smtClean="0"/>
              <a:pPr/>
              <a:t>‹N›</a:t>
            </a:fld>
            <a:endParaRPr lang="it-IT"/>
          </a:p>
        </p:txBody>
      </p:sp>
    </p:spTree>
    <p:extLst>
      <p:ext uri="{BB962C8B-B14F-4D97-AF65-F5344CB8AC3E}">
        <p14:creationId xmlns:p14="http://schemas.microsoft.com/office/powerpoint/2010/main" val="357048364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D39661D-391C-42F9-8045-8F1AAD2EF709}" type="datetimeFigureOut">
              <a:rPr lang="it-IT" smtClean="0"/>
              <a:pPr/>
              <a:t>20/01/25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28D2E92-33F8-41CC-90BF-8FBCFC58EFD9}" type="slidenum">
              <a:rPr lang="it-IT" smtClean="0"/>
              <a:pPr/>
              <a:t>‹N›</a:t>
            </a:fld>
            <a:endParaRPr lang="it-IT"/>
          </a:p>
        </p:txBody>
      </p:sp>
    </p:spTree>
    <p:extLst>
      <p:ext uri="{BB962C8B-B14F-4D97-AF65-F5344CB8AC3E}">
        <p14:creationId xmlns:p14="http://schemas.microsoft.com/office/powerpoint/2010/main" val="82166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9661D-391C-42F9-8045-8F1AAD2EF709}" type="datetimeFigureOut">
              <a:rPr lang="it-IT" smtClean="0"/>
              <a:pPr/>
              <a:t>20/01/25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28D2E92-33F8-41CC-90BF-8FBCFC58EFD9}" type="slidenum">
              <a:rPr lang="it-IT" smtClean="0"/>
              <a:pPr/>
              <a:t>‹N›</a:t>
            </a:fld>
            <a:endParaRPr lang="it-IT"/>
          </a:p>
        </p:txBody>
      </p:sp>
    </p:spTree>
    <p:extLst>
      <p:ext uri="{BB962C8B-B14F-4D97-AF65-F5344CB8AC3E}">
        <p14:creationId xmlns:p14="http://schemas.microsoft.com/office/powerpoint/2010/main" val="57101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a:xfrm>
            <a:off x="573789" y="6375679"/>
            <a:ext cx="925016" cy="348462"/>
          </a:xfrm>
        </p:spPr>
        <p:txBody>
          <a:bodyPr/>
          <a:lstStyle/>
          <a:p>
            <a:fld id="{BD39661D-391C-42F9-8045-8F1AAD2EF709}" type="datetimeFigureOut">
              <a:rPr lang="it-IT" smtClean="0"/>
              <a:pPr/>
              <a:t>20/01/25</a:t>
            </a:fld>
            <a:endParaRPr lang="it-IT"/>
          </a:p>
        </p:txBody>
      </p:sp>
      <p:sp>
        <p:nvSpPr>
          <p:cNvPr id="6" name="Footer Placeholder 5"/>
          <p:cNvSpPr>
            <a:spLocks noGrp="1"/>
          </p:cNvSpPr>
          <p:nvPr>
            <p:ph type="ftr" sz="quarter" idx="11"/>
          </p:nvPr>
        </p:nvSpPr>
        <p:spPr>
          <a:xfrm>
            <a:off x="1577716" y="6375679"/>
            <a:ext cx="2611634" cy="345796"/>
          </a:xfrm>
        </p:spPr>
        <p:txBody>
          <a:bodyPr/>
          <a:lstStyle/>
          <a:p>
            <a:endParaRPr lang="it-IT"/>
          </a:p>
        </p:txBody>
      </p:sp>
      <p:sp>
        <p:nvSpPr>
          <p:cNvPr id="7" name="Slide Number Placeholder 6"/>
          <p:cNvSpPr>
            <a:spLocks noGrp="1"/>
          </p:cNvSpPr>
          <p:nvPr>
            <p:ph type="sldNum" sz="quarter" idx="12"/>
          </p:nvPr>
        </p:nvSpPr>
        <p:spPr>
          <a:xfrm>
            <a:off x="4268261" y="6375679"/>
            <a:ext cx="924342" cy="345796"/>
          </a:xfrm>
        </p:spPr>
        <p:txBody>
          <a:bodyPr/>
          <a:lstStyle/>
          <a:p>
            <a:fld id="{328D2E92-33F8-41CC-90BF-8FBCFC58EFD9}" type="slidenum">
              <a:rPr lang="it-IT" smtClean="0"/>
              <a:pPr/>
              <a:t>‹N›</a:t>
            </a:fld>
            <a:endParaRPr lang="it-IT"/>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108484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a:xfrm>
            <a:off x="574463" y="6375679"/>
            <a:ext cx="924342" cy="348462"/>
          </a:xfrm>
        </p:spPr>
        <p:txBody>
          <a:bodyPr/>
          <a:lstStyle/>
          <a:p>
            <a:fld id="{BD39661D-391C-42F9-8045-8F1AAD2EF709}" type="datetimeFigureOut">
              <a:rPr lang="it-IT" smtClean="0"/>
              <a:pPr/>
              <a:t>20/01/25</a:t>
            </a:fld>
            <a:endParaRPr lang="it-IT"/>
          </a:p>
        </p:txBody>
      </p:sp>
      <p:sp>
        <p:nvSpPr>
          <p:cNvPr id="6" name="Footer Placeholder 5"/>
          <p:cNvSpPr>
            <a:spLocks noGrp="1"/>
          </p:cNvSpPr>
          <p:nvPr>
            <p:ph type="ftr" sz="quarter" idx="11"/>
          </p:nvPr>
        </p:nvSpPr>
        <p:spPr>
          <a:xfrm>
            <a:off x="1577716" y="6375679"/>
            <a:ext cx="2611634" cy="345796"/>
          </a:xfrm>
        </p:spPr>
        <p:txBody>
          <a:bodyPr/>
          <a:lstStyle/>
          <a:p>
            <a:endParaRPr lang="it-IT"/>
          </a:p>
        </p:txBody>
      </p:sp>
      <p:sp>
        <p:nvSpPr>
          <p:cNvPr id="7" name="Slide Number Placeholder 6"/>
          <p:cNvSpPr>
            <a:spLocks noGrp="1"/>
          </p:cNvSpPr>
          <p:nvPr>
            <p:ph type="sldNum" sz="quarter" idx="12"/>
          </p:nvPr>
        </p:nvSpPr>
        <p:spPr>
          <a:xfrm>
            <a:off x="4256153" y="6375679"/>
            <a:ext cx="947460" cy="345796"/>
          </a:xfrm>
        </p:spPr>
        <p:txBody>
          <a:bodyPr/>
          <a:lstStyle/>
          <a:p>
            <a:fld id="{328D2E92-33F8-41CC-90BF-8FBCFC58EFD9}" type="slidenum">
              <a:rPr lang="it-IT" smtClean="0"/>
              <a:pPr/>
              <a:t>‹N›</a:t>
            </a:fld>
            <a:endParaRPr lang="it-IT"/>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649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BD39661D-391C-42F9-8045-8F1AAD2EF709}" type="datetimeFigureOut">
              <a:rPr lang="it-IT" smtClean="0"/>
              <a:pPr/>
              <a:t>20/01/25</a:t>
            </a:fld>
            <a:endParaRPr lang="it-IT"/>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it-IT"/>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28D2E92-33F8-41CC-90BF-8FBCFC58EFD9}" type="slidenum">
              <a:rPr lang="it-IT" smtClean="0"/>
              <a:pPr/>
              <a:t>‹N›</a:t>
            </a:fld>
            <a:endParaRPr lang="it-IT"/>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8440915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www.rivistatelos.it/wp-content/uploads/2018/07/RIVISTA_Pat_nero.pdf#page=78"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Kendall.pptx" TargetMode="External"/><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apc.it/wp-content/uploads/2013/06/03-rossi.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Homework:</a:t>
            </a:r>
            <a:br>
              <a:rPr lang="it-IT" dirty="0"/>
            </a:br>
            <a:r>
              <a:rPr lang="it-IT" dirty="0"/>
              <a:t>vincoli e possibilità</a:t>
            </a:r>
          </a:p>
        </p:txBody>
      </p:sp>
      <p:sp>
        <p:nvSpPr>
          <p:cNvPr id="5" name="Segnaposto testo 4"/>
          <p:cNvSpPr>
            <a:spLocks noGrp="1"/>
          </p:cNvSpPr>
          <p:nvPr>
            <p:ph type="body" idx="1"/>
          </p:nvPr>
        </p:nvSpPr>
        <p:spPr/>
        <p:txBody>
          <a:bodyPr>
            <a:normAutofit fontScale="77500" lnSpcReduction="20000"/>
          </a:bodyPr>
          <a:lstStyle/>
          <a:p>
            <a:pPr>
              <a:lnSpc>
                <a:spcPct val="110000"/>
              </a:lnSpc>
            </a:pPr>
            <a:r>
              <a:rPr lang="it-IT" dirty="0"/>
              <a:t>Ricercatore CNR</a:t>
            </a:r>
          </a:p>
          <a:p>
            <a:pPr>
              <a:lnSpc>
                <a:spcPct val="110000"/>
              </a:lnSpc>
            </a:pPr>
            <a:r>
              <a:rPr lang="it-IT" dirty="0"/>
              <a:t>Psicoterapeuta </a:t>
            </a:r>
            <a:r>
              <a:rPr lang="it-IT" dirty="0" err="1"/>
              <a:t>Cognitivo-Comportamentale</a:t>
            </a:r>
            <a:endParaRPr lang="it-IT" dirty="0"/>
          </a:p>
          <a:p>
            <a:pPr>
              <a:lnSpc>
                <a:spcPct val="110000"/>
              </a:lnSpc>
            </a:pPr>
            <a:r>
              <a:rPr lang="it-IT" dirty="0"/>
              <a:t>Didatta AIAMC</a:t>
            </a:r>
          </a:p>
          <a:p>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38759" y="644525"/>
            <a:ext cx="2538247" cy="5408866"/>
          </a:xfrm>
        </p:spPr>
        <p:txBody>
          <a:bodyPr anchor="ctr">
            <a:normAutofit/>
          </a:bodyPr>
          <a:lstStyle/>
          <a:p>
            <a:r>
              <a:rPr lang="it-IT" sz="3500"/>
              <a:t>A cosa servono</a:t>
            </a:r>
          </a:p>
        </p:txBody>
      </p:sp>
      <p:graphicFrame>
        <p:nvGraphicFramePr>
          <p:cNvPr id="5" name="Segnaposto contenuto 2">
            <a:extLst>
              <a:ext uri="{FF2B5EF4-FFF2-40B4-BE49-F238E27FC236}">
                <a16:creationId xmlns:a16="http://schemas.microsoft.com/office/drawing/2014/main" id="{63CC7DA6-DC35-65B4-5692-D73A1194414F}"/>
              </a:ext>
            </a:extLst>
          </p:cNvPr>
          <p:cNvGraphicFramePr>
            <a:graphicFrameLocks noGrp="1"/>
          </p:cNvGraphicFramePr>
          <p:nvPr>
            <p:ph idx="1"/>
            <p:extLst>
              <p:ext uri="{D42A27DB-BD31-4B8C-83A1-F6EECF244321}">
                <p14:modId xmlns:p14="http://schemas.microsoft.com/office/powerpoint/2010/main" val="1644860357"/>
              </p:ext>
            </p:extLst>
          </p:nvPr>
        </p:nvGraphicFramePr>
        <p:xfrm>
          <a:off x="3881437" y="644525"/>
          <a:ext cx="4691063"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5C2335B-BB66-4E11-8B03-BF885031E702}"/>
              </a:ext>
            </a:extLst>
          </p:cNvPr>
          <p:cNvSpPr>
            <a:spLocks noGrp="1"/>
          </p:cNvSpPr>
          <p:nvPr>
            <p:ph type="title"/>
          </p:nvPr>
        </p:nvSpPr>
        <p:spPr>
          <a:xfrm>
            <a:off x="571497" y="382385"/>
            <a:ext cx="8001003" cy="1113295"/>
          </a:xfrm>
        </p:spPr>
        <p:txBody>
          <a:bodyPr anchor="b">
            <a:normAutofit/>
          </a:bodyPr>
          <a:lstStyle/>
          <a:p>
            <a:pPr algn="ctr"/>
            <a:r>
              <a:rPr lang="it-IT"/>
              <a:t>Cosa dice la ricerca …</a:t>
            </a:r>
          </a:p>
        </p:txBody>
      </p:sp>
      <p:sp>
        <p:nvSpPr>
          <p:cNvPr id="3" name="Segnaposto contenuto 2">
            <a:extLst>
              <a:ext uri="{FF2B5EF4-FFF2-40B4-BE49-F238E27FC236}">
                <a16:creationId xmlns:a16="http://schemas.microsoft.com/office/drawing/2014/main" id="{E8296907-F2E2-4DDC-860F-1AFD47E65562}"/>
              </a:ext>
            </a:extLst>
          </p:cNvPr>
          <p:cNvSpPr>
            <a:spLocks noGrp="1"/>
          </p:cNvSpPr>
          <p:nvPr>
            <p:ph idx="1"/>
          </p:nvPr>
        </p:nvSpPr>
        <p:spPr>
          <a:xfrm>
            <a:off x="571497" y="1785257"/>
            <a:ext cx="8001003" cy="3440539"/>
          </a:xfrm>
        </p:spPr>
        <p:txBody>
          <a:bodyPr>
            <a:normAutofit lnSpcReduction="10000"/>
          </a:bodyPr>
          <a:lstStyle/>
          <a:p>
            <a:pPr>
              <a:lnSpc>
                <a:spcPct val="100000"/>
              </a:lnSpc>
            </a:pPr>
            <a:r>
              <a:rPr lang="it-IT" sz="1800" dirty="0"/>
              <a:t>Gli esercizi comportamentali sono fortemente associati agli esiti del trattamento</a:t>
            </a:r>
          </a:p>
          <a:p>
            <a:pPr lvl="1">
              <a:lnSpc>
                <a:spcPct val="100000"/>
              </a:lnSpc>
            </a:pPr>
            <a:r>
              <a:rPr lang="it-IT" dirty="0"/>
              <a:t>Il 62% dei pz migliora quando la loro terapia prevede l’assegnazione degli </a:t>
            </a:r>
            <a:r>
              <a:rPr lang="it-IT" dirty="0" err="1"/>
              <a:t>homework</a:t>
            </a:r>
            <a:r>
              <a:rPr lang="it-IT" dirty="0"/>
              <a:t>, rispetto al 38% dei pz la cui terapia ne è priva </a:t>
            </a:r>
          </a:p>
          <a:p>
            <a:pPr lvl="2">
              <a:lnSpc>
                <a:spcPct val="100000"/>
              </a:lnSpc>
            </a:pPr>
            <a:r>
              <a:rPr lang="it-IT" sz="1800" dirty="0"/>
              <a:t>Meta-analisi condotta su 46 studi (</a:t>
            </a:r>
            <a:r>
              <a:rPr lang="it-IT" sz="1800" dirty="0" err="1"/>
              <a:t>Kazantzis</a:t>
            </a:r>
            <a:r>
              <a:rPr lang="it-IT" sz="1800" dirty="0"/>
              <a:t>, Whittington e </a:t>
            </a:r>
            <a:r>
              <a:rPr lang="it-IT" sz="1800" dirty="0" err="1"/>
              <a:t>Dattilio</a:t>
            </a:r>
            <a:r>
              <a:rPr lang="it-IT" sz="1800" dirty="0"/>
              <a:t>, 2010).</a:t>
            </a:r>
          </a:p>
          <a:p>
            <a:pPr lvl="1">
              <a:lnSpc>
                <a:spcPct val="100000"/>
              </a:lnSpc>
            </a:pPr>
            <a:r>
              <a:rPr lang="it-IT" dirty="0"/>
              <a:t>L’adesione ad essi è associata a ridotta depressione, ansia, utilizzo di sostanze, miglioramento del sostegno sociale, della qualità di vita. (</a:t>
            </a:r>
            <a:r>
              <a:rPr lang="it-IT" dirty="0" err="1"/>
              <a:t>Mausbach</a:t>
            </a:r>
            <a:r>
              <a:rPr lang="it-IT" dirty="0"/>
              <a:t> et al., 2017). </a:t>
            </a:r>
          </a:p>
          <a:p>
            <a:pPr lvl="1">
              <a:lnSpc>
                <a:spcPct val="100000"/>
              </a:lnSpc>
            </a:pPr>
            <a:r>
              <a:rPr lang="it-IT" dirty="0"/>
              <a:t>I pz vedono gli HW come un valido supporto per il proprio percorso di cura, percepiscono la loro utilità nel rafforzare la relazione terapeutica e nel raggiungimento dei propri obiettivi (</a:t>
            </a:r>
            <a:r>
              <a:rPr lang="it-IT" dirty="0" err="1"/>
              <a:t>Reinecke</a:t>
            </a:r>
            <a:r>
              <a:rPr lang="it-IT" dirty="0"/>
              <a:t> &amp; </a:t>
            </a:r>
            <a:r>
              <a:rPr lang="it-IT" dirty="0" err="1"/>
              <a:t>Strunk</a:t>
            </a:r>
            <a:r>
              <a:rPr lang="it-IT" dirty="0"/>
              <a:t>, 2018).</a:t>
            </a:r>
          </a:p>
        </p:txBody>
      </p:sp>
      <p:sp>
        <p:nvSpPr>
          <p:cNvPr id="19" name="Freeform: Shape 18">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06736"/>
            <a:ext cx="9143999"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3701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tella a 5 punte 8"/>
          <p:cNvSpPr/>
          <p:nvPr/>
        </p:nvSpPr>
        <p:spPr>
          <a:xfrm>
            <a:off x="1714480" y="1857364"/>
            <a:ext cx="5072098" cy="37862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3071802" y="877985"/>
            <a:ext cx="2428892" cy="9079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it-IT" sz="3500" dirty="0">
                <a:solidFill>
                  <a:srgbClr val="002060"/>
                </a:solidFill>
              </a:rPr>
              <a:t>Continuità</a:t>
            </a:r>
          </a:p>
          <a:p>
            <a:endParaRPr lang="it-IT" dirty="0"/>
          </a:p>
        </p:txBody>
      </p:sp>
      <p:sp>
        <p:nvSpPr>
          <p:cNvPr id="8" name="CasellaDiTesto 7"/>
          <p:cNvSpPr txBox="1"/>
          <p:nvPr/>
        </p:nvSpPr>
        <p:spPr>
          <a:xfrm>
            <a:off x="2285984" y="5643578"/>
            <a:ext cx="4214842" cy="9079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it-IT" sz="3500" dirty="0">
                <a:solidFill>
                  <a:srgbClr val="002060"/>
                </a:solidFill>
              </a:rPr>
              <a:t>Compartecipazione</a:t>
            </a:r>
          </a:p>
          <a:p>
            <a:endParaRPr lang="it-IT" dirty="0"/>
          </a:p>
        </p:txBody>
      </p:sp>
      <p:sp>
        <p:nvSpPr>
          <p:cNvPr id="10" name="CasellaDiTesto 9"/>
          <p:cNvSpPr txBox="1"/>
          <p:nvPr/>
        </p:nvSpPr>
        <p:spPr>
          <a:xfrm>
            <a:off x="2857488" y="3357562"/>
            <a:ext cx="2857520" cy="923330"/>
          </a:xfrm>
          <a:prstGeom prst="rect">
            <a:avLst/>
          </a:prstGeom>
          <a:noFill/>
        </p:spPr>
        <p:txBody>
          <a:bodyPr wrap="square" rtlCol="0">
            <a:spAutoFit/>
          </a:bodyPr>
          <a:lstStyle/>
          <a:p>
            <a:r>
              <a:rPr lang="it-IT" sz="3600" b="1" dirty="0">
                <a:solidFill>
                  <a:schemeClr val="bg1"/>
                </a:solidFill>
              </a:rPr>
              <a:t>Homework</a:t>
            </a:r>
          </a:p>
          <a:p>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it-IT"/>
          </a:p>
        </p:txBody>
      </p:sp>
      <p:sp>
        <p:nvSpPr>
          <p:cNvPr id="18" name="Rectangle 17">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20" name="Rectangle 19">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AB0E6152-B4A3-4C33-8DB9-60C4F22A1E43}"/>
              </a:ext>
            </a:extLst>
          </p:cNvPr>
          <p:cNvSpPr txBox="1"/>
          <p:nvPr/>
        </p:nvSpPr>
        <p:spPr>
          <a:xfrm>
            <a:off x="808892" y="5449151"/>
            <a:ext cx="7738813" cy="523811"/>
          </a:xfrm>
          <a:prstGeom prst="rect">
            <a:avLst/>
          </a:prstGeom>
        </p:spPr>
        <p:txBody>
          <a:bodyPr vert="horz" lIns="91440" tIns="45720" rIns="91440" bIns="45720" rtlCol="0" anchor="b">
            <a:normAutofit/>
          </a:bodyPr>
          <a:lstStyle/>
          <a:p>
            <a:pPr indent="-228600" algn="ctr" defTabSz="914400">
              <a:lnSpc>
                <a:spcPct val="90000"/>
              </a:lnSpc>
              <a:spcBef>
                <a:spcPct val="0"/>
              </a:spcBef>
              <a:spcAft>
                <a:spcPts val="600"/>
              </a:spcAft>
              <a:buClr>
                <a:schemeClr val="tx2"/>
              </a:buClr>
            </a:pPr>
            <a:r>
              <a:rPr lang="en-US" sz="1300" i="1" cap="all" spc="800">
                <a:solidFill>
                  <a:srgbClr val="2A1A00"/>
                </a:solidFill>
                <a:latin typeface="+mj-lt"/>
                <a:ea typeface="+mj-ea"/>
                <a:cs typeface="+mj-cs"/>
              </a:rPr>
              <a:t>Come si sviluppa il processo terapeutico? </a:t>
            </a:r>
          </a:p>
          <a:p>
            <a:pPr indent="-228600" algn="ctr" defTabSz="914400">
              <a:lnSpc>
                <a:spcPct val="90000"/>
              </a:lnSpc>
              <a:spcBef>
                <a:spcPct val="0"/>
              </a:spcBef>
              <a:spcAft>
                <a:spcPts val="600"/>
              </a:spcAft>
              <a:buClr>
                <a:schemeClr val="tx2"/>
              </a:buClr>
            </a:pPr>
            <a:endParaRPr lang="en-US" sz="1300" cap="all" spc="800">
              <a:solidFill>
                <a:srgbClr val="2A1A00"/>
              </a:solidFill>
              <a:latin typeface="+mj-lt"/>
              <a:ea typeface="+mj-ea"/>
              <a:cs typeface="+mj-cs"/>
            </a:endParaRPr>
          </a:p>
        </p:txBody>
      </p:sp>
      <p:pic>
        <p:nvPicPr>
          <p:cNvPr id="4" name="Immagine 3">
            <a:extLst>
              <a:ext uri="{FF2B5EF4-FFF2-40B4-BE49-F238E27FC236}">
                <a16:creationId xmlns:a16="http://schemas.microsoft.com/office/drawing/2014/main" id="{F20C21FC-F0CB-48FF-B940-76ECE0FB6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755" y="643467"/>
            <a:ext cx="6570488" cy="3925867"/>
          </a:xfrm>
          <a:prstGeom prst="rect">
            <a:avLst/>
          </a:prstGeom>
        </p:spPr>
      </p:pic>
    </p:spTree>
    <p:extLst>
      <p:ext uri="{BB962C8B-B14F-4D97-AF65-F5344CB8AC3E}">
        <p14:creationId xmlns:p14="http://schemas.microsoft.com/office/powerpoint/2010/main" val="17520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11" name="Rectangle 10">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Rectangle 12">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318" y="0"/>
            <a:ext cx="860468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5"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963"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it-IT"/>
          </a:p>
        </p:txBody>
      </p:sp>
      <p:sp>
        <p:nvSpPr>
          <p:cNvPr id="17"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19" name="Rectangle 18">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8336" y="643466"/>
            <a:ext cx="7200601"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la 3">
            <a:extLst>
              <a:ext uri="{FF2B5EF4-FFF2-40B4-BE49-F238E27FC236}">
                <a16:creationId xmlns:a16="http://schemas.microsoft.com/office/drawing/2014/main" id="{86604BA7-C2A6-45A2-B227-5091BD66F8A9}"/>
              </a:ext>
            </a:extLst>
          </p:cNvPr>
          <p:cNvGraphicFramePr>
            <a:graphicFrameLocks noGrp="1"/>
          </p:cNvGraphicFramePr>
          <p:nvPr>
            <p:extLst>
              <p:ext uri="{D42A27DB-BD31-4B8C-83A1-F6EECF244321}">
                <p14:modId xmlns:p14="http://schemas.microsoft.com/office/powerpoint/2010/main" val="2154657265"/>
              </p:ext>
            </p:extLst>
          </p:nvPr>
        </p:nvGraphicFramePr>
        <p:xfrm>
          <a:off x="1489635" y="1075879"/>
          <a:ext cx="6718002" cy="4706243"/>
        </p:xfrm>
        <a:graphic>
          <a:graphicData uri="http://schemas.openxmlformats.org/drawingml/2006/table">
            <a:tbl>
              <a:tblPr firstRow="1" bandRow="1">
                <a:tableStyleId>{5C22544A-7EE6-4342-B048-85BDC9FD1C3A}</a:tableStyleId>
              </a:tblPr>
              <a:tblGrid>
                <a:gridCol w="2201652">
                  <a:extLst>
                    <a:ext uri="{9D8B030D-6E8A-4147-A177-3AD203B41FA5}">
                      <a16:colId xmlns:a16="http://schemas.microsoft.com/office/drawing/2014/main" val="882565645"/>
                    </a:ext>
                  </a:extLst>
                </a:gridCol>
                <a:gridCol w="2269474">
                  <a:extLst>
                    <a:ext uri="{9D8B030D-6E8A-4147-A177-3AD203B41FA5}">
                      <a16:colId xmlns:a16="http://schemas.microsoft.com/office/drawing/2014/main" val="3781892893"/>
                    </a:ext>
                  </a:extLst>
                </a:gridCol>
                <a:gridCol w="2246876">
                  <a:extLst>
                    <a:ext uri="{9D8B030D-6E8A-4147-A177-3AD203B41FA5}">
                      <a16:colId xmlns:a16="http://schemas.microsoft.com/office/drawing/2014/main" val="768803694"/>
                    </a:ext>
                  </a:extLst>
                </a:gridCol>
              </a:tblGrid>
              <a:tr h="341708">
                <a:tc>
                  <a:txBody>
                    <a:bodyPr/>
                    <a:lstStyle/>
                    <a:p>
                      <a:r>
                        <a:rPr lang="it-IT" sz="1100"/>
                        <a:t>TECNICA </a:t>
                      </a:r>
                    </a:p>
                  </a:txBody>
                  <a:tcPr marL="77661" marR="77661" marT="38830" marB="38830"/>
                </a:tc>
                <a:tc>
                  <a:txBody>
                    <a:bodyPr/>
                    <a:lstStyle/>
                    <a:p>
                      <a:r>
                        <a:rPr lang="it-IT" sz="1100"/>
                        <a:t>DESCRIZIONE </a:t>
                      </a:r>
                    </a:p>
                  </a:txBody>
                  <a:tcPr marL="77661" marR="77661" marT="38830" marB="38830"/>
                </a:tc>
                <a:tc>
                  <a:txBody>
                    <a:bodyPr/>
                    <a:lstStyle/>
                    <a:p>
                      <a:r>
                        <a:rPr lang="it-IT" sz="1100"/>
                        <a:t>RISULTATI ATTESI</a:t>
                      </a:r>
                    </a:p>
                  </a:txBody>
                  <a:tcPr marL="77661" marR="77661" marT="38830" marB="38830"/>
                </a:tc>
                <a:extLst>
                  <a:ext uri="{0D108BD9-81ED-4DB2-BD59-A6C34878D82A}">
                    <a16:rowId xmlns:a16="http://schemas.microsoft.com/office/drawing/2014/main" val="2593495285"/>
                  </a:ext>
                </a:extLst>
              </a:tr>
              <a:tr h="1506619">
                <a:tc>
                  <a:txBody>
                    <a:bodyPr/>
                    <a:lstStyle/>
                    <a:p>
                      <a:r>
                        <a:rPr lang="it-IT" sz="1200"/>
                        <a:t>Breve valutazione dell'umore</a:t>
                      </a:r>
                    </a:p>
                  </a:txBody>
                  <a:tcPr marL="77661" marR="77661" marT="38830" marB="38830"/>
                </a:tc>
                <a:tc>
                  <a:txBody>
                    <a:bodyPr/>
                    <a:lstStyle/>
                    <a:p>
                      <a:r>
                        <a:rPr lang="it-IT" sz="1000"/>
                        <a:t>Il P fornisce una stima qualitativa dell'intensità</a:t>
                      </a:r>
                    </a:p>
                    <a:p>
                      <a:r>
                        <a:rPr lang="it-IT" sz="1000"/>
                        <a:t>del proprio tono dell'umore relativo al periodo precedente la seduta.</a:t>
                      </a:r>
                    </a:p>
                    <a:p>
                      <a:endParaRPr lang="it-IT" sz="1100"/>
                    </a:p>
                  </a:txBody>
                  <a:tcPr marL="77661" marR="77661" marT="38830" marB="38830"/>
                </a:tc>
                <a:tc>
                  <a:txBody>
                    <a:bodyPr/>
                    <a:lstStyle/>
                    <a:p>
                      <a:r>
                        <a:rPr lang="it-IT" sz="1000"/>
                        <a:t>Si tracciano i progressi nel trattamento e, se necessario, possono essere apportate modifiche.</a:t>
                      </a:r>
                    </a:p>
                    <a:p>
                      <a:r>
                        <a:rPr lang="it-IT" sz="1000"/>
                        <a:t>Si possono identificare ulteriori spunti di discussione in corso di seduta.</a:t>
                      </a:r>
                    </a:p>
                    <a:p>
                      <a:r>
                        <a:rPr lang="it-IT" sz="1000"/>
                        <a:t>La relazione terapeutica</a:t>
                      </a:r>
                    </a:p>
                    <a:p>
                      <a:r>
                        <a:rPr lang="it-IT" sz="1000"/>
                        <a:t>si rinforza.</a:t>
                      </a:r>
                    </a:p>
                  </a:txBody>
                  <a:tcPr marL="77661" marR="77661" marT="38830" marB="38830"/>
                </a:tc>
                <a:extLst>
                  <a:ext uri="{0D108BD9-81ED-4DB2-BD59-A6C34878D82A}">
                    <a16:rowId xmlns:a16="http://schemas.microsoft.com/office/drawing/2014/main" val="3598903585"/>
                  </a:ext>
                </a:extLst>
              </a:tr>
              <a:tr h="1661940">
                <a:tc>
                  <a:txBody>
                    <a:bodyPr/>
                    <a:lstStyle/>
                    <a:p>
                      <a:r>
                        <a:rPr lang="it-IT" sz="1200"/>
                        <a:t>Collegamento alla seduta precedente</a:t>
                      </a:r>
                    </a:p>
                  </a:txBody>
                  <a:tcPr marL="77661" marR="77661" marT="38830" marB="38830"/>
                </a:tc>
                <a:tc>
                  <a:txBody>
                    <a:bodyPr/>
                    <a:lstStyle/>
                    <a:p>
                      <a:r>
                        <a:rPr lang="it-IT" sz="1000"/>
                        <a:t>ll P riporta che cosa ha trattenuto dalla precedente seduta come anche se vi sono state cose che lo hanno infastidito.</a:t>
                      </a:r>
                    </a:p>
                  </a:txBody>
                  <a:tcPr marL="77661" marR="77661" marT="38830" marB="38830"/>
                </a:tc>
                <a:tc>
                  <a:txBody>
                    <a:bodyPr/>
                    <a:lstStyle/>
                    <a:p>
                      <a:r>
                        <a:rPr lang="it-IT" sz="1000"/>
                        <a:t>T e P si muovono secondo un filo conduttore</a:t>
                      </a:r>
                    </a:p>
                    <a:p>
                      <a:r>
                        <a:rPr lang="it-IT" sz="1000"/>
                        <a:t>che lega le varie sedute.</a:t>
                      </a:r>
                    </a:p>
                    <a:p>
                      <a:r>
                        <a:rPr lang="it-IT" sz="1000"/>
                        <a:t>L'apprendimento del P si è consolidato.</a:t>
                      </a:r>
                    </a:p>
                    <a:p>
                      <a:r>
                        <a:rPr lang="it-IT" sz="1000"/>
                        <a:t>Si possono identificare ulteriori spunti di discussione in corso di seduta.</a:t>
                      </a:r>
                    </a:p>
                    <a:p>
                      <a:r>
                        <a:rPr lang="it-IT" sz="1000"/>
                        <a:t>La relazione terapeutica</a:t>
                      </a:r>
                    </a:p>
                    <a:p>
                      <a:r>
                        <a:rPr lang="it-IT" sz="1000"/>
                        <a:t>si rinforza.</a:t>
                      </a:r>
                    </a:p>
                  </a:txBody>
                  <a:tcPr marL="77661" marR="77661" marT="38830" marB="38830"/>
                </a:tc>
                <a:extLst>
                  <a:ext uri="{0D108BD9-81ED-4DB2-BD59-A6C34878D82A}">
                    <a16:rowId xmlns:a16="http://schemas.microsoft.com/office/drawing/2014/main" val="1325248112"/>
                  </a:ext>
                </a:extLst>
              </a:tr>
              <a:tr h="1195976">
                <a:tc>
                  <a:txBody>
                    <a:bodyPr/>
                    <a:lstStyle/>
                    <a:p>
                      <a:r>
                        <a:rPr lang="it-IT" sz="1000"/>
                        <a:t>Definizione dell'ordine del giorno</a:t>
                      </a:r>
                    </a:p>
                  </a:txBody>
                  <a:tcPr marL="77661" marR="77661" marT="38830" marB="38830"/>
                </a:tc>
                <a:tc>
                  <a:txBody>
                    <a:bodyPr/>
                    <a:lstStyle/>
                    <a:p>
                      <a:r>
                        <a:rPr lang="it-IT" sz="1000"/>
                        <a:t>P e T decidono in modo collaborativo quali argomenti saranno affrontati durante la seduta.</a:t>
                      </a:r>
                    </a:p>
                  </a:txBody>
                  <a:tcPr marL="77661" marR="77661" marT="38830" marB="38830"/>
                </a:tc>
                <a:tc>
                  <a:txBody>
                    <a:bodyPr/>
                    <a:lstStyle/>
                    <a:p>
                      <a:r>
                        <a:rPr lang="it-IT" sz="1000"/>
                        <a:t>Il tempo dedicato alla seduta è ripartito chiaramente, in modo che ogni punto che T e P considerano importante sia trattato.</a:t>
                      </a:r>
                    </a:p>
                    <a:p>
                      <a:r>
                        <a:rPr lang="it-IT" sz="1000"/>
                        <a:t>Si delinea un approccio sistematico per affrontare i problemi quotidiani.</a:t>
                      </a:r>
                    </a:p>
                    <a:p>
                      <a:r>
                        <a:rPr lang="it-IT" sz="1000"/>
                        <a:t>La relazione terapeutica si rinforza.</a:t>
                      </a:r>
                    </a:p>
                  </a:txBody>
                  <a:tcPr marL="77661" marR="77661" marT="38830" marB="38830"/>
                </a:tc>
                <a:extLst>
                  <a:ext uri="{0D108BD9-81ED-4DB2-BD59-A6C34878D82A}">
                    <a16:rowId xmlns:a16="http://schemas.microsoft.com/office/drawing/2014/main" val="2214632086"/>
                  </a:ext>
                </a:extLst>
              </a:tr>
            </a:tbl>
          </a:graphicData>
        </a:graphic>
      </p:graphicFrame>
    </p:spTree>
    <p:extLst>
      <p:ext uri="{BB962C8B-B14F-4D97-AF65-F5344CB8AC3E}">
        <p14:creationId xmlns:p14="http://schemas.microsoft.com/office/powerpoint/2010/main" val="15566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11" name="Rectangle 10">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Rectangle 12">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318" y="0"/>
            <a:ext cx="860468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5"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963"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it-IT"/>
          </a:p>
        </p:txBody>
      </p:sp>
      <p:sp>
        <p:nvSpPr>
          <p:cNvPr id="17"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19" name="Rectangle 18">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8336" y="643466"/>
            <a:ext cx="7200601"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la 3">
            <a:extLst>
              <a:ext uri="{FF2B5EF4-FFF2-40B4-BE49-F238E27FC236}">
                <a16:creationId xmlns:a16="http://schemas.microsoft.com/office/drawing/2014/main" id="{86604BA7-C2A6-45A2-B227-5091BD66F8A9}"/>
              </a:ext>
            </a:extLst>
          </p:cNvPr>
          <p:cNvGraphicFramePr>
            <a:graphicFrameLocks noGrp="1"/>
          </p:cNvGraphicFramePr>
          <p:nvPr>
            <p:extLst>
              <p:ext uri="{D42A27DB-BD31-4B8C-83A1-F6EECF244321}">
                <p14:modId xmlns:p14="http://schemas.microsoft.com/office/powerpoint/2010/main" val="1245235040"/>
              </p:ext>
            </p:extLst>
          </p:nvPr>
        </p:nvGraphicFramePr>
        <p:xfrm>
          <a:off x="1717505" y="965199"/>
          <a:ext cx="6262262" cy="4927604"/>
        </p:xfrm>
        <a:graphic>
          <a:graphicData uri="http://schemas.openxmlformats.org/drawingml/2006/table">
            <a:tbl>
              <a:tblPr firstRow="1" bandRow="1">
                <a:tableStyleId>{5C22544A-7EE6-4342-B048-85BDC9FD1C3A}</a:tableStyleId>
              </a:tblPr>
              <a:tblGrid>
                <a:gridCol w="2056710">
                  <a:extLst>
                    <a:ext uri="{9D8B030D-6E8A-4147-A177-3AD203B41FA5}">
                      <a16:colId xmlns:a16="http://schemas.microsoft.com/office/drawing/2014/main" val="882565645"/>
                    </a:ext>
                  </a:extLst>
                </a:gridCol>
                <a:gridCol w="2119961">
                  <a:extLst>
                    <a:ext uri="{9D8B030D-6E8A-4147-A177-3AD203B41FA5}">
                      <a16:colId xmlns:a16="http://schemas.microsoft.com/office/drawing/2014/main" val="3781892893"/>
                    </a:ext>
                  </a:extLst>
                </a:gridCol>
                <a:gridCol w="2085591">
                  <a:extLst>
                    <a:ext uri="{9D8B030D-6E8A-4147-A177-3AD203B41FA5}">
                      <a16:colId xmlns:a16="http://schemas.microsoft.com/office/drawing/2014/main" val="768803694"/>
                    </a:ext>
                  </a:extLst>
                </a:gridCol>
              </a:tblGrid>
              <a:tr h="316057">
                <a:tc>
                  <a:txBody>
                    <a:bodyPr/>
                    <a:lstStyle/>
                    <a:p>
                      <a:r>
                        <a:rPr lang="it-IT" sz="1100"/>
                        <a:t>TECNICA </a:t>
                      </a:r>
                    </a:p>
                  </a:txBody>
                  <a:tcPr marL="71831" marR="71831" marT="35915" marB="35915"/>
                </a:tc>
                <a:tc>
                  <a:txBody>
                    <a:bodyPr/>
                    <a:lstStyle/>
                    <a:p>
                      <a:r>
                        <a:rPr lang="it-IT" sz="1100"/>
                        <a:t>DESCRIZIONE </a:t>
                      </a:r>
                    </a:p>
                  </a:txBody>
                  <a:tcPr marL="71831" marR="71831" marT="35915" marB="35915"/>
                </a:tc>
                <a:tc>
                  <a:txBody>
                    <a:bodyPr/>
                    <a:lstStyle/>
                    <a:p>
                      <a:r>
                        <a:rPr lang="it-IT" sz="1100"/>
                        <a:t>RISULTATI ATTESI</a:t>
                      </a:r>
                    </a:p>
                  </a:txBody>
                  <a:tcPr marL="71831" marR="71831" marT="35915" marB="35915"/>
                </a:tc>
                <a:extLst>
                  <a:ext uri="{0D108BD9-81ED-4DB2-BD59-A6C34878D82A}">
                    <a16:rowId xmlns:a16="http://schemas.microsoft.com/office/drawing/2014/main" val="2593495285"/>
                  </a:ext>
                </a:extLst>
              </a:tr>
              <a:tr h="1537182">
                <a:tc>
                  <a:txBody>
                    <a:bodyPr/>
                    <a:lstStyle/>
                    <a:p>
                      <a:pPr algn="l">
                        <a:lnSpc>
                          <a:spcPts val="1460"/>
                        </a:lnSpc>
                        <a:spcAft>
                          <a:spcPts val="0"/>
                        </a:spcAft>
                      </a:pPr>
                      <a:endParaRPr kumimoji="0" lang="it-IT" sz="1100" kern="1200">
                        <a:solidFill>
                          <a:schemeClr val="dk1"/>
                        </a:solidFill>
                        <a:latin typeface="+mn-lt"/>
                        <a:ea typeface="+mn-ea"/>
                        <a:cs typeface="+mn-cs"/>
                      </a:endParaRPr>
                    </a:p>
                    <a:p>
                      <a:pPr algn="l">
                        <a:lnSpc>
                          <a:spcPts val="1460"/>
                        </a:lnSpc>
                        <a:spcAft>
                          <a:spcPts val="0"/>
                        </a:spcAft>
                      </a:pPr>
                      <a:r>
                        <a:rPr kumimoji="0" lang="it-IT" sz="1100" b="1" kern="1200">
                          <a:solidFill>
                            <a:schemeClr val="dk1"/>
                          </a:solidFill>
                          <a:latin typeface="+mn-lt"/>
                          <a:ea typeface="+mn-ea"/>
                          <a:cs typeface="+mn-cs"/>
                        </a:rPr>
                        <a:t>Revisione degli esercizi comportamentali al domicilio</a:t>
                      </a:r>
                      <a:r>
                        <a:rPr lang="it-IT" sz="1200" b="1" spc="-4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7160" indent="-137160" algn="l">
                        <a:lnSpc>
                          <a:spcPts val="1715"/>
                        </a:lnSpc>
                        <a:spcAft>
                          <a:spcPts val="0"/>
                        </a:spcAft>
                      </a:pPr>
                      <a:r>
                        <a:rPr kumimoji="0" lang="it-IT" sz="900" kern="1200">
                          <a:solidFill>
                            <a:schemeClr val="dk1"/>
                          </a:solidFill>
                          <a:latin typeface="+mn-lt"/>
                          <a:ea typeface="+mn-ea"/>
                          <a:cs typeface="+mn-cs"/>
                        </a:rPr>
                        <a:t>Il P discute gli esercizi comportamentali che gli sono stati assegnati e il modo</a:t>
                      </a:r>
                    </a:p>
                    <a:p>
                      <a:pPr marL="137160" marR="365760" algn="l">
                        <a:lnSpc>
                          <a:spcPts val="1655"/>
                        </a:lnSpc>
                        <a:spcAft>
                          <a:spcPts val="0"/>
                        </a:spcAft>
                      </a:pPr>
                      <a:r>
                        <a:rPr kumimoji="0" lang="it-IT" sz="900" kern="1200">
                          <a:solidFill>
                            <a:schemeClr val="dk1"/>
                          </a:solidFill>
                          <a:latin typeface="+mn-lt"/>
                          <a:ea typeface="+mn-ea"/>
                          <a:cs typeface="+mn-cs"/>
                        </a:rPr>
                        <a:t>in cui hanno influito sulla propria vita quotidiana.</a:t>
                      </a:r>
                    </a:p>
                  </a:txBody>
                  <a:tcPr marL="0" marR="0" marT="0" marB="0"/>
                </a:tc>
                <a:tc>
                  <a:txBody>
                    <a:bodyPr/>
                    <a:lstStyle/>
                    <a:p>
                      <a:r>
                        <a:rPr lang="it-IT" sz="900"/>
                        <a:t>Si rinforza </a:t>
                      </a:r>
                      <a:r>
                        <a:rPr lang="it-IT" sz="900" b="1"/>
                        <a:t>l'idea che lo svolgimento degli esercizi</a:t>
                      </a:r>
                    </a:p>
                    <a:p>
                      <a:r>
                        <a:rPr lang="it-IT" sz="900" b="1"/>
                        <a:t>al domicilio sia importante</a:t>
                      </a:r>
                      <a:r>
                        <a:rPr lang="it-IT" sz="900"/>
                        <a:t>. Si consolida l'apprendimento del paziente.</a:t>
                      </a:r>
                    </a:p>
                    <a:p>
                      <a:r>
                        <a:rPr lang="it-IT" sz="900"/>
                        <a:t>Si identificano e affrontano</a:t>
                      </a:r>
                    </a:p>
                    <a:p>
                      <a:r>
                        <a:rPr lang="it-IT" sz="900"/>
                        <a:t>gli ostacoli al completamento degli esercizi comportamentali. La relazione terapeutica</a:t>
                      </a:r>
                    </a:p>
                    <a:p>
                      <a:r>
                        <a:rPr lang="it-IT" sz="900"/>
                        <a:t>si rinforza.</a:t>
                      </a:r>
                    </a:p>
                  </a:txBody>
                  <a:tcPr marL="71831" marR="71831" marT="35915" marB="35915"/>
                </a:tc>
                <a:extLst>
                  <a:ext uri="{0D108BD9-81ED-4DB2-BD59-A6C34878D82A}">
                    <a16:rowId xmlns:a16="http://schemas.microsoft.com/office/drawing/2014/main" val="3598903585"/>
                  </a:ext>
                </a:extLst>
              </a:tr>
              <a:tr h="1968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kern="1200">
                          <a:solidFill>
                            <a:schemeClr val="dk1"/>
                          </a:solidFill>
                          <a:latin typeface="+mn-lt"/>
                          <a:ea typeface="+mn-ea"/>
                          <a:cs typeface="+mn-cs"/>
                        </a:rPr>
                        <a:t>Discussione dei punti all'ordine del giorno, con riepilogo al termine della discussione di ciascun punto.</a:t>
                      </a:r>
                    </a:p>
                    <a:p>
                      <a:endParaRPr lang="it-IT" sz="1100"/>
                    </a:p>
                    <a:p>
                      <a:endParaRPr lang="it-IT" sz="1100"/>
                    </a:p>
                    <a:p>
                      <a:endParaRPr lang="it-IT" sz="1100"/>
                    </a:p>
                    <a:p>
                      <a:endParaRPr lang="it-IT" sz="1100"/>
                    </a:p>
                    <a:p>
                      <a:r>
                        <a:rPr lang="it-IT" sz="1100"/>
                        <a:t>Formulazione di nuovi esercizi comportamentali a domicilio.</a:t>
                      </a:r>
                    </a:p>
                  </a:txBody>
                  <a:tcPr marL="71831" marR="71831" marT="35915" marB="35915"/>
                </a:tc>
                <a:tc>
                  <a:txBody>
                    <a:bodyPr/>
                    <a:lstStyle/>
                    <a:p>
                      <a:r>
                        <a:rPr lang="it-IT" sz="900"/>
                        <a:t>P e T affrontano in modo sistematico e strategico i punti identificati nell'ordine del giorno.</a:t>
                      </a:r>
                    </a:p>
                    <a:p>
                      <a:endParaRPr lang="it-IT" sz="900"/>
                    </a:p>
                    <a:p>
                      <a:endParaRPr lang="it-IT" sz="900"/>
                    </a:p>
                    <a:p>
                      <a:endParaRPr lang="it-IT" sz="900"/>
                    </a:p>
                    <a:p>
                      <a:endParaRPr lang="it-IT" sz="900"/>
                    </a:p>
                    <a:p>
                      <a:endParaRPr lang="it-IT" sz="900"/>
                    </a:p>
                    <a:p>
                      <a:endParaRPr lang="it-IT" sz="900"/>
                    </a:p>
                    <a:p>
                      <a:r>
                        <a:rPr lang="it-IT" sz="900"/>
                        <a:t>P e T sviluppano insieme un nuovo esercizio comportamentale sulla base delle strategie utilizzate nel corso della seduta.</a:t>
                      </a:r>
                    </a:p>
                  </a:txBody>
                  <a:tcPr marL="71831" marR="71831" marT="35915" marB="35915"/>
                </a:tc>
                <a:tc>
                  <a:txBody>
                    <a:bodyPr/>
                    <a:lstStyle/>
                    <a:p>
                      <a:r>
                        <a:rPr lang="it-IT" sz="900"/>
                        <a:t>Il P compie progressi</a:t>
                      </a:r>
                    </a:p>
                    <a:p>
                      <a:r>
                        <a:rPr lang="it-IT" sz="900"/>
                        <a:t>nel risolvere o nell'affrontare</a:t>
                      </a:r>
                    </a:p>
                    <a:p>
                      <a:r>
                        <a:rPr lang="it-IT" sz="900"/>
                        <a:t>i problemi all'ordine del giorno. Il P ha la possibilità</a:t>
                      </a:r>
                    </a:p>
                    <a:p>
                      <a:r>
                        <a:rPr lang="it-IT" sz="900"/>
                        <a:t>di mettere in pratica le tecniche cognitivo-comportamentali.</a:t>
                      </a:r>
                    </a:p>
                    <a:p>
                      <a:r>
                        <a:rPr lang="it-IT" sz="900"/>
                        <a:t>La relazione terapeutica</a:t>
                      </a:r>
                    </a:p>
                    <a:p>
                      <a:r>
                        <a:rPr lang="it-IT" sz="900"/>
                        <a:t>si rinforza.</a:t>
                      </a:r>
                    </a:p>
                    <a:p>
                      <a:endParaRPr lang="it-IT" sz="900"/>
                    </a:p>
                    <a:p>
                      <a:r>
                        <a:rPr lang="it-IT" sz="900"/>
                        <a:t>Si rinforza l'idea che lo svolgimento degli esercizi</a:t>
                      </a:r>
                    </a:p>
                    <a:p>
                      <a:r>
                        <a:rPr lang="it-IT" sz="900"/>
                        <a:t>al domicilio sia importante. Il P sviluppa speranza per il futuro …</a:t>
                      </a:r>
                    </a:p>
                  </a:txBody>
                  <a:tcPr marL="71831" marR="71831" marT="35915" marB="35915"/>
                </a:tc>
                <a:extLst>
                  <a:ext uri="{0D108BD9-81ED-4DB2-BD59-A6C34878D82A}">
                    <a16:rowId xmlns:a16="http://schemas.microsoft.com/office/drawing/2014/main" val="1325248112"/>
                  </a:ext>
                </a:extLst>
              </a:tr>
              <a:tr h="1106197">
                <a:tc>
                  <a:txBody>
                    <a:bodyPr/>
                    <a:lstStyle/>
                    <a:p>
                      <a:r>
                        <a:rPr lang="it-IT" sz="900"/>
                        <a:t>Riepilogo finale</a:t>
                      </a:r>
                    </a:p>
                  </a:txBody>
                  <a:tcPr marL="71831" marR="71831" marT="35915" marB="35915"/>
                </a:tc>
                <a:tc>
                  <a:txBody>
                    <a:bodyPr/>
                    <a:lstStyle/>
                    <a:p>
                      <a:r>
                        <a:rPr lang="it-IT" sz="900"/>
                        <a:t>Il P riferisce ciò che ha acquisito dalla seduta e se c’è stato qualcosa che lo ha infastidito.</a:t>
                      </a:r>
                    </a:p>
                  </a:txBody>
                  <a:tcPr marL="71831" marR="71831" marT="35915" marB="359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900"/>
                        <a:t>Si consolida l'apprendimento del paziente.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900"/>
                        <a:t>Il P lascia la seduta con un chiaro messaggio da portare a casa.</a:t>
                      </a:r>
                    </a:p>
                    <a:p>
                      <a:r>
                        <a:rPr lang="it-IT" sz="900"/>
                        <a:t>La relazione terapeutica</a:t>
                      </a:r>
                    </a:p>
                    <a:p>
                      <a:r>
                        <a:rPr lang="it-IT" sz="900"/>
                        <a:t>si rinforza.</a:t>
                      </a:r>
                    </a:p>
                    <a:p>
                      <a:endParaRPr lang="it-IT" sz="900"/>
                    </a:p>
                  </a:txBody>
                  <a:tcPr marL="71831" marR="71831" marT="35915" marB="35915"/>
                </a:tc>
                <a:extLst>
                  <a:ext uri="{0D108BD9-81ED-4DB2-BD59-A6C34878D82A}">
                    <a16:rowId xmlns:a16="http://schemas.microsoft.com/office/drawing/2014/main" val="2214632086"/>
                  </a:ext>
                </a:extLst>
              </a:tr>
            </a:tbl>
          </a:graphicData>
        </a:graphic>
      </p:graphicFrame>
    </p:spTree>
    <p:extLst>
      <p:ext uri="{BB962C8B-B14F-4D97-AF65-F5344CB8AC3E}">
        <p14:creationId xmlns:p14="http://schemas.microsoft.com/office/powerpoint/2010/main" val="1181063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Fondamenti teorici e razionali degli Homework</a:t>
            </a:r>
            <a:br>
              <a:rPr lang="it-IT" dirty="0"/>
            </a:br>
            <a:endParaRPr lang="it-IT" dirty="0"/>
          </a:p>
        </p:txBody>
      </p:sp>
      <p:sp>
        <p:nvSpPr>
          <p:cNvPr id="3" name="Segnaposto contenuto 2"/>
          <p:cNvSpPr>
            <a:spLocks noGrp="1"/>
          </p:cNvSpPr>
          <p:nvPr>
            <p:ph idx="1"/>
          </p:nvPr>
        </p:nvSpPr>
        <p:spPr>
          <a:xfrm>
            <a:off x="938758" y="2286002"/>
            <a:ext cx="7233642" cy="3593591"/>
          </a:xfrm>
        </p:spPr>
        <p:txBody>
          <a:bodyPr>
            <a:normAutofit fontScale="77500" lnSpcReduction="20000"/>
          </a:bodyPr>
          <a:lstStyle/>
          <a:p>
            <a:r>
              <a:rPr lang="it-IT" b="1" dirty="0"/>
              <a:t>Apprendimento e generalizzazione</a:t>
            </a:r>
            <a:r>
              <a:rPr lang="it-IT" dirty="0"/>
              <a:t>: gli homework favoriscono l'apprendimento di nuove abilità e la generalizzazione dei cambiamenti al di fuori del </a:t>
            </a:r>
            <a:r>
              <a:rPr lang="it-IT" dirty="0" err="1"/>
              <a:t>setting</a:t>
            </a:r>
            <a:r>
              <a:rPr lang="it-IT" dirty="0"/>
              <a:t> terapeutico.</a:t>
            </a:r>
          </a:p>
          <a:p>
            <a:r>
              <a:rPr lang="it-IT" b="1" dirty="0"/>
              <a:t>Autoefficacia e </a:t>
            </a:r>
            <a:r>
              <a:rPr lang="it-IT" b="1" dirty="0" err="1"/>
              <a:t>empowerment</a:t>
            </a:r>
            <a:r>
              <a:rPr lang="it-IT" dirty="0"/>
              <a:t>: il paziente sperimenta concretamente la propria capacità di influenzare il proprio benessere, aumentando il senso di autoefficacia e il controllo sulla propria vita.</a:t>
            </a:r>
          </a:p>
          <a:p>
            <a:r>
              <a:rPr lang="it-IT" b="1" dirty="0"/>
              <a:t>Collaborazione terapeutica</a:t>
            </a:r>
            <a:r>
              <a:rPr lang="it-IT" dirty="0"/>
              <a:t>: la definizione e l'assegnazione degli homework sono un processo collaborativo tra terapeuta e paziente, che rafforza l'alleanza terapeutica.</a:t>
            </a:r>
          </a:p>
          <a:p>
            <a:r>
              <a:rPr lang="it-IT" b="1" dirty="0"/>
              <a:t>Modello cognitivo</a:t>
            </a:r>
            <a:r>
              <a:rPr lang="it-IT" dirty="0"/>
              <a:t>: gli homework possono essere utilizzati per mettere alla prova pensieri disfunzionali e sviluppare pensieri più realistici e adattivi.</a:t>
            </a:r>
          </a:p>
          <a:p>
            <a:r>
              <a:rPr lang="it-IT" b="1" dirty="0"/>
              <a:t>Modello comportamentale</a:t>
            </a:r>
            <a:r>
              <a:rPr lang="it-IT" dirty="0"/>
              <a:t>: gli homework possono includere attività volte a modificare comportamenti disadattivi e promuovere comportamenti più funzionali.</a:t>
            </a:r>
          </a:p>
          <a:p>
            <a:endParaRPr lang="it-IT" dirty="0"/>
          </a:p>
        </p:txBody>
      </p:sp>
    </p:spTree>
    <p:extLst>
      <p:ext uri="{BB962C8B-B14F-4D97-AF65-F5344CB8AC3E}">
        <p14:creationId xmlns:p14="http://schemas.microsoft.com/office/powerpoint/2010/main" val="259430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it-IT"/>
          </a:p>
        </p:txBody>
      </p:sp>
      <p:sp>
        <p:nvSpPr>
          <p:cNvPr id="13" name="Rectangle 12">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5" name="Rectangle 14">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olo 1">
            <a:extLst>
              <a:ext uri="{FF2B5EF4-FFF2-40B4-BE49-F238E27FC236}">
                <a16:creationId xmlns:a16="http://schemas.microsoft.com/office/drawing/2014/main" id="{97DC28EA-EB2B-4D60-BA59-C150C783F3D3}"/>
              </a:ext>
            </a:extLst>
          </p:cNvPr>
          <p:cNvSpPr txBox="1">
            <a:spLocks/>
          </p:cNvSpPr>
          <p:nvPr/>
        </p:nvSpPr>
        <p:spPr>
          <a:xfrm>
            <a:off x="808892" y="5449151"/>
            <a:ext cx="7738813" cy="523811"/>
          </a:xfrm>
          <a:prstGeom prst="rect">
            <a:avLst/>
          </a:prstGeom>
        </p:spPr>
        <p:txBody>
          <a:bodyPr vert="horz" lIns="91440" tIns="45720" rIns="91440" bIns="45720" rtlCol="0"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defTabSz="914400">
              <a:lnSpc>
                <a:spcPct val="90000"/>
              </a:lnSpc>
              <a:spcAft>
                <a:spcPts val="600"/>
              </a:spcAft>
            </a:pPr>
            <a:r>
              <a:rPr lang="en-US" sz="2100" cap="all" spc="800">
                <a:solidFill>
                  <a:srgbClr val="2A1A00"/>
                </a:solidFill>
              </a:rPr>
              <a:t>Vantaggi diretti</a:t>
            </a:r>
          </a:p>
        </p:txBody>
      </p:sp>
      <p:pic>
        <p:nvPicPr>
          <p:cNvPr id="5" name="Immagine 4" descr="Immagine che contiene sedendo&#10;&#10;Descrizione generata automaticamente">
            <a:extLst>
              <a:ext uri="{FF2B5EF4-FFF2-40B4-BE49-F238E27FC236}">
                <a16:creationId xmlns:a16="http://schemas.microsoft.com/office/drawing/2014/main" id="{9DBDACB1-1EEF-4C04-8D8F-BEC0598B54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35" y="643467"/>
            <a:ext cx="7851729" cy="3925867"/>
          </a:xfrm>
          <a:prstGeom prst="rect">
            <a:avLst/>
          </a:prstGeom>
        </p:spPr>
      </p:pic>
    </p:spTree>
    <p:extLst>
      <p:ext uri="{BB962C8B-B14F-4D97-AF65-F5344CB8AC3E}">
        <p14:creationId xmlns:p14="http://schemas.microsoft.com/office/powerpoint/2010/main" val="15863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Vantaggi diretti</a:t>
            </a:r>
          </a:p>
        </p:txBody>
      </p:sp>
      <p:sp>
        <p:nvSpPr>
          <p:cNvPr id="3" name="Segnaposto contenuto 2"/>
          <p:cNvSpPr>
            <a:spLocks noGrp="1"/>
          </p:cNvSpPr>
          <p:nvPr>
            <p:ph idx="1"/>
          </p:nvPr>
        </p:nvSpPr>
        <p:spPr>
          <a:xfrm>
            <a:off x="827584" y="1556792"/>
            <a:ext cx="7848872" cy="4918823"/>
          </a:xfrm>
        </p:spPr>
        <p:txBody>
          <a:bodyPr>
            <a:normAutofit fontScale="85000" lnSpcReduction="20000"/>
          </a:bodyPr>
          <a:lstStyle/>
          <a:p>
            <a:pPr>
              <a:buFont typeface="Arial" panose="020B0604020202020204" pitchFamily="34" charset="0"/>
              <a:buChar char="•"/>
            </a:pPr>
            <a:r>
              <a:rPr lang="it-IT" b="1" dirty="0"/>
              <a:t>Rielaborazione e Apprendimento:</a:t>
            </a:r>
            <a:endParaRPr lang="it-IT" dirty="0"/>
          </a:p>
          <a:p>
            <a:pPr marL="742950" lvl="1" indent="-285750">
              <a:buFont typeface="Arial" panose="020B0604020202020204" pitchFamily="34" charset="0"/>
              <a:buChar char="•"/>
            </a:pPr>
            <a:r>
              <a:rPr lang="it-IT" dirty="0"/>
              <a:t>Ricordando la prescrizione concordata, il paziente rielabora e applica in pratica quanto discusso in seduta.</a:t>
            </a:r>
          </a:p>
          <a:p>
            <a:pPr>
              <a:buFont typeface="Arial" panose="020B0604020202020204" pitchFamily="34" charset="0"/>
              <a:buChar char="•"/>
            </a:pPr>
            <a:r>
              <a:rPr lang="it-IT" b="1" dirty="0"/>
              <a:t>Affrontare Emozioni e Sensazioni:</a:t>
            </a:r>
            <a:endParaRPr lang="it-IT" dirty="0"/>
          </a:p>
          <a:p>
            <a:pPr marL="742950" lvl="1" indent="-285750">
              <a:buFont typeface="Arial" panose="020B0604020202020204" pitchFamily="34" charset="0"/>
              <a:buChar char="•"/>
            </a:pPr>
            <a:r>
              <a:rPr lang="it-IT" dirty="0"/>
              <a:t>Esposizione a emozioni precedentemente evitate.</a:t>
            </a:r>
          </a:p>
          <a:p>
            <a:pPr marL="742950" lvl="1" indent="-285750">
              <a:buFont typeface="Arial" panose="020B0604020202020204" pitchFamily="34" charset="0"/>
              <a:buChar char="•"/>
            </a:pPr>
            <a:r>
              <a:rPr lang="it-IT" dirty="0"/>
              <a:t>Superamento di comportamenti disfunzionali e messa in discussione delle credenze distorte.</a:t>
            </a:r>
          </a:p>
          <a:p>
            <a:pPr>
              <a:buFont typeface="Arial" panose="020B0604020202020204" pitchFamily="34" charset="0"/>
              <a:buChar char="•"/>
            </a:pPr>
            <a:r>
              <a:rPr lang="it-IT" b="1" dirty="0"/>
              <a:t>Sviluppo di Nuove Strategie di Coping:</a:t>
            </a:r>
            <a:endParaRPr lang="it-IT" dirty="0"/>
          </a:p>
          <a:p>
            <a:pPr marL="742950" lvl="1" indent="-285750">
              <a:buFont typeface="Arial" panose="020B0604020202020204" pitchFamily="34" charset="0"/>
              <a:buChar char="•"/>
            </a:pPr>
            <a:r>
              <a:rPr lang="it-IT" dirty="0"/>
              <a:t>Adozione di comportamenti più funzionali per il proprio benessere.</a:t>
            </a:r>
          </a:p>
          <a:p>
            <a:pPr>
              <a:buFont typeface="Arial" panose="020B0604020202020204" pitchFamily="34" charset="0"/>
              <a:buChar char="•"/>
            </a:pPr>
            <a:r>
              <a:rPr lang="it-IT" b="1" dirty="0"/>
              <a:t>Consolidamento e Preparazione:</a:t>
            </a:r>
            <a:endParaRPr lang="it-IT" dirty="0"/>
          </a:p>
          <a:p>
            <a:pPr marL="742950" lvl="1" indent="-285750">
              <a:buFont typeface="Arial" panose="020B0604020202020204" pitchFamily="34" charset="0"/>
              <a:buChar char="•"/>
            </a:pPr>
            <a:r>
              <a:rPr lang="it-IT" dirty="0"/>
              <a:t>Amplia e rafforza gli effetti positivi dell'ultima seduta.</a:t>
            </a:r>
          </a:p>
          <a:p>
            <a:pPr marL="742950" lvl="1" indent="-285750">
              <a:buFont typeface="Arial" panose="020B0604020202020204" pitchFamily="34" charset="0"/>
              <a:buChar char="•"/>
            </a:pPr>
            <a:r>
              <a:rPr lang="it-IT" dirty="0"/>
              <a:t>Fornisce materiale utile per le sessioni successive.</a:t>
            </a:r>
          </a:p>
          <a:p>
            <a:pPr>
              <a:buFont typeface="Arial" panose="020B0604020202020204" pitchFamily="34" charset="0"/>
              <a:buChar char="•"/>
            </a:pPr>
            <a:r>
              <a:rPr lang="it-IT" b="1" dirty="0"/>
              <a:t>Valore del Feedback sugli </a:t>
            </a:r>
            <a:r>
              <a:rPr lang="it-IT" b="1" dirty="0" err="1"/>
              <a:t>Homework</a:t>
            </a:r>
            <a:r>
              <a:rPr lang="it-IT" b="1" dirty="0"/>
              <a:t>:</a:t>
            </a:r>
            <a:endParaRPr lang="it-IT" dirty="0"/>
          </a:p>
          <a:p>
            <a:pPr marL="742950" lvl="1" indent="-285750">
              <a:buFont typeface="Arial" panose="020B0604020202020204" pitchFamily="34" charset="0"/>
              <a:buChar char="•"/>
            </a:pPr>
            <a:r>
              <a:rPr lang="it-IT" dirty="0"/>
              <a:t>Anche gli </a:t>
            </a:r>
            <a:r>
              <a:rPr lang="it-IT" dirty="0" err="1"/>
              <a:t>homework</a:t>
            </a:r>
            <a:r>
              <a:rPr lang="it-IT" dirty="0"/>
              <a:t> non svolti offrono preziose informazioni.</a:t>
            </a:r>
          </a:p>
          <a:p>
            <a:pPr marL="742950" lvl="1" indent="-285750">
              <a:buFont typeface="Arial" panose="020B0604020202020204" pitchFamily="34" charset="0"/>
              <a:buChar char="•"/>
            </a:pPr>
            <a:r>
              <a:rPr lang="it-IT" dirty="0"/>
              <a:t>Riservare tempo alla discussione degli </a:t>
            </a:r>
            <a:r>
              <a:rPr lang="it-IT" dirty="0" err="1"/>
              <a:t>homework</a:t>
            </a:r>
            <a:r>
              <a:rPr lang="it-IT" dirty="0"/>
              <a:t> rafforza l'alleanza terapeutica e valorizza l'impegno del paziente.</a:t>
            </a:r>
          </a:p>
          <a:p>
            <a:endParaRPr lang="it-IT" dirty="0"/>
          </a:p>
        </p:txBody>
      </p:sp>
    </p:spTree>
    <p:extLst>
      <p:ext uri="{BB962C8B-B14F-4D97-AF65-F5344CB8AC3E}">
        <p14:creationId xmlns:p14="http://schemas.microsoft.com/office/powerpoint/2010/main" val="1410716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2478" y="869550"/>
            <a:ext cx="3899522" cy="4791698"/>
          </a:xfrm>
        </p:spPr>
        <p:txBody>
          <a:bodyPr>
            <a:noAutofit/>
          </a:bodyPr>
          <a:lstStyle/>
          <a:p>
            <a:pPr>
              <a:lnSpc>
                <a:spcPct val="100000"/>
              </a:lnSpc>
            </a:pPr>
            <a:r>
              <a:rPr lang="it-IT" sz="1600" dirty="0"/>
              <a:t>Nel mettere in pratica gli homework, il paziente sperimenta in maniera attiva, tra una seduta e l’altra, la propria capacità di ottenere dei cambiamenti assumendosi in pieno la responsabilità di “stare bene”;</a:t>
            </a:r>
          </a:p>
          <a:p>
            <a:pPr lvl="1">
              <a:lnSpc>
                <a:spcPct val="100000"/>
              </a:lnSpc>
            </a:pPr>
            <a:r>
              <a:rPr lang="it-IT" sz="1600" dirty="0"/>
              <a:t>aumenta in maniera significativa la propria </a:t>
            </a:r>
            <a:r>
              <a:rPr lang="it-IT" sz="1600" b="1" dirty="0"/>
              <a:t>autonomia psicologica, </a:t>
            </a:r>
            <a:r>
              <a:rPr lang="it-IT" sz="1600" dirty="0"/>
              <a:t>infatti,</a:t>
            </a:r>
          </a:p>
          <a:p>
            <a:pPr lvl="2">
              <a:lnSpc>
                <a:spcPct val="100000"/>
              </a:lnSpc>
            </a:pPr>
            <a:r>
              <a:rPr lang="it-IT" dirty="0"/>
              <a:t>il fare, l’agire consentono di acquisire </a:t>
            </a:r>
            <a:r>
              <a:rPr lang="it-IT" b="1" dirty="0"/>
              <a:t>capacità operative </a:t>
            </a:r>
            <a:r>
              <a:rPr lang="it-IT" dirty="0"/>
              <a:t>per far fronte al disagio, fare gli homework riporta a stare “con i piedi per terra”, a “sporcarsi le mani” per acquisire una maggiore consapevolezza del proprio modo di vivere gli eventi …</a:t>
            </a:r>
          </a:p>
        </p:txBody>
      </p:sp>
      <p:pic>
        <p:nvPicPr>
          <p:cNvPr id="6" name="Immagine 5" descr="Immagine che contiene sedendo&#10;&#10;Descrizione generata automaticamente">
            <a:extLst>
              <a:ext uri="{FF2B5EF4-FFF2-40B4-BE49-F238E27FC236}">
                <a16:creationId xmlns:a16="http://schemas.microsoft.com/office/drawing/2014/main" id="{DA9D1969-C267-4579-B816-0FF40F06D3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597" r="38858" b="1"/>
          <a:stretch/>
        </p:blipFill>
        <p:spPr>
          <a:xfrm>
            <a:off x="4572000" y="580713"/>
            <a:ext cx="4060728"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Obiettivi della lezione</a:t>
            </a:r>
          </a:p>
        </p:txBody>
      </p:sp>
      <p:sp>
        <p:nvSpPr>
          <p:cNvPr id="3" name="Segnaposto contenuto 2"/>
          <p:cNvSpPr>
            <a:spLocks noGrp="1"/>
          </p:cNvSpPr>
          <p:nvPr>
            <p:ph idx="1"/>
          </p:nvPr>
        </p:nvSpPr>
        <p:spPr/>
        <p:txBody>
          <a:bodyPr/>
          <a:lstStyle/>
          <a:p>
            <a:pPr lvl="0"/>
            <a:r>
              <a:rPr lang="it-IT" dirty="0"/>
              <a:t>Comprendere il ruolo e il significato degli homework nella TCC.</a:t>
            </a:r>
          </a:p>
          <a:p>
            <a:pPr lvl="0"/>
            <a:r>
              <a:rPr lang="it-IT" dirty="0"/>
              <a:t>Conoscere le diverse tipologie di homework e le loro applicazioni cliniche.</a:t>
            </a:r>
          </a:p>
          <a:p>
            <a:pPr lvl="0"/>
            <a:r>
              <a:rPr lang="it-IT" dirty="0"/>
              <a:t>Imparare a progettare e assegnare homework efficaci e personalizzati.</a:t>
            </a:r>
          </a:p>
          <a:p>
            <a:pPr lvl="0"/>
            <a:r>
              <a:rPr lang="it-IT" dirty="0"/>
              <a:t>Comprendere come monitorare e valutare l'efficacia degli homework.</a:t>
            </a:r>
          </a:p>
          <a:p>
            <a:pPr lvl="0"/>
            <a:r>
              <a:rPr lang="it-IT" dirty="0"/>
              <a:t>Affrontare le possibili resistenze dei pazienti agli homework.</a:t>
            </a:r>
          </a:p>
          <a:p>
            <a:endParaRPr lang="it-IT" dirty="0"/>
          </a:p>
        </p:txBody>
      </p:sp>
    </p:spTree>
    <p:extLst>
      <p:ext uri="{BB962C8B-B14F-4D97-AF65-F5344CB8AC3E}">
        <p14:creationId xmlns:p14="http://schemas.microsoft.com/office/powerpoint/2010/main" val="33461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dirty="0"/>
              <a:t>E aumenta anche il proprio </a:t>
            </a:r>
            <a:r>
              <a:rPr lang="it-IT" b="1" dirty="0">
                <a:solidFill>
                  <a:schemeClr val="accent6">
                    <a:lumMod val="75000"/>
                  </a:schemeClr>
                </a:solidFill>
              </a:rPr>
              <a:t>senso di autoefficacia</a:t>
            </a:r>
          </a:p>
          <a:p>
            <a:pPr lvl="1"/>
            <a:r>
              <a:rPr lang="it-IT" dirty="0"/>
              <a:t>secondo </a:t>
            </a:r>
            <a:r>
              <a:rPr lang="it-IT" dirty="0" err="1"/>
              <a:t>Bandura</a:t>
            </a:r>
            <a:r>
              <a:rPr lang="it-IT" dirty="0"/>
              <a:t> (2000), nello svolgere un compito a casa il P spezza i circoli </a:t>
            </a:r>
            <a:r>
              <a:rPr lang="it-IT" i="1" dirty="0"/>
              <a:t>viziosi</a:t>
            </a:r>
            <a:r>
              <a:rPr lang="it-IT" dirty="0"/>
              <a:t> che alimentano la sua sofferenza e ne innesca di </a:t>
            </a:r>
            <a:r>
              <a:rPr lang="it-IT" i="1" dirty="0"/>
              <a:t>virtuosi </a:t>
            </a:r>
          </a:p>
          <a:p>
            <a:pPr lvl="1"/>
            <a:endParaRPr lang="it-IT" b="1" dirty="0">
              <a:solidFill>
                <a:schemeClr val="accent6">
                  <a:lumMod val="75000"/>
                </a:schemeClr>
              </a:solidFill>
            </a:endParaRPr>
          </a:p>
        </p:txBody>
      </p:sp>
      <p:sp>
        <p:nvSpPr>
          <p:cNvPr id="4" name="CasellaDiTesto 3"/>
          <p:cNvSpPr txBox="1"/>
          <p:nvPr/>
        </p:nvSpPr>
        <p:spPr>
          <a:xfrm>
            <a:off x="1357290" y="4214818"/>
            <a:ext cx="3000396" cy="1200329"/>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b="1" dirty="0">
                <a:solidFill>
                  <a:schemeClr val="tx1">
                    <a:lumMod val="65000"/>
                    <a:lumOff val="35000"/>
                  </a:schemeClr>
                </a:solidFill>
              </a:rPr>
              <a:t>“Non riesco quindi non valgo, mi deprimo e ho ancora meno voglia di fare”</a:t>
            </a:r>
          </a:p>
        </p:txBody>
      </p:sp>
      <p:sp>
        <p:nvSpPr>
          <p:cNvPr id="5" name="CasellaDiTesto 4"/>
          <p:cNvSpPr txBox="1"/>
          <p:nvPr/>
        </p:nvSpPr>
        <p:spPr>
          <a:xfrm>
            <a:off x="4929190" y="4929198"/>
            <a:ext cx="300039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b="1" dirty="0">
                <a:solidFill>
                  <a:schemeClr val="accent3">
                    <a:lumMod val="75000"/>
                  </a:schemeClr>
                </a:solidFill>
              </a:rPr>
              <a:t>“Ce la faccio quindi non sono così incapace come credevo e quindi posso riprovare”</a:t>
            </a:r>
          </a:p>
        </p:txBody>
      </p:sp>
      <p:sp>
        <p:nvSpPr>
          <p:cNvPr id="6" name="Nuvola 5"/>
          <p:cNvSpPr/>
          <p:nvPr/>
        </p:nvSpPr>
        <p:spPr>
          <a:xfrm>
            <a:off x="500034" y="3500438"/>
            <a:ext cx="1500198" cy="857256"/>
          </a:xfrm>
          <a:prstGeom prst="cloud">
            <a:avLst/>
          </a:prstGeom>
          <a:solidFill>
            <a:schemeClr val="bg2">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ole 6"/>
          <p:cNvSpPr/>
          <p:nvPr/>
        </p:nvSpPr>
        <p:spPr>
          <a:xfrm>
            <a:off x="3428992" y="4857760"/>
            <a:ext cx="1643074" cy="1428760"/>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C000"/>
              </a:solidFill>
            </a:endParaRPr>
          </a:p>
        </p:txBody>
      </p:sp>
      <p:pic>
        <p:nvPicPr>
          <p:cNvPr id="10" name="Immagine 9" descr="Immagine che contiene sedendo&#10;&#10;Descrizione generata automaticamente">
            <a:extLst>
              <a:ext uri="{FF2B5EF4-FFF2-40B4-BE49-F238E27FC236}">
                <a16:creationId xmlns:a16="http://schemas.microsoft.com/office/drawing/2014/main" id="{7BA616B2-04EA-489A-AD24-1AC5E27388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332656"/>
            <a:ext cx="2304256" cy="11521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3888" y="727628"/>
            <a:ext cx="5669215" cy="682923"/>
          </a:xfrm>
        </p:spPr>
        <p:txBody>
          <a:bodyPr>
            <a:normAutofit fontScale="90000"/>
          </a:bodyPr>
          <a:lstStyle/>
          <a:p>
            <a:r>
              <a:rPr lang="it-IT" dirty="0"/>
              <a:t>Vantaggi indiretti</a:t>
            </a:r>
          </a:p>
        </p:txBody>
      </p:sp>
      <p:sp>
        <p:nvSpPr>
          <p:cNvPr id="3" name="Segnaposto contenuto 2"/>
          <p:cNvSpPr>
            <a:spLocks noGrp="1"/>
          </p:cNvSpPr>
          <p:nvPr>
            <p:ph idx="1"/>
          </p:nvPr>
        </p:nvSpPr>
        <p:spPr>
          <a:xfrm>
            <a:off x="827584" y="1909909"/>
            <a:ext cx="8003232" cy="4873752"/>
          </a:xfrm>
        </p:spPr>
        <p:txBody>
          <a:bodyPr/>
          <a:lstStyle/>
          <a:p>
            <a:r>
              <a:rPr lang="it-IT" dirty="0"/>
              <a:t>Il paziente che accetta l’idea di assumersi la responsabilità di cambiare e conseguentemente sperimenta e mette in pratica i suggerimenti (prescrizioni) del terapeuta </a:t>
            </a:r>
            <a:r>
              <a:rPr lang="it-IT" b="1" dirty="0"/>
              <a:t>RINFORZA</a:t>
            </a:r>
            <a:r>
              <a:rPr lang="it-IT" dirty="0"/>
              <a:t> la </a:t>
            </a:r>
            <a:r>
              <a:rPr lang="it-IT" b="1" dirty="0">
                <a:solidFill>
                  <a:schemeClr val="accent6">
                    <a:lumMod val="75000"/>
                  </a:schemeClr>
                </a:solidFill>
              </a:rPr>
              <a:t>relazione terapeutica </a:t>
            </a:r>
            <a:r>
              <a:rPr lang="it-IT" dirty="0"/>
              <a:t>in quanto</a:t>
            </a:r>
          </a:p>
          <a:p>
            <a:pPr lvl="1"/>
            <a:r>
              <a:rPr lang="it-IT" dirty="0"/>
              <a:t>percepisce di essere parte attiva del processo terapeutico, verifica operativamente ciò che viene analizzato in seduta, </a:t>
            </a:r>
          </a:p>
          <a:p>
            <a:pPr lvl="1"/>
            <a:endParaRPr lang="it-IT" dirty="0"/>
          </a:p>
          <a:p>
            <a:pPr lvl="1"/>
            <a:r>
              <a:rPr lang="it-IT" dirty="0"/>
              <a:t>e questo innalza </a:t>
            </a:r>
          </a:p>
          <a:p>
            <a:pPr>
              <a:buNone/>
            </a:pPr>
            <a:endParaRPr lang="it-IT" dirty="0"/>
          </a:p>
          <a:p>
            <a:endParaRPr lang="it-IT" dirty="0"/>
          </a:p>
          <a:p>
            <a:endParaRPr lang="it-IT" dirty="0"/>
          </a:p>
          <a:p>
            <a:pPr lvl="8">
              <a:buNone/>
            </a:pPr>
            <a:endParaRPr lang="it-IT" dirty="0"/>
          </a:p>
        </p:txBody>
      </p:sp>
      <p:sp>
        <p:nvSpPr>
          <p:cNvPr id="4" name="Freccia a destra 3"/>
          <p:cNvSpPr/>
          <p:nvPr/>
        </p:nvSpPr>
        <p:spPr>
          <a:xfrm rot="18859326">
            <a:off x="3198318" y="5155288"/>
            <a:ext cx="1055575" cy="831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283968" y="4659863"/>
            <a:ext cx="3786214" cy="1200329"/>
          </a:xfrm>
          <a:prstGeom prst="rect">
            <a:avLst/>
          </a:prstGeom>
          <a:noFill/>
        </p:spPr>
        <p:txBody>
          <a:bodyPr wrap="square" rtlCol="0">
            <a:spAutoFit/>
          </a:bodyPr>
          <a:lstStyle/>
          <a:p>
            <a:r>
              <a:rPr lang="it-IT" sz="2400" b="1" dirty="0">
                <a:solidFill>
                  <a:schemeClr val="accent1">
                    <a:lumMod val="75000"/>
                  </a:schemeClr>
                </a:solidFill>
              </a:rPr>
              <a:t>Credibilità e affidabilità del terapeuta</a:t>
            </a:r>
          </a:p>
        </p:txBody>
      </p:sp>
      <p:pic>
        <p:nvPicPr>
          <p:cNvPr id="8" name="Immagine 7">
            <a:extLst>
              <a:ext uri="{FF2B5EF4-FFF2-40B4-BE49-F238E27FC236}">
                <a16:creationId xmlns:a16="http://schemas.microsoft.com/office/drawing/2014/main" id="{2B1C9DE1-DD04-4E64-BCA9-1C69ECEBE4A8}"/>
              </a:ext>
            </a:extLst>
          </p:cNvPr>
          <p:cNvPicPr>
            <a:picLocks noChangeAspect="1"/>
          </p:cNvPicPr>
          <p:nvPr/>
        </p:nvPicPr>
        <p:blipFill>
          <a:blip r:embed="rId3"/>
          <a:stretch>
            <a:fillRect/>
          </a:stretch>
        </p:blipFill>
        <p:spPr>
          <a:xfrm>
            <a:off x="1043608" y="534254"/>
            <a:ext cx="2438400" cy="10191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8758" y="382384"/>
            <a:ext cx="7809706" cy="1606455"/>
          </a:xfrm>
        </p:spPr>
        <p:txBody>
          <a:bodyPr>
            <a:normAutofit fontScale="90000"/>
          </a:bodyPr>
          <a:lstStyle/>
          <a:p>
            <a:r>
              <a:rPr lang="it-IT" b="1" dirty="0"/>
              <a:t>Vantaggi nella relazione terapeutica</a:t>
            </a:r>
            <a:br>
              <a:rPr lang="it-IT" dirty="0"/>
            </a:br>
            <a:endParaRPr lang="it-IT" dirty="0"/>
          </a:p>
        </p:txBody>
      </p:sp>
      <p:sp>
        <p:nvSpPr>
          <p:cNvPr id="3" name="Segnaposto contenuto 2"/>
          <p:cNvSpPr>
            <a:spLocks noGrp="1"/>
          </p:cNvSpPr>
          <p:nvPr>
            <p:ph idx="1"/>
          </p:nvPr>
        </p:nvSpPr>
        <p:spPr>
          <a:xfrm>
            <a:off x="938758" y="2286002"/>
            <a:ext cx="8025730" cy="3593591"/>
          </a:xfrm>
        </p:spPr>
        <p:txBody>
          <a:bodyPr>
            <a:normAutofit fontScale="92500" lnSpcReduction="10000"/>
          </a:bodyPr>
          <a:lstStyle/>
          <a:p>
            <a:pPr marL="0" indent="0">
              <a:buNone/>
            </a:pPr>
            <a:r>
              <a:rPr lang="it-IT" b="1" dirty="0"/>
              <a:t>Benefici dell'aderenza alle prescrizioni:</a:t>
            </a:r>
            <a:endParaRPr lang="it-IT" dirty="0"/>
          </a:p>
          <a:p>
            <a:pPr>
              <a:buFont typeface="Arial" panose="020B0604020202020204" pitchFamily="34" charset="0"/>
              <a:buChar char="•"/>
            </a:pPr>
            <a:r>
              <a:rPr lang="it-IT" dirty="0"/>
              <a:t>Incrementa la sensazione di efficacia personale nel percorso di guarigione.</a:t>
            </a:r>
          </a:p>
          <a:p>
            <a:pPr>
              <a:buFont typeface="Arial" panose="020B0604020202020204" pitchFamily="34" charset="0"/>
              <a:buChar char="•"/>
            </a:pPr>
            <a:r>
              <a:rPr lang="it-IT" dirty="0"/>
              <a:t>Migliora la qualità della relazione terapeutica attraverso la verifica concreta della credibilità del terapeuta.</a:t>
            </a:r>
          </a:p>
          <a:p>
            <a:pPr marL="0" indent="0">
              <a:buNone/>
            </a:pPr>
            <a:r>
              <a:rPr lang="it-IT" b="1" dirty="0"/>
              <a:t>Relazione terapeutica come processo bidirezionale:</a:t>
            </a:r>
            <a:endParaRPr lang="it-IT" dirty="0"/>
          </a:p>
          <a:p>
            <a:pPr>
              <a:buFont typeface="Arial" panose="020B0604020202020204" pitchFamily="34" charset="0"/>
              <a:buChar char="•"/>
            </a:pPr>
            <a:r>
              <a:rPr lang="it-IT" dirty="0"/>
              <a:t>Una buona alleanza terapeutica favorisce la fiducia del paziente nel terapeuta.</a:t>
            </a:r>
          </a:p>
          <a:p>
            <a:pPr>
              <a:buFont typeface="Arial" panose="020B0604020202020204" pitchFamily="34" charset="0"/>
              <a:buChar char="•"/>
            </a:pPr>
            <a:r>
              <a:rPr lang="it-IT" dirty="0"/>
              <a:t>Il paziente diventa più disposto a svolgere </a:t>
            </a:r>
            <a:r>
              <a:rPr lang="it-IT" dirty="0" err="1"/>
              <a:t>homework</a:t>
            </a:r>
            <a:r>
              <a:rPr lang="it-IT" dirty="0"/>
              <a:t> emotivamente impegnativi.</a:t>
            </a:r>
          </a:p>
          <a:p>
            <a:pPr>
              <a:buFont typeface="Arial" panose="020B0604020202020204" pitchFamily="34" charset="0"/>
              <a:buChar char="•"/>
            </a:pPr>
            <a:r>
              <a:rPr lang="it-IT" dirty="0"/>
              <a:t>Questo porta a un superamento più efficace delle difficoltà e a una maggiore compliance alle future prescrizioni.</a:t>
            </a:r>
          </a:p>
          <a:p>
            <a:endParaRPr lang="it-IT" dirty="0"/>
          </a:p>
        </p:txBody>
      </p:sp>
    </p:spTree>
    <p:extLst>
      <p:ext uri="{BB962C8B-B14F-4D97-AF65-F5344CB8AC3E}">
        <p14:creationId xmlns:p14="http://schemas.microsoft.com/office/powerpoint/2010/main" val="296362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6736083-9E02-41F7-B7DC-4215F8864792}"/>
              </a:ext>
            </a:extLst>
          </p:cNvPr>
          <p:cNvPicPr>
            <a:picLocks noChangeAspect="1"/>
          </p:cNvPicPr>
          <p:nvPr/>
        </p:nvPicPr>
        <p:blipFill rotWithShape="1">
          <a:blip r:embed="rId2"/>
          <a:srcRect l="4116" r="42807"/>
          <a:stretch/>
        </p:blipFill>
        <p:spPr>
          <a:xfrm>
            <a:off x="5503984" y="10"/>
            <a:ext cx="3640016"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it-IT"/>
          </a:p>
        </p:txBody>
      </p:sp>
      <p:sp>
        <p:nvSpPr>
          <p:cNvPr id="2" name="Titolo 1"/>
          <p:cNvSpPr>
            <a:spLocks noGrp="1"/>
          </p:cNvSpPr>
          <p:nvPr>
            <p:ph type="title"/>
          </p:nvPr>
        </p:nvSpPr>
        <p:spPr>
          <a:xfrm>
            <a:off x="573788" y="382385"/>
            <a:ext cx="4511923" cy="1492132"/>
          </a:xfrm>
        </p:spPr>
        <p:txBody>
          <a:bodyPr>
            <a:normAutofit/>
          </a:bodyPr>
          <a:lstStyle/>
          <a:p>
            <a:r>
              <a:rPr lang="it-IT" dirty="0"/>
              <a:t>Cartina al tornasole</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573788" y="2286001"/>
            <a:ext cx="4511923" cy="3593591"/>
          </a:xfrm>
        </p:spPr>
        <p:txBody>
          <a:bodyPr>
            <a:normAutofit/>
          </a:bodyPr>
          <a:lstStyle/>
          <a:p>
            <a:pPr>
              <a:lnSpc>
                <a:spcPct val="100000"/>
              </a:lnSpc>
            </a:pPr>
            <a:r>
              <a:rPr lang="it-IT" dirty="0"/>
              <a:t>Strumento per monitorare e verificare i risultati raggiunti nella terapia sia in fase iniziale, intermedia e finale.</a:t>
            </a:r>
            <a:endParaRPr lang="it-IT"/>
          </a:p>
          <a:p>
            <a:pPr marL="548640" lvl="2">
              <a:lnSpc>
                <a:spcPct val="100000"/>
              </a:lnSpc>
              <a:spcBef>
                <a:spcPts val="600"/>
              </a:spcBef>
              <a:buSzPct val="70000"/>
            </a:pPr>
            <a:r>
              <a:rPr lang="it-IT" dirty="0"/>
              <a:t>Fondamentale per decidere quale </a:t>
            </a:r>
            <a:r>
              <a:rPr lang="it-IT" b="1" dirty="0"/>
              <a:t>strategia terapeutica </a:t>
            </a:r>
            <a:r>
              <a:rPr lang="it-IT" dirty="0"/>
              <a:t>deve essere usata</a:t>
            </a:r>
            <a:endParaRPr lang="it-IT"/>
          </a:p>
          <a:p>
            <a:pPr>
              <a:lnSpc>
                <a:spcPct val="100000"/>
              </a:lnSpc>
            </a:pPr>
            <a:endParaRPr lang="it-IT"/>
          </a:p>
          <a:p>
            <a:pPr>
              <a:lnSpc>
                <a:spcPct val="100000"/>
              </a:lnSpc>
            </a:pPr>
            <a:r>
              <a:rPr lang="it-IT" dirty="0"/>
              <a:t>Strumento di giudizio fondato su dati concreti e verificabili, non sulle impressioni personali dello psicoterapeuta, che come tali sono condizionate e poco attendibili.</a:t>
            </a:r>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prescrizioni di automonitoraggio</a:t>
            </a:r>
          </a:p>
        </p:txBody>
      </p:sp>
      <p:sp>
        <p:nvSpPr>
          <p:cNvPr id="3" name="Segnaposto contenuto 2"/>
          <p:cNvSpPr>
            <a:spLocks noGrp="1"/>
          </p:cNvSpPr>
          <p:nvPr>
            <p:ph idx="1"/>
          </p:nvPr>
        </p:nvSpPr>
        <p:spPr/>
        <p:txBody>
          <a:bodyPr>
            <a:normAutofit fontScale="92500" lnSpcReduction="10000"/>
          </a:bodyPr>
          <a:lstStyle/>
          <a:p>
            <a:r>
              <a:rPr lang="it-IT" dirty="0"/>
              <a:t>Le prescrizioni di automonitoraggio, da effettuare tra una seduta e l’altra, su pensieri, emozioni e condotte comportamentali conseguenti, fin dalle prime sedute, è l’homework maggiormente indicato in quanto si rivelerà doppiamente utile. </a:t>
            </a:r>
          </a:p>
          <a:p>
            <a:r>
              <a:rPr lang="it-IT" dirty="0"/>
              <a:t>Sarà utile al terapeuta per indagare ed approfondire il profilo interno del disturbo del paziente (conoscenza necessaria per organizzare una strategia terapeutica specifica per il singolo caso). </a:t>
            </a:r>
          </a:p>
          <a:p>
            <a:r>
              <a:rPr lang="it-IT" dirty="0"/>
              <a:t>Utile al paziente per prendere consapevolezza di se stesso e del funzionamento del proprio disturbo (anche in questo caso conoscenza necessaria a quest’ultimo per dare un senso al proprio vissuto e orientarsi verso il cambiamento).</a:t>
            </a:r>
          </a:p>
          <a:p>
            <a:endParaRPr lang="it-IT" dirty="0"/>
          </a:p>
        </p:txBody>
      </p:sp>
    </p:spTree>
    <p:extLst>
      <p:ext uri="{BB962C8B-B14F-4D97-AF65-F5344CB8AC3E}">
        <p14:creationId xmlns:p14="http://schemas.microsoft.com/office/powerpoint/2010/main" val="1315590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Correlazione </a:t>
            </a:r>
            <a:r>
              <a:rPr lang="it-IT" b="1" dirty="0">
                <a:solidFill>
                  <a:schemeClr val="tx2">
                    <a:lumMod val="50000"/>
                    <a:lumOff val="50000"/>
                  </a:schemeClr>
                </a:solidFill>
              </a:rPr>
              <a:t>CEC</a:t>
            </a:r>
          </a:p>
        </p:txBody>
      </p:sp>
      <p:graphicFrame>
        <p:nvGraphicFramePr>
          <p:cNvPr id="7" name="Segnaposto contenuto 2">
            <a:extLst>
              <a:ext uri="{FF2B5EF4-FFF2-40B4-BE49-F238E27FC236}">
                <a16:creationId xmlns:a16="http://schemas.microsoft.com/office/drawing/2014/main" id="{97D0622A-662D-B806-DAB0-D92D93E6029F}"/>
              </a:ext>
            </a:extLst>
          </p:cNvPr>
          <p:cNvGraphicFramePr>
            <a:graphicFrameLocks noGrp="1"/>
          </p:cNvGraphicFramePr>
          <p:nvPr>
            <p:ph idx="1"/>
            <p:extLst>
              <p:ext uri="{D42A27DB-BD31-4B8C-83A1-F6EECF244321}">
                <p14:modId xmlns:p14="http://schemas.microsoft.com/office/powerpoint/2010/main" val="568128688"/>
              </p:ext>
            </p:extLst>
          </p:nvPr>
        </p:nvGraphicFramePr>
        <p:xfrm>
          <a:off x="907245" y="785794"/>
          <a:ext cx="7543824"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reccia a destra 3"/>
          <p:cNvSpPr/>
          <p:nvPr/>
        </p:nvSpPr>
        <p:spPr>
          <a:xfrm rot="2167202">
            <a:off x="2162297" y="5302356"/>
            <a:ext cx="642942"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483768" y="5696890"/>
            <a:ext cx="4929222" cy="461665"/>
          </a:xfrm>
          <a:prstGeom prst="rect">
            <a:avLst/>
          </a:prstGeom>
          <a:noFill/>
        </p:spPr>
        <p:txBody>
          <a:bodyPr wrap="square" lIns="91440" tIns="45720" rIns="91440" bIns="45720">
            <a:spAutoFit/>
          </a:bodyPr>
          <a:lstStyle/>
          <a:p>
            <a:pPr algn="ctr"/>
            <a:r>
              <a:rPr lang="it-IT"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Cambiamento a tutto campo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p:cNvSpPr>
            <a:spLocks noGrp="1"/>
          </p:cNvSpPr>
          <p:nvPr>
            <p:ph type="title"/>
          </p:nvPr>
        </p:nvSpPr>
        <p:spPr>
          <a:xfrm>
            <a:off x="938758" y="382385"/>
            <a:ext cx="7633742" cy="1492132"/>
          </a:xfrm>
        </p:spPr>
        <p:txBody>
          <a:bodyPr anchor="ctr">
            <a:normAutofit/>
          </a:bodyPr>
          <a:lstStyle/>
          <a:p>
            <a:r>
              <a:rPr lang="it-IT"/>
              <a:t>Sottili differenze!</a:t>
            </a:r>
            <a:endParaRPr lang="it-IT" dirty="0"/>
          </a:p>
        </p:txBody>
      </p:sp>
      <p:sp>
        <p:nvSpPr>
          <p:cNvPr id="11"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it-IT"/>
          </a:p>
        </p:txBody>
      </p:sp>
      <p:sp>
        <p:nvSpPr>
          <p:cNvPr id="13" name="Rectangle 12">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17" name="Segnaposto contenuto 2">
            <a:extLst>
              <a:ext uri="{FF2B5EF4-FFF2-40B4-BE49-F238E27FC236}">
                <a16:creationId xmlns:a16="http://schemas.microsoft.com/office/drawing/2014/main" id="{2293D6F4-1C84-DA91-3F08-7CE9BE44ADED}"/>
              </a:ext>
            </a:extLst>
          </p:cNvPr>
          <p:cNvGraphicFramePr>
            <a:graphicFrameLocks noGrp="1"/>
          </p:cNvGraphicFramePr>
          <p:nvPr>
            <p:ph idx="1"/>
            <p:extLst>
              <p:ext uri="{D42A27DB-BD31-4B8C-83A1-F6EECF244321}">
                <p14:modId xmlns:p14="http://schemas.microsoft.com/office/powerpoint/2010/main" val="3237362289"/>
              </p:ext>
            </p:extLst>
          </p:nvPr>
        </p:nvGraphicFramePr>
        <p:xfrm>
          <a:off x="699679" y="1874517"/>
          <a:ext cx="8196412" cy="3858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Tipologie di Homework </a:t>
            </a:r>
          </a:p>
        </p:txBody>
      </p:sp>
      <p:sp>
        <p:nvSpPr>
          <p:cNvPr id="3" name="Segnaposto contenuto 2"/>
          <p:cNvSpPr>
            <a:spLocks noGrp="1"/>
          </p:cNvSpPr>
          <p:nvPr>
            <p:ph idx="1"/>
          </p:nvPr>
        </p:nvSpPr>
        <p:spPr/>
        <p:txBody>
          <a:bodyPr>
            <a:normAutofit lnSpcReduction="10000"/>
          </a:bodyPr>
          <a:lstStyle/>
          <a:p>
            <a:pPr marL="0" indent="0">
              <a:buNone/>
            </a:pPr>
            <a:r>
              <a:rPr lang="it-IT" b="1" dirty="0"/>
              <a:t>Esercizi comportamentali</a:t>
            </a:r>
            <a:r>
              <a:rPr lang="it-IT" dirty="0"/>
              <a:t>: </a:t>
            </a:r>
          </a:p>
          <a:p>
            <a:r>
              <a:rPr lang="it-IT" b="1" dirty="0"/>
              <a:t>Esposizione</a:t>
            </a:r>
            <a:r>
              <a:rPr lang="it-IT" dirty="0"/>
              <a:t>: affrontare gradualmente situazioni temute per ridurre l'ansia (es. esposizione graduale alle situazioni sociali per la fobia sociale).</a:t>
            </a:r>
          </a:p>
          <a:p>
            <a:r>
              <a:rPr lang="it-IT" b="1" dirty="0"/>
              <a:t>Attivazione comportamentale</a:t>
            </a:r>
            <a:r>
              <a:rPr lang="it-IT" dirty="0"/>
              <a:t>: pianificare e svolgere attività piacevoli e gratificanti per migliorare l'umore (utile per la depressione).</a:t>
            </a:r>
          </a:p>
          <a:p>
            <a:r>
              <a:rPr lang="it-IT" b="1" dirty="0"/>
              <a:t>Esperimenti comportamentali</a:t>
            </a:r>
            <a:r>
              <a:rPr lang="it-IT" dirty="0"/>
              <a:t>: mettere alla prova specifiche ipotesi o credenze disfunzionali (es. "Se parlo in pubblico, farò sicuramente una brutta figura").</a:t>
            </a:r>
          </a:p>
        </p:txBody>
      </p:sp>
    </p:spTree>
    <p:extLst>
      <p:ext uri="{BB962C8B-B14F-4D97-AF65-F5344CB8AC3E}">
        <p14:creationId xmlns:p14="http://schemas.microsoft.com/office/powerpoint/2010/main" val="770740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Tipologie di Homework </a:t>
            </a:r>
          </a:p>
        </p:txBody>
      </p:sp>
      <p:sp>
        <p:nvSpPr>
          <p:cNvPr id="3" name="Segnaposto contenuto 2"/>
          <p:cNvSpPr>
            <a:spLocks noGrp="1"/>
          </p:cNvSpPr>
          <p:nvPr>
            <p:ph idx="1"/>
          </p:nvPr>
        </p:nvSpPr>
        <p:spPr/>
        <p:txBody>
          <a:bodyPr>
            <a:normAutofit/>
          </a:bodyPr>
          <a:lstStyle/>
          <a:p>
            <a:pPr marL="0" indent="0">
              <a:buNone/>
            </a:pPr>
            <a:r>
              <a:rPr lang="it-IT" b="1" dirty="0"/>
              <a:t>Esercizi cognitivi</a:t>
            </a:r>
            <a:r>
              <a:rPr lang="it-IT" dirty="0"/>
              <a:t>: </a:t>
            </a:r>
          </a:p>
          <a:p>
            <a:r>
              <a:rPr lang="it-IT" b="1" dirty="0"/>
              <a:t>Ristrutturazione cognitiva</a:t>
            </a:r>
            <a:r>
              <a:rPr lang="it-IT" dirty="0"/>
              <a:t>: identificare, valutare e modificare pensieri automatici negativi.</a:t>
            </a:r>
          </a:p>
          <a:p>
            <a:r>
              <a:rPr lang="it-IT" b="1" dirty="0"/>
              <a:t>Tecniche di rilassamento</a:t>
            </a:r>
            <a:r>
              <a:rPr lang="it-IT" dirty="0"/>
              <a:t>: praticare esercizi di respirazione, rilassamento muscolare progressivo o </a:t>
            </a:r>
            <a:r>
              <a:rPr lang="it-IT" dirty="0" err="1"/>
              <a:t>mindfulness</a:t>
            </a:r>
            <a:r>
              <a:rPr lang="it-IT" dirty="0"/>
              <a:t>.</a:t>
            </a:r>
          </a:p>
          <a:p>
            <a:r>
              <a:rPr lang="it-IT" b="1" dirty="0"/>
              <a:t>Lettura di libri di auto-aiuto </a:t>
            </a:r>
            <a:r>
              <a:rPr lang="it-IT" dirty="0"/>
              <a:t>(</a:t>
            </a:r>
            <a:r>
              <a:rPr lang="it-IT" dirty="0" err="1"/>
              <a:t>biblioterapia</a:t>
            </a:r>
            <a:r>
              <a:rPr lang="it-IT" dirty="0"/>
              <a:t>): letture mirate su specifiche problematiche.</a:t>
            </a:r>
          </a:p>
        </p:txBody>
      </p:sp>
    </p:spTree>
    <p:extLst>
      <p:ext uri="{BB962C8B-B14F-4D97-AF65-F5344CB8AC3E}">
        <p14:creationId xmlns:p14="http://schemas.microsoft.com/office/powerpoint/2010/main" val="1505708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38757" y="645105"/>
            <a:ext cx="3268125" cy="1320855"/>
          </a:xfrm>
        </p:spPr>
        <p:txBody>
          <a:bodyPr>
            <a:normAutofit/>
          </a:bodyPr>
          <a:lstStyle/>
          <a:p>
            <a:r>
              <a:rPr lang="it-IT" sz="3500"/>
              <a:t>Gli homework di base</a:t>
            </a:r>
          </a:p>
        </p:txBody>
      </p:sp>
      <p:sp>
        <p:nvSpPr>
          <p:cNvPr id="3" name="Segnaposto contenuto 2"/>
          <p:cNvSpPr>
            <a:spLocks noGrp="1"/>
          </p:cNvSpPr>
          <p:nvPr>
            <p:ph idx="1"/>
          </p:nvPr>
        </p:nvSpPr>
        <p:spPr>
          <a:xfrm>
            <a:off x="938757" y="1916832"/>
            <a:ext cx="4896544" cy="3960440"/>
          </a:xfrm>
        </p:spPr>
        <p:txBody>
          <a:bodyPr>
            <a:noAutofit/>
          </a:bodyPr>
          <a:lstStyle/>
          <a:p>
            <a:pPr>
              <a:lnSpc>
                <a:spcPct val="100000"/>
              </a:lnSpc>
            </a:pPr>
            <a:r>
              <a:rPr lang="it-IT" sz="1600" dirty="0">
                <a:solidFill>
                  <a:schemeClr val="tx1"/>
                </a:solidFill>
              </a:rPr>
              <a:t>Registrazione e riascolto della seduta</a:t>
            </a:r>
          </a:p>
          <a:p>
            <a:pPr lvl="1">
              <a:lnSpc>
                <a:spcPct val="100000"/>
              </a:lnSpc>
            </a:pPr>
            <a:r>
              <a:rPr lang="it-IT" sz="1600" dirty="0">
                <a:solidFill>
                  <a:schemeClr val="tx1"/>
                </a:solidFill>
              </a:rPr>
              <a:t>Vantaggi e limiti</a:t>
            </a:r>
          </a:p>
          <a:p>
            <a:pPr>
              <a:lnSpc>
                <a:spcPct val="100000"/>
              </a:lnSpc>
            </a:pPr>
            <a:r>
              <a:rPr lang="it-IT" sz="1600" dirty="0">
                <a:solidFill>
                  <a:schemeClr val="tx1"/>
                </a:solidFill>
              </a:rPr>
              <a:t>Modello </a:t>
            </a:r>
            <a:r>
              <a:rPr lang="it-IT" sz="1600" b="1" dirty="0">
                <a:solidFill>
                  <a:schemeClr val="tx1"/>
                </a:solidFill>
              </a:rPr>
              <a:t>ABC</a:t>
            </a:r>
            <a:r>
              <a:rPr lang="it-IT" sz="1600" dirty="0">
                <a:solidFill>
                  <a:schemeClr val="tx1"/>
                </a:solidFill>
              </a:rPr>
              <a:t> (Ellis, 1962), elemento di base della REBT</a:t>
            </a:r>
          </a:p>
          <a:p>
            <a:pPr lvl="1">
              <a:lnSpc>
                <a:spcPct val="100000"/>
              </a:lnSpc>
            </a:pPr>
            <a:r>
              <a:rPr lang="it-IT" sz="1600" b="1" dirty="0">
                <a:solidFill>
                  <a:schemeClr val="tx1"/>
                </a:solidFill>
              </a:rPr>
              <a:t>A</a:t>
            </a:r>
            <a:r>
              <a:rPr lang="it-IT" sz="1600" dirty="0">
                <a:solidFill>
                  <a:schemeClr val="tx1"/>
                </a:solidFill>
              </a:rPr>
              <a:t> = </a:t>
            </a:r>
            <a:r>
              <a:rPr lang="it-IT" sz="1600" dirty="0" err="1">
                <a:solidFill>
                  <a:schemeClr val="tx1"/>
                </a:solidFill>
              </a:rPr>
              <a:t>Activating</a:t>
            </a:r>
            <a:r>
              <a:rPr lang="it-IT" sz="1600" dirty="0">
                <a:solidFill>
                  <a:schemeClr val="tx1"/>
                </a:solidFill>
              </a:rPr>
              <a:t> Event</a:t>
            </a:r>
          </a:p>
          <a:p>
            <a:pPr lvl="1">
              <a:lnSpc>
                <a:spcPct val="100000"/>
              </a:lnSpc>
            </a:pPr>
            <a:r>
              <a:rPr lang="it-IT" sz="1600" b="1" dirty="0">
                <a:solidFill>
                  <a:schemeClr val="tx1"/>
                </a:solidFill>
              </a:rPr>
              <a:t>B</a:t>
            </a:r>
            <a:r>
              <a:rPr lang="it-IT" sz="1600" dirty="0">
                <a:solidFill>
                  <a:schemeClr val="tx1"/>
                </a:solidFill>
              </a:rPr>
              <a:t> = </a:t>
            </a:r>
            <a:r>
              <a:rPr lang="it-IT" sz="1600" dirty="0" err="1">
                <a:solidFill>
                  <a:schemeClr val="tx1"/>
                </a:solidFill>
              </a:rPr>
              <a:t>Belief</a:t>
            </a:r>
            <a:r>
              <a:rPr lang="it-IT" sz="1600" dirty="0">
                <a:solidFill>
                  <a:schemeClr val="tx1"/>
                </a:solidFill>
              </a:rPr>
              <a:t> System (pensieri, percezioni, interpretazioni, credenze, norme, regole, principi, immagini, fantasie)</a:t>
            </a:r>
          </a:p>
          <a:p>
            <a:pPr lvl="1">
              <a:lnSpc>
                <a:spcPct val="100000"/>
              </a:lnSpc>
            </a:pPr>
            <a:r>
              <a:rPr lang="it-IT" sz="1600" b="1" dirty="0">
                <a:solidFill>
                  <a:schemeClr val="tx1"/>
                </a:solidFill>
              </a:rPr>
              <a:t>C</a:t>
            </a:r>
            <a:r>
              <a:rPr lang="it-IT" sz="1600" dirty="0">
                <a:solidFill>
                  <a:schemeClr val="tx1"/>
                </a:solidFill>
              </a:rPr>
              <a:t> = </a:t>
            </a:r>
            <a:r>
              <a:rPr lang="it-IT" sz="1600" dirty="0" err="1">
                <a:solidFill>
                  <a:schemeClr val="tx1"/>
                </a:solidFill>
              </a:rPr>
              <a:t>Consequences</a:t>
            </a:r>
            <a:r>
              <a:rPr lang="it-IT" sz="1600" dirty="0">
                <a:solidFill>
                  <a:schemeClr val="tx1"/>
                </a:solidFill>
              </a:rPr>
              <a:t> </a:t>
            </a:r>
          </a:p>
          <a:p>
            <a:pPr lvl="2">
              <a:lnSpc>
                <a:spcPct val="100000"/>
              </a:lnSpc>
            </a:pPr>
            <a:r>
              <a:rPr lang="it-IT" dirty="0">
                <a:solidFill>
                  <a:schemeClr val="tx1"/>
                </a:solidFill>
              </a:rPr>
              <a:t>Reazioni fisiche</a:t>
            </a:r>
          </a:p>
          <a:p>
            <a:pPr lvl="2">
              <a:lnSpc>
                <a:spcPct val="100000"/>
              </a:lnSpc>
            </a:pPr>
            <a:r>
              <a:rPr lang="it-IT" dirty="0">
                <a:solidFill>
                  <a:schemeClr val="tx1"/>
                </a:solidFill>
              </a:rPr>
              <a:t>Emozioni</a:t>
            </a:r>
          </a:p>
          <a:p>
            <a:pPr lvl="2">
              <a:lnSpc>
                <a:spcPct val="100000"/>
              </a:lnSpc>
            </a:pPr>
            <a:r>
              <a:rPr lang="it-IT" dirty="0">
                <a:solidFill>
                  <a:schemeClr val="tx1"/>
                </a:solidFill>
              </a:rPr>
              <a:t>Comportamenti</a:t>
            </a:r>
          </a:p>
        </p:txBody>
      </p:sp>
      <p:pic>
        <p:nvPicPr>
          <p:cNvPr id="4" name="Immagine 3">
            <a:extLst>
              <a:ext uri="{FF2B5EF4-FFF2-40B4-BE49-F238E27FC236}">
                <a16:creationId xmlns:a16="http://schemas.microsoft.com/office/drawing/2014/main" id="{F57C18EB-826B-4AA4-B910-196178777517}"/>
              </a:ext>
            </a:extLst>
          </p:cNvPr>
          <p:cNvPicPr>
            <a:picLocks noChangeAspect="1"/>
          </p:cNvPicPr>
          <p:nvPr/>
        </p:nvPicPr>
        <p:blipFill>
          <a:blip r:embed="rId2"/>
          <a:stretch>
            <a:fillRect/>
          </a:stretch>
        </p:blipFill>
        <p:spPr>
          <a:xfrm>
            <a:off x="4851054" y="3284984"/>
            <a:ext cx="3882558" cy="29376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896795" y="382385"/>
            <a:ext cx="4751503" cy="1492132"/>
          </a:xfrm>
        </p:spPr>
        <p:txBody>
          <a:bodyPr>
            <a:normAutofit fontScale="90000"/>
          </a:bodyPr>
          <a:lstStyle/>
          <a:p>
            <a:r>
              <a:rPr lang="it-IT" dirty="0"/>
              <a:t>Recuperare le conoscenze pregresse …</a:t>
            </a:r>
          </a:p>
        </p:txBody>
      </p:sp>
      <p:pic>
        <p:nvPicPr>
          <p:cNvPr id="5" name="Picture 4" descr="Foglietti adesivi su una parete">
            <a:extLst>
              <a:ext uri="{FF2B5EF4-FFF2-40B4-BE49-F238E27FC236}">
                <a16:creationId xmlns:a16="http://schemas.microsoft.com/office/drawing/2014/main" id="{195EF65C-C707-1CC5-81A2-3038C4E060D8}"/>
              </a:ext>
            </a:extLst>
          </p:cNvPr>
          <p:cNvPicPr>
            <a:picLocks noChangeAspect="1"/>
          </p:cNvPicPr>
          <p:nvPr/>
        </p:nvPicPr>
        <p:blipFill rotWithShape="1">
          <a:blip r:embed="rId2"/>
          <a:srcRect l="34140" r="34402" b="1"/>
          <a:stretch/>
        </p:blipFill>
        <p:spPr>
          <a:xfrm>
            <a:off x="516325" y="-9525"/>
            <a:ext cx="3097367" cy="6867525"/>
          </a:xfrm>
          <a:prstGeom prst="rect">
            <a:avLst/>
          </a:prstGeom>
        </p:spPr>
      </p:pic>
      <p:sp>
        <p:nvSpPr>
          <p:cNvPr id="9"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3" name="Segnaposto contenuto 2"/>
          <p:cNvSpPr>
            <a:spLocks noGrp="1"/>
          </p:cNvSpPr>
          <p:nvPr>
            <p:ph idx="1"/>
          </p:nvPr>
        </p:nvSpPr>
        <p:spPr>
          <a:xfrm>
            <a:off x="3863549" y="2708920"/>
            <a:ext cx="4751503" cy="3593591"/>
          </a:xfrm>
        </p:spPr>
        <p:txBody>
          <a:bodyPr>
            <a:normAutofit/>
          </a:bodyPr>
          <a:lstStyle/>
          <a:p>
            <a:r>
              <a:rPr lang="it-IT" dirty="0"/>
              <a:t>Uso di </a:t>
            </a:r>
            <a:r>
              <a:rPr lang="it-IT" dirty="0" err="1"/>
              <a:t>Mentimeter</a:t>
            </a:r>
            <a:r>
              <a:rPr lang="it-IT" dirty="0"/>
              <a:t> </a:t>
            </a:r>
          </a:p>
          <a:p>
            <a:r>
              <a:rPr lang="it-IT" dirty="0"/>
              <a:t>Divisi in sottogruppi date delle risposte brevi a ciascuna delle domande elencate e successivamente confrontiamoci</a:t>
            </a:r>
          </a:p>
          <a:p>
            <a:endParaRPr lang="it-IT" dirty="0"/>
          </a:p>
        </p:txBody>
      </p:sp>
      <p:sp>
        <p:nvSpPr>
          <p:cNvPr id="11" name="Rectangle 10">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ccia circolare a sinistra 24"/>
          <p:cNvSpPr/>
          <p:nvPr/>
        </p:nvSpPr>
        <p:spPr>
          <a:xfrm>
            <a:off x="1000100" y="2786058"/>
            <a:ext cx="1857388" cy="1214446"/>
          </a:xfrm>
          <a:prstGeom prst="curvedLeftArrow">
            <a:avLst/>
          </a:prstGeom>
          <a:solidFill>
            <a:schemeClr val="bg1">
              <a:lumMod val="65000"/>
              <a:alpha val="3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Titolo 1"/>
          <p:cNvSpPr>
            <a:spLocks noGrp="1"/>
          </p:cNvSpPr>
          <p:nvPr>
            <p:ph type="title"/>
          </p:nvPr>
        </p:nvSpPr>
        <p:spPr/>
        <p:txBody>
          <a:bodyPr/>
          <a:lstStyle/>
          <a:p>
            <a:r>
              <a:rPr lang="it-IT" dirty="0"/>
              <a:t>Compilazione dell’ABC</a:t>
            </a:r>
          </a:p>
        </p:txBody>
      </p:sp>
      <p:sp>
        <p:nvSpPr>
          <p:cNvPr id="3" name="Segnaposto contenuto 2"/>
          <p:cNvSpPr>
            <a:spLocks noGrp="1"/>
          </p:cNvSpPr>
          <p:nvPr>
            <p:ph idx="1"/>
          </p:nvPr>
        </p:nvSpPr>
        <p:spPr>
          <a:xfrm>
            <a:off x="755129" y="1772816"/>
            <a:ext cx="7633742" cy="3593591"/>
          </a:xfrm>
        </p:spPr>
        <p:txBody>
          <a:bodyPr>
            <a:normAutofit lnSpcReduction="10000"/>
          </a:bodyPr>
          <a:lstStyle/>
          <a:p>
            <a:pPr marL="0" indent="0">
              <a:buNone/>
            </a:pPr>
            <a:r>
              <a:rPr lang="it-IT" dirty="0"/>
              <a:t>Prima di prescrivere questo Homework è necessario spiegare al P la relazione esistente tra B e C ossia tra modo di pensare e modi sentire</a:t>
            </a:r>
          </a:p>
          <a:p>
            <a:endParaRPr lang="it-IT" dirty="0"/>
          </a:p>
          <a:p>
            <a:endParaRPr lang="it-IT" dirty="0"/>
          </a:p>
          <a:p>
            <a:endParaRPr lang="it-IT" dirty="0"/>
          </a:p>
          <a:p>
            <a:endParaRPr lang="it-IT" dirty="0"/>
          </a:p>
          <a:p>
            <a:pPr marL="0" indent="0">
              <a:buNone/>
            </a:pPr>
            <a:r>
              <a:rPr lang="it-IT" dirty="0"/>
              <a:t>In un ABC quanto più verranno attivati B valutativi collegati a norme, regole, principi filosofici di base e quanto più queste norme e regole saranno rigide e assolutistiche, tanto più ci sarà sofferenza emotiva al punto C</a:t>
            </a:r>
          </a:p>
        </p:txBody>
      </p:sp>
      <p:cxnSp>
        <p:nvCxnSpPr>
          <p:cNvPr id="17" name="Connettore 1 16"/>
          <p:cNvCxnSpPr>
            <a:stCxn id="6" idx="2"/>
          </p:cNvCxnSpPr>
          <p:nvPr/>
        </p:nvCxnSpPr>
        <p:spPr>
          <a:xfrm rot="5400000">
            <a:off x="1541956" y="3470790"/>
            <a:ext cx="6308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uppo 21"/>
          <p:cNvGrpSpPr/>
          <p:nvPr/>
        </p:nvGrpSpPr>
        <p:grpSpPr>
          <a:xfrm>
            <a:off x="1071538" y="2786058"/>
            <a:ext cx="1643074" cy="1369464"/>
            <a:chOff x="4143372" y="3000372"/>
            <a:chExt cx="1643074" cy="1369464"/>
          </a:xfrm>
        </p:grpSpPr>
        <p:sp>
          <p:nvSpPr>
            <p:cNvPr id="4" name="CasellaDiTesto 3"/>
            <p:cNvSpPr txBox="1"/>
            <p:nvPr/>
          </p:nvSpPr>
          <p:spPr>
            <a:xfrm>
              <a:off x="4143372" y="3000372"/>
              <a:ext cx="642942" cy="369332"/>
            </a:xfrm>
            <a:prstGeom prst="rect">
              <a:avLst/>
            </a:prstGeom>
            <a:noFill/>
          </p:spPr>
          <p:txBody>
            <a:bodyPr wrap="square" rtlCol="0">
              <a:spAutoFit/>
            </a:bodyPr>
            <a:lstStyle/>
            <a:p>
              <a:r>
                <a:rPr lang="it-IT" b="1" dirty="0">
                  <a:solidFill>
                    <a:srgbClr val="0070C0"/>
                  </a:solidFill>
                </a:rPr>
                <a:t>A</a:t>
              </a:r>
            </a:p>
          </p:txBody>
        </p:sp>
        <p:sp>
          <p:nvSpPr>
            <p:cNvPr id="6" name="CasellaDiTesto 5"/>
            <p:cNvSpPr txBox="1"/>
            <p:nvPr/>
          </p:nvSpPr>
          <p:spPr>
            <a:xfrm>
              <a:off x="4714876" y="3000372"/>
              <a:ext cx="42862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dirty="0">
                  <a:solidFill>
                    <a:srgbClr val="7030A0"/>
                  </a:solidFill>
                </a:rPr>
                <a:t>B</a:t>
              </a:r>
            </a:p>
          </p:txBody>
        </p:sp>
        <p:sp>
          <p:nvSpPr>
            <p:cNvPr id="7" name="CasellaDiTesto 6"/>
            <p:cNvSpPr txBox="1"/>
            <p:nvPr/>
          </p:nvSpPr>
          <p:spPr>
            <a:xfrm>
              <a:off x="5357818" y="3000372"/>
              <a:ext cx="428628" cy="369332"/>
            </a:xfrm>
            <a:prstGeom prst="rect">
              <a:avLst/>
            </a:prstGeom>
            <a:noFill/>
          </p:spPr>
          <p:txBody>
            <a:bodyPr wrap="square" rtlCol="0">
              <a:spAutoFit/>
            </a:bodyPr>
            <a:lstStyle/>
            <a:p>
              <a:r>
                <a:rPr lang="it-IT" b="1" dirty="0">
                  <a:solidFill>
                    <a:srgbClr val="0070C0"/>
                  </a:solidFill>
                </a:rPr>
                <a:t>C</a:t>
              </a:r>
            </a:p>
          </p:txBody>
        </p:sp>
        <p:cxnSp>
          <p:nvCxnSpPr>
            <p:cNvPr id="9" name="Connettore 1 8"/>
            <p:cNvCxnSpPr/>
            <p:nvPr/>
          </p:nvCxnSpPr>
          <p:spPr>
            <a:xfrm rot="5400000">
              <a:off x="4321967" y="3393281"/>
              <a:ext cx="214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rot="5400000">
              <a:off x="5214942" y="3643314"/>
              <a:ext cx="7143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4429124" y="3500438"/>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429124" y="3500438"/>
              <a:ext cx="571504" cy="369332"/>
            </a:xfrm>
            <a:prstGeom prst="rect">
              <a:avLst/>
            </a:prstGeom>
            <a:noFill/>
          </p:spPr>
          <p:txBody>
            <a:bodyPr wrap="square" rtlCol="0">
              <a:spAutoFit/>
            </a:bodyPr>
            <a:lstStyle/>
            <a:p>
              <a:r>
                <a:rPr lang="it-IT" dirty="0">
                  <a:solidFill>
                    <a:srgbClr val="FF0000"/>
                  </a:solidFill>
                </a:rPr>
                <a:t>NO</a:t>
              </a:r>
            </a:p>
          </p:txBody>
        </p:sp>
        <p:cxnSp>
          <p:nvCxnSpPr>
            <p:cNvPr id="20" name="Connettore 2 19"/>
            <p:cNvCxnSpPr/>
            <p:nvPr/>
          </p:nvCxnSpPr>
          <p:spPr>
            <a:xfrm>
              <a:off x="4929190" y="400050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5072066" y="4000504"/>
              <a:ext cx="571504" cy="369332"/>
            </a:xfrm>
            <a:prstGeom prst="rect">
              <a:avLst/>
            </a:prstGeom>
            <a:noFill/>
          </p:spPr>
          <p:txBody>
            <a:bodyPr wrap="square" rtlCol="0">
              <a:spAutoFit/>
            </a:bodyPr>
            <a:lstStyle/>
            <a:p>
              <a:r>
                <a:rPr lang="it-IT" dirty="0">
                  <a:solidFill>
                    <a:srgbClr val="00B050"/>
                  </a:solidFill>
                </a:rPr>
                <a:t>SI</a:t>
              </a:r>
            </a:p>
          </p:txBody>
        </p:sp>
      </p:grpSp>
      <p:sp>
        <p:nvSpPr>
          <p:cNvPr id="24" name="CasellaDiTesto 23"/>
          <p:cNvSpPr txBox="1"/>
          <p:nvPr/>
        </p:nvSpPr>
        <p:spPr>
          <a:xfrm>
            <a:off x="2928926" y="3071810"/>
            <a:ext cx="2428892" cy="369332"/>
          </a:xfrm>
          <a:prstGeom prst="rect">
            <a:avLst/>
          </a:prstGeom>
          <a:noFill/>
        </p:spPr>
        <p:txBody>
          <a:bodyPr wrap="square" rtlCol="0">
            <a:spAutoFit/>
          </a:bodyPr>
          <a:lstStyle/>
          <a:p>
            <a:r>
              <a:rPr lang="it-IT" b="1" dirty="0">
                <a:solidFill>
                  <a:srgbClr val="0070C0"/>
                </a:solidFill>
              </a:rPr>
              <a:t>Lettura circolare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76475" y="71438"/>
            <a:ext cx="4591050" cy="6715125"/>
          </a:xfrm>
          <a:prstGeom prst="rect">
            <a:avLst/>
          </a:prstGeom>
          <a:noFill/>
          <a:ln w="9525">
            <a:noFill/>
            <a:miter lim="800000"/>
            <a:headEnd/>
            <a:tailEnd/>
          </a:ln>
        </p:spPr>
      </p:pic>
      <p:sp>
        <p:nvSpPr>
          <p:cNvPr id="4" name="CasellaDiTesto 3"/>
          <p:cNvSpPr txBox="1"/>
          <p:nvPr/>
        </p:nvSpPr>
        <p:spPr>
          <a:xfrm>
            <a:off x="678645" y="3702610"/>
            <a:ext cx="1643074" cy="369332"/>
          </a:xfrm>
          <a:prstGeom prst="rect">
            <a:avLst/>
          </a:prstGeom>
          <a:noFill/>
        </p:spPr>
        <p:txBody>
          <a:bodyPr wrap="square" rtlCol="0">
            <a:spAutoFit/>
          </a:bodyPr>
          <a:lstStyle/>
          <a:p>
            <a:r>
              <a:rPr lang="it-IT" dirty="0"/>
              <a:t>Primo STEP</a:t>
            </a:r>
          </a:p>
        </p:txBody>
      </p:sp>
      <p:cxnSp>
        <p:nvCxnSpPr>
          <p:cNvPr id="6" name="Connettore 2 5"/>
          <p:cNvCxnSpPr/>
          <p:nvPr/>
        </p:nvCxnSpPr>
        <p:spPr>
          <a:xfrm>
            <a:off x="1928794" y="3929066"/>
            <a:ext cx="357190" cy="28575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3"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5135" name="Rectangle 5129">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5132" name="Rectangle 5131">
            <a:extLst>
              <a:ext uri="{FF2B5EF4-FFF2-40B4-BE49-F238E27FC236}">
                <a16:creationId xmlns:a16="http://schemas.microsoft.com/office/drawing/2014/main" id="{2D6CE9D5-28BB-4329-B5E2-B06131F2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34" name="Rectangle 5133">
            <a:extLst>
              <a:ext uri="{FF2B5EF4-FFF2-40B4-BE49-F238E27FC236}">
                <a16:creationId xmlns:a16="http://schemas.microsoft.com/office/drawing/2014/main" id="{8D9F7D40-5D59-4F59-A331-D8F7710A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5136"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61498" y="0"/>
            <a:ext cx="3482502"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endParaRPr lang="it-IT"/>
          </a:p>
        </p:txBody>
      </p:sp>
      <p:pic>
        <p:nvPicPr>
          <p:cNvPr id="5123" name="Picture 3" descr="Immagine che contiene tavolo&#10;&#10;Descrizione generata automaticamente"/>
          <p:cNvPicPr>
            <a:picLocks noChangeAspect="1" noChangeArrowheads="1"/>
          </p:cNvPicPr>
          <p:nvPr/>
        </p:nvPicPr>
        <p:blipFill>
          <a:blip r:embed="rId2" cstate="print"/>
          <a:stretch>
            <a:fillRect/>
          </a:stretch>
        </p:blipFill>
        <p:spPr bwMode="auto">
          <a:xfrm>
            <a:off x="813165" y="643464"/>
            <a:ext cx="4247764" cy="5260391"/>
          </a:xfrm>
          <a:prstGeom prst="rect">
            <a:avLst/>
          </a:prstGeom>
          <a:noFill/>
        </p:spPr>
      </p:pic>
      <p:sp>
        <p:nvSpPr>
          <p:cNvPr id="4" name="CasellaDiTesto 3"/>
          <p:cNvSpPr txBox="1"/>
          <p:nvPr/>
        </p:nvSpPr>
        <p:spPr>
          <a:xfrm>
            <a:off x="6254496" y="1655065"/>
            <a:ext cx="2318004" cy="4224528"/>
          </a:xfrm>
          <a:prstGeom prst="rect">
            <a:avLst/>
          </a:prstGeom>
        </p:spPr>
        <p:txBody>
          <a:bodyPr vert="horz" lIns="91440" tIns="45720" rIns="91440" bIns="45720" rtlCol="0">
            <a:normAutofit/>
          </a:bodyPr>
          <a:lstStyle/>
          <a:p>
            <a:pPr indent="-228600" defTabSz="914400">
              <a:lnSpc>
                <a:spcPct val="110000"/>
              </a:lnSpc>
              <a:spcBef>
                <a:spcPts val="700"/>
              </a:spcBef>
              <a:buClr>
                <a:schemeClr val="tx2"/>
              </a:buClr>
            </a:pPr>
            <a:r>
              <a:rPr lang="en-US" sz="1400" i="1">
                <a:solidFill>
                  <a:schemeClr val="bg1"/>
                </a:solidFill>
              </a:rPr>
              <a:t>Applicare l’ABC ai propri problemi quotidiani stimola ad acquisire un </a:t>
            </a:r>
            <a:r>
              <a:rPr lang="en-US" sz="1400" b="1" i="1">
                <a:solidFill>
                  <a:schemeClr val="bg1"/>
                </a:solidFill>
              </a:rPr>
              <a:t>metodo di lavoro</a:t>
            </a:r>
            <a:r>
              <a:rPr lang="en-US" sz="1400" i="1">
                <a:solidFill>
                  <a:schemeClr val="bg1"/>
                </a:solidFill>
              </a:rPr>
              <a:t> che permette di avere una chiara consapevolezza del proprio funzionamento mentale. E’ quindi un valido strumento per intervenire sul proprio stato emotivo, modificando alcune idee disfunzionali (scheda successiva).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571868" y="71414"/>
            <a:ext cx="4572000" cy="6686550"/>
          </a:xfrm>
          <a:prstGeom prst="rect">
            <a:avLst/>
          </a:prstGeom>
          <a:noFill/>
          <a:ln w="9525">
            <a:noFill/>
            <a:miter lim="800000"/>
            <a:headEnd/>
            <a:tailEnd/>
          </a:ln>
        </p:spPr>
      </p:pic>
      <p:sp>
        <p:nvSpPr>
          <p:cNvPr id="3" name="CasellaDiTesto 2"/>
          <p:cNvSpPr txBox="1"/>
          <p:nvPr/>
        </p:nvSpPr>
        <p:spPr>
          <a:xfrm>
            <a:off x="1115616" y="71414"/>
            <a:ext cx="2736304" cy="646331"/>
          </a:xfrm>
          <a:prstGeom prst="rect">
            <a:avLst/>
          </a:prstGeom>
          <a:noFill/>
        </p:spPr>
        <p:txBody>
          <a:bodyPr wrap="square" rtlCol="0">
            <a:spAutoFit/>
          </a:bodyPr>
          <a:lstStyle/>
          <a:p>
            <a:r>
              <a:rPr lang="it-IT" b="1" dirty="0">
                <a:solidFill>
                  <a:schemeClr val="tx2">
                    <a:lumMod val="50000"/>
                    <a:lumOff val="50000"/>
                  </a:schemeClr>
                </a:solidFill>
              </a:rPr>
              <a:t>“Sono una persona sfigata”</a:t>
            </a:r>
          </a:p>
        </p:txBody>
      </p:sp>
      <p:cxnSp>
        <p:nvCxnSpPr>
          <p:cNvPr id="5" name="Connettore 2 4"/>
          <p:cNvCxnSpPr>
            <a:cxnSpLocks/>
          </p:cNvCxnSpPr>
          <p:nvPr/>
        </p:nvCxnSpPr>
        <p:spPr>
          <a:xfrm>
            <a:off x="2987824" y="548680"/>
            <a:ext cx="584044" cy="3085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71497" y="382385"/>
            <a:ext cx="8001003" cy="1113295"/>
          </a:xfrm>
        </p:spPr>
        <p:txBody>
          <a:bodyPr anchor="b">
            <a:normAutofit/>
          </a:bodyPr>
          <a:lstStyle/>
          <a:p>
            <a:pPr algn="ctr"/>
            <a:r>
              <a:rPr lang="it-IT" dirty="0"/>
              <a:t>Gli homework specifici</a:t>
            </a:r>
            <a:endParaRPr lang="it-IT"/>
          </a:p>
        </p:txBody>
      </p:sp>
      <p:sp>
        <p:nvSpPr>
          <p:cNvPr id="3" name="Segnaposto contenuto 2"/>
          <p:cNvSpPr>
            <a:spLocks noGrp="1"/>
          </p:cNvSpPr>
          <p:nvPr>
            <p:ph idx="1"/>
          </p:nvPr>
        </p:nvSpPr>
        <p:spPr>
          <a:xfrm>
            <a:off x="571497" y="1785257"/>
            <a:ext cx="8001003" cy="3440539"/>
          </a:xfrm>
        </p:spPr>
        <p:txBody>
          <a:bodyPr>
            <a:normAutofit/>
          </a:bodyPr>
          <a:lstStyle/>
          <a:p>
            <a:r>
              <a:rPr lang="it-IT" sz="2100" dirty="0"/>
              <a:t>Sia che riguardino Ansia, Depressione, DOC, DCA … è bene avere sempre chiaro quali siano i momenti clou del processo terapeutico nei quali poterli utilizzare: assessment, </a:t>
            </a:r>
            <a:r>
              <a:rPr lang="it-IT" sz="2100" dirty="0" err="1"/>
              <a:t>psicoeducazione</a:t>
            </a:r>
            <a:r>
              <a:rPr lang="it-IT" sz="2100" dirty="0"/>
              <a:t>, automonitoraggio, ristrutturazione cognitiva, immaginazione, esperimenti comportamentali, esposizione, rilassamento e respirazione. </a:t>
            </a:r>
          </a:p>
          <a:p>
            <a:endParaRPr lang="it-IT" sz="2100" dirty="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06736"/>
            <a:ext cx="9143999"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BD17F87-FE96-4A5F-83F2-3E87B953B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71497" y="666625"/>
            <a:ext cx="8001003" cy="1207892"/>
          </a:xfrm>
        </p:spPr>
        <p:txBody>
          <a:bodyPr anchor="ctr">
            <a:normAutofit/>
          </a:bodyPr>
          <a:lstStyle/>
          <a:p>
            <a:pPr algn="r"/>
            <a:r>
              <a:rPr lang="it-IT"/>
              <a:t>Premesso che …</a:t>
            </a:r>
          </a:p>
        </p:txBody>
      </p:sp>
      <p:sp>
        <p:nvSpPr>
          <p:cNvPr id="15" name="Rectangle 9">
            <a:extLst>
              <a:ext uri="{FF2B5EF4-FFF2-40B4-BE49-F238E27FC236}">
                <a16:creationId xmlns:a16="http://schemas.microsoft.com/office/drawing/2014/main" id="{9546C973-6034-4DAE-8C50-764E31604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2278"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1">
            <a:extLst>
              <a:ext uri="{FF2B5EF4-FFF2-40B4-BE49-F238E27FC236}">
                <a16:creationId xmlns:a16="http://schemas.microsoft.com/office/drawing/2014/main" id="{BC2ADC72-9292-411C-B17E-1DC83998D3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5244" y="666625"/>
            <a:ext cx="0" cy="120789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1497" y="2286001"/>
            <a:ext cx="6007325" cy="3593592"/>
          </a:xfrm>
        </p:spPr>
        <p:txBody>
          <a:bodyPr>
            <a:normAutofit/>
          </a:bodyPr>
          <a:lstStyle/>
          <a:p>
            <a:r>
              <a:rPr lang="it-IT" dirty="0"/>
              <a:t>Gli strumenti proposti devono essere utilizzati dal Terapeuta con grande margine di fantasia, orientando di volta in volta l’utilizzo in base ai diversi pazienti e alle contingenze del momento, calibrandoli sugli scopi terapeutici che si stanno perseguendo e adeguando il linguaggio, la difficoltà o le finalità degli esercizi.</a:t>
            </a:r>
          </a:p>
          <a:p>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6CE9D5-28BB-4329-B5E2-B06131F2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8D9F7D40-5D59-4F59-A331-D8F7710A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61498" y="0"/>
            <a:ext cx="3482502"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endParaRPr lang="it-IT"/>
          </a:p>
        </p:txBody>
      </p:sp>
      <p:sp>
        <p:nvSpPr>
          <p:cNvPr id="2" name="Titolo 1"/>
          <p:cNvSpPr>
            <a:spLocks noGrp="1"/>
          </p:cNvSpPr>
          <p:nvPr>
            <p:ph type="title"/>
          </p:nvPr>
        </p:nvSpPr>
        <p:spPr>
          <a:xfrm>
            <a:off x="6084168" y="764704"/>
            <a:ext cx="2318004" cy="1197864"/>
          </a:xfrm>
        </p:spPr>
        <p:txBody>
          <a:bodyPr anchor="b">
            <a:normAutofit/>
          </a:bodyPr>
          <a:lstStyle/>
          <a:p>
            <a:r>
              <a:rPr lang="it-IT" sz="1700" dirty="0">
                <a:solidFill>
                  <a:schemeClr val="accent1"/>
                </a:solidFill>
              </a:rPr>
              <a:t>Esempi di homework nei disturbi d’ansia</a:t>
            </a:r>
          </a:p>
        </p:txBody>
      </p:sp>
      <p:pic>
        <p:nvPicPr>
          <p:cNvPr id="4" name="Picture 3"/>
          <p:cNvPicPr>
            <a:picLocks noChangeAspect="1" noChangeArrowheads="1"/>
          </p:cNvPicPr>
          <p:nvPr/>
        </p:nvPicPr>
        <p:blipFill>
          <a:blip r:embed="rId3" cstate="print"/>
          <a:stretch>
            <a:fillRect/>
          </a:stretch>
        </p:blipFill>
        <p:spPr bwMode="auto">
          <a:xfrm>
            <a:off x="277415" y="2420888"/>
            <a:ext cx="5319265" cy="2220792"/>
          </a:xfrm>
          <a:prstGeom prst="rect">
            <a:avLst/>
          </a:prstGeom>
          <a:noFill/>
        </p:spPr>
      </p:pic>
      <p:sp>
        <p:nvSpPr>
          <p:cNvPr id="3" name="Segnaposto contenuto 2"/>
          <p:cNvSpPr>
            <a:spLocks noGrp="1"/>
          </p:cNvSpPr>
          <p:nvPr>
            <p:ph idx="1"/>
          </p:nvPr>
        </p:nvSpPr>
        <p:spPr>
          <a:xfrm>
            <a:off x="5870827" y="2176272"/>
            <a:ext cx="2867164" cy="4224528"/>
          </a:xfrm>
        </p:spPr>
        <p:txBody>
          <a:bodyPr>
            <a:normAutofit/>
          </a:bodyPr>
          <a:lstStyle/>
          <a:p>
            <a:r>
              <a:rPr lang="it-IT" sz="1800" dirty="0">
                <a:solidFill>
                  <a:schemeClr val="bg1"/>
                </a:solidFill>
              </a:rPr>
              <a:t>Il </a:t>
            </a:r>
            <a:r>
              <a:rPr lang="it-IT" sz="1800" dirty="0" err="1">
                <a:solidFill>
                  <a:schemeClr val="bg1"/>
                </a:solidFill>
              </a:rPr>
              <a:t>vergognometro</a:t>
            </a:r>
            <a:endParaRPr lang="it-IT" sz="1800" dirty="0">
              <a:solidFill>
                <a:schemeClr val="bg1"/>
              </a:solidFill>
            </a:endParaRPr>
          </a:p>
          <a:p>
            <a:pPr lvl="1"/>
            <a:r>
              <a:rPr lang="it-IT" dirty="0">
                <a:solidFill>
                  <a:schemeClr val="bg1"/>
                </a:solidFill>
              </a:rPr>
              <a:t>Strumento attraverso il quale lo Psicoterapeuta può conoscere quali sono precisamente i contenuti di pensiero del P </a:t>
            </a:r>
          </a:p>
        </p:txBody>
      </p:sp>
      <p:sp>
        <p:nvSpPr>
          <p:cNvPr id="5" name="Freccia a destra 4">
            <a:hlinkClick r:id="rId4" action="ppaction://hlinksldjump"/>
            <a:extLst>
              <a:ext uri="{FF2B5EF4-FFF2-40B4-BE49-F238E27FC236}">
                <a16:creationId xmlns:a16="http://schemas.microsoft.com/office/drawing/2014/main" id="{0E814FCA-554C-3C5E-A71B-87ABCE6A6B0A}"/>
              </a:ext>
            </a:extLst>
          </p:cNvPr>
          <p:cNvSpPr/>
          <p:nvPr/>
        </p:nvSpPr>
        <p:spPr>
          <a:xfrm>
            <a:off x="2267744" y="5229200"/>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C0DD826E-2EEC-49DC-C9BE-E0F5A63CFFCA}"/>
              </a:ext>
            </a:extLst>
          </p:cNvPr>
          <p:cNvSpPr txBox="1"/>
          <p:nvPr/>
        </p:nvSpPr>
        <p:spPr>
          <a:xfrm>
            <a:off x="2764610" y="5170098"/>
            <a:ext cx="1034257" cy="369332"/>
          </a:xfrm>
          <a:prstGeom prst="rect">
            <a:avLst/>
          </a:prstGeom>
          <a:noFill/>
        </p:spPr>
        <p:txBody>
          <a:bodyPr wrap="none" rtlCol="0">
            <a:spAutoFit/>
          </a:bodyPr>
          <a:lstStyle/>
          <a:p>
            <a:r>
              <a:rPr lang="it-IT" dirty="0"/>
              <a:t>Esempio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492" name="Freeform 6">
            <a:extLst>
              <a:ext uri="{FF2B5EF4-FFF2-40B4-BE49-F238E27FC236}">
                <a16:creationId xmlns:a16="http://schemas.microsoft.com/office/drawing/2014/main" id="{D1FDF194-C99A-4C11-8A97-58FF75F6E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it-IT"/>
          </a:p>
        </p:txBody>
      </p:sp>
      <p:sp>
        <p:nvSpPr>
          <p:cNvPr id="19493" name="Rectangle 19482">
            <a:extLst>
              <a:ext uri="{FF2B5EF4-FFF2-40B4-BE49-F238E27FC236}">
                <a16:creationId xmlns:a16="http://schemas.microsoft.com/office/drawing/2014/main" id="{DECAB5A9-13C6-4C85-AB53-C7D8B8954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9494" name="Rectangle 19484">
            <a:extLst>
              <a:ext uri="{FF2B5EF4-FFF2-40B4-BE49-F238E27FC236}">
                <a16:creationId xmlns:a16="http://schemas.microsoft.com/office/drawing/2014/main" id="{D2352F61-0C8B-4FCD-B42D-472327608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283542" y="710026"/>
            <a:ext cx="4593054" cy="601869"/>
          </a:xfrm>
        </p:spPr>
        <p:txBody>
          <a:bodyPr vert="horz" lIns="91440" tIns="45720" rIns="91440" bIns="45720" rtlCol="0" anchor="ctr">
            <a:normAutofit/>
          </a:bodyPr>
          <a:lstStyle/>
          <a:p>
            <a:pPr algn="ctr" defTabSz="914400"/>
            <a:r>
              <a:rPr lang="en-US" sz="3600" spc="800" dirty="0" err="1"/>
              <a:t>Esempio</a:t>
            </a:r>
            <a:endParaRPr lang="en-US" sz="3600" spc="800" dirty="0"/>
          </a:p>
        </p:txBody>
      </p:sp>
      <p:sp>
        <p:nvSpPr>
          <p:cNvPr id="19495" name="Freeform 22">
            <a:extLst>
              <a:ext uri="{FF2B5EF4-FFF2-40B4-BE49-F238E27FC236}">
                <a16:creationId xmlns:a16="http://schemas.microsoft.com/office/drawing/2014/main" id="{F28B6E25-9A48-4CF7-BF86-3D7DD1C78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5182108" y="0"/>
            <a:ext cx="396188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2"/>
          </a:solidFill>
          <a:ln w="0">
            <a:noFill/>
            <a:prstDash val="solid"/>
            <a:round/>
            <a:headEnd/>
            <a:tailEnd/>
          </a:ln>
        </p:spPr>
        <p:txBody>
          <a:bodyPr/>
          <a:lstStyle/>
          <a:p>
            <a:endParaRPr lang="it-IT"/>
          </a:p>
        </p:txBody>
      </p:sp>
      <p:sp>
        <p:nvSpPr>
          <p:cNvPr id="19496" name="Freeform: Shape 19488">
            <a:extLst>
              <a:ext uri="{FF2B5EF4-FFF2-40B4-BE49-F238E27FC236}">
                <a16:creationId xmlns:a16="http://schemas.microsoft.com/office/drawing/2014/main" id="{DB30A2C9-77AF-467A-B08E-133E1AF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4773" y="2"/>
            <a:ext cx="3862314" cy="3402351"/>
          </a:xfrm>
          <a:custGeom>
            <a:avLst/>
            <a:gdLst>
              <a:gd name="connsiteX0" fmla="*/ 189795 w 5149751"/>
              <a:gd name="connsiteY0" fmla="*/ 0 h 3402351"/>
              <a:gd name="connsiteX1" fmla="*/ 5149751 w 5149751"/>
              <a:gd name="connsiteY1" fmla="*/ 0 h 3402351"/>
              <a:gd name="connsiteX2" fmla="*/ 5149751 w 5149751"/>
              <a:gd name="connsiteY2" fmla="*/ 3402351 h 3402351"/>
              <a:gd name="connsiteX3" fmla="*/ 1262 w 5149751"/>
              <a:gd name="connsiteY3" fmla="*/ 3402351 h 3402351"/>
              <a:gd name="connsiteX4" fmla="*/ 3359 w 5149751"/>
              <a:gd name="connsiteY4" fmla="*/ 3360737 h 3402351"/>
              <a:gd name="connsiteX5" fmla="*/ 11757 w 5149751"/>
              <a:gd name="connsiteY5" fmla="*/ 3300412 h 3402351"/>
              <a:gd name="connsiteX6" fmla="*/ 23514 w 5149751"/>
              <a:gd name="connsiteY6" fmla="*/ 3248025 h 3402351"/>
              <a:gd name="connsiteX7" fmla="*/ 38631 w 5149751"/>
              <a:gd name="connsiteY7" fmla="*/ 3201987 h 3402351"/>
              <a:gd name="connsiteX8" fmla="*/ 55427 w 5149751"/>
              <a:gd name="connsiteY8" fmla="*/ 3160712 h 3402351"/>
              <a:gd name="connsiteX9" fmla="*/ 75582 w 5149751"/>
              <a:gd name="connsiteY9" fmla="*/ 3121025 h 3402351"/>
              <a:gd name="connsiteX10" fmla="*/ 95737 w 5149751"/>
              <a:gd name="connsiteY10" fmla="*/ 3084512 h 3402351"/>
              <a:gd name="connsiteX11" fmla="*/ 115892 w 5149751"/>
              <a:gd name="connsiteY11" fmla="*/ 3046412 h 3402351"/>
              <a:gd name="connsiteX12" fmla="*/ 134368 w 5149751"/>
              <a:gd name="connsiteY12" fmla="*/ 3009900 h 3402351"/>
              <a:gd name="connsiteX13" fmla="*/ 152844 w 5149751"/>
              <a:gd name="connsiteY13" fmla="*/ 2967037 h 3402351"/>
              <a:gd name="connsiteX14" fmla="*/ 167959 w 5149751"/>
              <a:gd name="connsiteY14" fmla="*/ 2922587 h 3402351"/>
              <a:gd name="connsiteX15" fmla="*/ 178037 w 5149751"/>
              <a:gd name="connsiteY15" fmla="*/ 2868612 h 3402351"/>
              <a:gd name="connsiteX16" fmla="*/ 188115 w 5149751"/>
              <a:gd name="connsiteY16" fmla="*/ 2809875 h 3402351"/>
              <a:gd name="connsiteX17" fmla="*/ 189795 w 5149751"/>
              <a:gd name="connsiteY17" fmla="*/ 2741612 h 3402351"/>
              <a:gd name="connsiteX18" fmla="*/ 188115 w 5149751"/>
              <a:gd name="connsiteY18" fmla="*/ 2671762 h 3402351"/>
              <a:gd name="connsiteX19" fmla="*/ 178037 w 5149751"/>
              <a:gd name="connsiteY19" fmla="*/ 2613025 h 3402351"/>
              <a:gd name="connsiteX20" fmla="*/ 167959 w 5149751"/>
              <a:gd name="connsiteY20" fmla="*/ 2560637 h 3402351"/>
              <a:gd name="connsiteX21" fmla="*/ 152844 w 5149751"/>
              <a:gd name="connsiteY21" fmla="*/ 2513012 h 3402351"/>
              <a:gd name="connsiteX22" fmla="*/ 134368 w 5149751"/>
              <a:gd name="connsiteY22" fmla="*/ 2471737 h 3402351"/>
              <a:gd name="connsiteX23" fmla="*/ 115892 w 5149751"/>
              <a:gd name="connsiteY23" fmla="*/ 2433637 h 3402351"/>
              <a:gd name="connsiteX24" fmla="*/ 95737 w 5149751"/>
              <a:gd name="connsiteY24" fmla="*/ 2395537 h 3402351"/>
              <a:gd name="connsiteX25" fmla="*/ 75582 w 5149751"/>
              <a:gd name="connsiteY25" fmla="*/ 2359025 h 3402351"/>
              <a:gd name="connsiteX26" fmla="*/ 55427 w 5149751"/>
              <a:gd name="connsiteY26" fmla="*/ 2319337 h 3402351"/>
              <a:gd name="connsiteX27" fmla="*/ 38631 w 5149751"/>
              <a:gd name="connsiteY27" fmla="*/ 2278062 h 3402351"/>
              <a:gd name="connsiteX28" fmla="*/ 23514 w 5149751"/>
              <a:gd name="connsiteY28" fmla="*/ 2232025 h 3402351"/>
              <a:gd name="connsiteX29" fmla="*/ 11757 w 5149751"/>
              <a:gd name="connsiteY29" fmla="*/ 2179637 h 3402351"/>
              <a:gd name="connsiteX30" fmla="*/ 3359 w 5149751"/>
              <a:gd name="connsiteY30" fmla="*/ 2119312 h 3402351"/>
              <a:gd name="connsiteX31" fmla="*/ 0 w 5149751"/>
              <a:gd name="connsiteY31" fmla="*/ 2051050 h 3402351"/>
              <a:gd name="connsiteX32" fmla="*/ 3359 w 5149751"/>
              <a:gd name="connsiteY32" fmla="*/ 1982787 h 3402351"/>
              <a:gd name="connsiteX33" fmla="*/ 11757 w 5149751"/>
              <a:gd name="connsiteY33" fmla="*/ 1922462 h 3402351"/>
              <a:gd name="connsiteX34" fmla="*/ 23514 w 5149751"/>
              <a:gd name="connsiteY34" fmla="*/ 1870075 h 3402351"/>
              <a:gd name="connsiteX35" fmla="*/ 38631 w 5149751"/>
              <a:gd name="connsiteY35" fmla="*/ 1824037 h 3402351"/>
              <a:gd name="connsiteX36" fmla="*/ 55427 w 5149751"/>
              <a:gd name="connsiteY36" fmla="*/ 1782762 h 3402351"/>
              <a:gd name="connsiteX37" fmla="*/ 75582 w 5149751"/>
              <a:gd name="connsiteY37" fmla="*/ 1743075 h 3402351"/>
              <a:gd name="connsiteX38" fmla="*/ 95737 w 5149751"/>
              <a:gd name="connsiteY38" fmla="*/ 1708150 h 3402351"/>
              <a:gd name="connsiteX39" fmla="*/ 115892 w 5149751"/>
              <a:gd name="connsiteY39" fmla="*/ 1671637 h 3402351"/>
              <a:gd name="connsiteX40" fmla="*/ 134368 w 5149751"/>
              <a:gd name="connsiteY40" fmla="*/ 1631950 h 3402351"/>
              <a:gd name="connsiteX41" fmla="*/ 152844 w 5149751"/>
              <a:gd name="connsiteY41" fmla="*/ 1589087 h 3402351"/>
              <a:gd name="connsiteX42" fmla="*/ 167959 w 5149751"/>
              <a:gd name="connsiteY42" fmla="*/ 1544637 h 3402351"/>
              <a:gd name="connsiteX43" fmla="*/ 178037 w 5149751"/>
              <a:gd name="connsiteY43" fmla="*/ 1492250 h 3402351"/>
              <a:gd name="connsiteX44" fmla="*/ 188115 w 5149751"/>
              <a:gd name="connsiteY44" fmla="*/ 1431925 h 3402351"/>
              <a:gd name="connsiteX45" fmla="*/ 189795 w 5149751"/>
              <a:gd name="connsiteY45" fmla="*/ 1363662 h 3402351"/>
              <a:gd name="connsiteX46" fmla="*/ 188115 w 5149751"/>
              <a:gd name="connsiteY46" fmla="*/ 1295400 h 3402351"/>
              <a:gd name="connsiteX47" fmla="*/ 178037 w 5149751"/>
              <a:gd name="connsiteY47" fmla="*/ 1235075 h 3402351"/>
              <a:gd name="connsiteX48" fmla="*/ 167959 w 5149751"/>
              <a:gd name="connsiteY48" fmla="*/ 1182687 h 3402351"/>
              <a:gd name="connsiteX49" fmla="*/ 152844 w 5149751"/>
              <a:gd name="connsiteY49" fmla="*/ 1136650 h 3402351"/>
              <a:gd name="connsiteX50" fmla="*/ 134368 w 5149751"/>
              <a:gd name="connsiteY50" fmla="*/ 1095375 h 3402351"/>
              <a:gd name="connsiteX51" fmla="*/ 115892 w 5149751"/>
              <a:gd name="connsiteY51" fmla="*/ 1055687 h 3402351"/>
              <a:gd name="connsiteX52" fmla="*/ 95737 w 5149751"/>
              <a:gd name="connsiteY52" fmla="*/ 1017587 h 3402351"/>
              <a:gd name="connsiteX53" fmla="*/ 75582 w 5149751"/>
              <a:gd name="connsiteY53" fmla="*/ 981075 h 3402351"/>
              <a:gd name="connsiteX54" fmla="*/ 55427 w 5149751"/>
              <a:gd name="connsiteY54" fmla="*/ 942975 h 3402351"/>
              <a:gd name="connsiteX55" fmla="*/ 38631 w 5149751"/>
              <a:gd name="connsiteY55" fmla="*/ 901700 h 3402351"/>
              <a:gd name="connsiteX56" fmla="*/ 23514 w 5149751"/>
              <a:gd name="connsiteY56" fmla="*/ 854075 h 3402351"/>
              <a:gd name="connsiteX57" fmla="*/ 11757 w 5149751"/>
              <a:gd name="connsiteY57" fmla="*/ 801687 h 3402351"/>
              <a:gd name="connsiteX58" fmla="*/ 3359 w 5149751"/>
              <a:gd name="connsiteY58" fmla="*/ 744537 h 3402351"/>
              <a:gd name="connsiteX59" fmla="*/ 0 w 5149751"/>
              <a:gd name="connsiteY59" fmla="*/ 673100 h 3402351"/>
              <a:gd name="connsiteX60" fmla="*/ 3359 w 5149751"/>
              <a:gd name="connsiteY60" fmla="*/ 606425 h 3402351"/>
              <a:gd name="connsiteX61" fmla="*/ 11757 w 5149751"/>
              <a:gd name="connsiteY61" fmla="*/ 546100 h 3402351"/>
              <a:gd name="connsiteX62" fmla="*/ 23514 w 5149751"/>
              <a:gd name="connsiteY62" fmla="*/ 496887 h 3402351"/>
              <a:gd name="connsiteX63" fmla="*/ 38631 w 5149751"/>
              <a:gd name="connsiteY63" fmla="*/ 450850 h 3402351"/>
              <a:gd name="connsiteX64" fmla="*/ 55427 w 5149751"/>
              <a:gd name="connsiteY64" fmla="*/ 409575 h 3402351"/>
              <a:gd name="connsiteX65" fmla="*/ 73902 w 5149751"/>
              <a:gd name="connsiteY65" fmla="*/ 369887 h 3402351"/>
              <a:gd name="connsiteX66" fmla="*/ 92378 w 5149751"/>
              <a:gd name="connsiteY66" fmla="*/ 334962 h 3402351"/>
              <a:gd name="connsiteX67" fmla="*/ 112533 w 5149751"/>
              <a:gd name="connsiteY67" fmla="*/ 296862 h 3402351"/>
              <a:gd name="connsiteX68" fmla="*/ 132688 w 5149751"/>
              <a:gd name="connsiteY68" fmla="*/ 260350 h 3402351"/>
              <a:gd name="connsiteX69" fmla="*/ 149484 w 5149751"/>
              <a:gd name="connsiteY69" fmla="*/ 217487 h 3402351"/>
              <a:gd name="connsiteX70" fmla="*/ 166280 w 5149751"/>
              <a:gd name="connsiteY70" fmla="*/ 174625 h 3402351"/>
              <a:gd name="connsiteX71" fmla="*/ 176358 w 5149751"/>
              <a:gd name="connsiteY71" fmla="*/ 122237 h 3402351"/>
              <a:gd name="connsiteX72" fmla="*/ 184755 w 5149751"/>
              <a:gd name="connsiteY72" fmla="*/ 66675 h 340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149751" h="3402351">
                <a:moveTo>
                  <a:pt x="189795" y="0"/>
                </a:moveTo>
                <a:lnTo>
                  <a:pt x="5149751" y="0"/>
                </a:lnTo>
                <a:lnTo>
                  <a:pt x="5149751" y="3402351"/>
                </a:lnTo>
                <a:lnTo>
                  <a:pt x="1262" y="3402351"/>
                </a:lnTo>
                <a:lnTo>
                  <a:pt x="3359" y="3360737"/>
                </a:lnTo>
                <a:lnTo>
                  <a:pt x="11757" y="3300412"/>
                </a:lnTo>
                <a:lnTo>
                  <a:pt x="23514" y="3248025"/>
                </a:lnTo>
                <a:lnTo>
                  <a:pt x="38631" y="3201987"/>
                </a:lnTo>
                <a:lnTo>
                  <a:pt x="55427" y="3160712"/>
                </a:lnTo>
                <a:lnTo>
                  <a:pt x="75582" y="3121025"/>
                </a:lnTo>
                <a:lnTo>
                  <a:pt x="95737" y="3084512"/>
                </a:lnTo>
                <a:lnTo>
                  <a:pt x="115892" y="3046412"/>
                </a:lnTo>
                <a:lnTo>
                  <a:pt x="134368" y="3009900"/>
                </a:lnTo>
                <a:lnTo>
                  <a:pt x="152844" y="2967037"/>
                </a:lnTo>
                <a:lnTo>
                  <a:pt x="167959" y="2922587"/>
                </a:lnTo>
                <a:lnTo>
                  <a:pt x="178037" y="2868612"/>
                </a:lnTo>
                <a:lnTo>
                  <a:pt x="188115" y="2809875"/>
                </a:lnTo>
                <a:lnTo>
                  <a:pt x="189795" y="2741612"/>
                </a:lnTo>
                <a:lnTo>
                  <a:pt x="188115" y="2671762"/>
                </a:lnTo>
                <a:lnTo>
                  <a:pt x="178037" y="2613025"/>
                </a:lnTo>
                <a:lnTo>
                  <a:pt x="167959" y="2560637"/>
                </a:lnTo>
                <a:lnTo>
                  <a:pt x="152844" y="2513012"/>
                </a:lnTo>
                <a:lnTo>
                  <a:pt x="134368" y="2471737"/>
                </a:lnTo>
                <a:lnTo>
                  <a:pt x="115892" y="2433637"/>
                </a:lnTo>
                <a:lnTo>
                  <a:pt x="95737" y="2395537"/>
                </a:lnTo>
                <a:lnTo>
                  <a:pt x="75582" y="2359025"/>
                </a:lnTo>
                <a:lnTo>
                  <a:pt x="55427" y="2319337"/>
                </a:lnTo>
                <a:lnTo>
                  <a:pt x="38631" y="2278062"/>
                </a:lnTo>
                <a:lnTo>
                  <a:pt x="23514" y="2232025"/>
                </a:lnTo>
                <a:lnTo>
                  <a:pt x="11757" y="2179637"/>
                </a:lnTo>
                <a:lnTo>
                  <a:pt x="3359" y="2119312"/>
                </a:lnTo>
                <a:lnTo>
                  <a:pt x="0" y="2051050"/>
                </a:lnTo>
                <a:lnTo>
                  <a:pt x="3359" y="1982787"/>
                </a:lnTo>
                <a:lnTo>
                  <a:pt x="11757" y="1922462"/>
                </a:lnTo>
                <a:lnTo>
                  <a:pt x="23514" y="1870075"/>
                </a:lnTo>
                <a:lnTo>
                  <a:pt x="38631" y="1824037"/>
                </a:lnTo>
                <a:lnTo>
                  <a:pt x="55427" y="1782762"/>
                </a:lnTo>
                <a:lnTo>
                  <a:pt x="75582" y="1743075"/>
                </a:lnTo>
                <a:lnTo>
                  <a:pt x="95737" y="1708150"/>
                </a:lnTo>
                <a:lnTo>
                  <a:pt x="115892" y="1671637"/>
                </a:lnTo>
                <a:lnTo>
                  <a:pt x="134368" y="1631950"/>
                </a:lnTo>
                <a:lnTo>
                  <a:pt x="152844" y="1589087"/>
                </a:lnTo>
                <a:lnTo>
                  <a:pt x="167959" y="1544637"/>
                </a:lnTo>
                <a:lnTo>
                  <a:pt x="178037" y="1492250"/>
                </a:lnTo>
                <a:lnTo>
                  <a:pt x="188115" y="1431925"/>
                </a:lnTo>
                <a:lnTo>
                  <a:pt x="189795" y="1363662"/>
                </a:lnTo>
                <a:lnTo>
                  <a:pt x="188115" y="1295400"/>
                </a:lnTo>
                <a:lnTo>
                  <a:pt x="178037" y="1235075"/>
                </a:lnTo>
                <a:lnTo>
                  <a:pt x="167959" y="1182687"/>
                </a:lnTo>
                <a:lnTo>
                  <a:pt x="152844" y="1136650"/>
                </a:lnTo>
                <a:lnTo>
                  <a:pt x="134368" y="1095375"/>
                </a:lnTo>
                <a:lnTo>
                  <a:pt x="115892" y="1055687"/>
                </a:lnTo>
                <a:lnTo>
                  <a:pt x="95737" y="1017587"/>
                </a:lnTo>
                <a:lnTo>
                  <a:pt x="75582" y="981075"/>
                </a:lnTo>
                <a:lnTo>
                  <a:pt x="55427" y="942975"/>
                </a:lnTo>
                <a:lnTo>
                  <a:pt x="38631" y="901700"/>
                </a:lnTo>
                <a:lnTo>
                  <a:pt x="23514" y="854075"/>
                </a:lnTo>
                <a:lnTo>
                  <a:pt x="11757" y="801687"/>
                </a:lnTo>
                <a:lnTo>
                  <a:pt x="3359" y="744537"/>
                </a:lnTo>
                <a:lnTo>
                  <a:pt x="0" y="673100"/>
                </a:lnTo>
                <a:lnTo>
                  <a:pt x="3359" y="606425"/>
                </a:lnTo>
                <a:lnTo>
                  <a:pt x="11757" y="546100"/>
                </a:lnTo>
                <a:lnTo>
                  <a:pt x="23514" y="496887"/>
                </a:lnTo>
                <a:lnTo>
                  <a:pt x="38631" y="450850"/>
                </a:lnTo>
                <a:lnTo>
                  <a:pt x="55427" y="409575"/>
                </a:lnTo>
                <a:lnTo>
                  <a:pt x="73902" y="369887"/>
                </a:lnTo>
                <a:lnTo>
                  <a:pt x="92378" y="334962"/>
                </a:lnTo>
                <a:lnTo>
                  <a:pt x="112533" y="296862"/>
                </a:lnTo>
                <a:lnTo>
                  <a:pt x="132688" y="260350"/>
                </a:lnTo>
                <a:lnTo>
                  <a:pt x="149484" y="217487"/>
                </a:lnTo>
                <a:lnTo>
                  <a:pt x="166280" y="174625"/>
                </a:lnTo>
                <a:lnTo>
                  <a:pt x="176358" y="122237"/>
                </a:lnTo>
                <a:lnTo>
                  <a:pt x="184755" y="66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magine 2">
            <a:extLst>
              <a:ext uri="{FF2B5EF4-FFF2-40B4-BE49-F238E27FC236}">
                <a16:creationId xmlns:a16="http://schemas.microsoft.com/office/drawing/2014/main" id="{49F5FAEF-E899-519E-4C9E-EAFA193CFD9A}"/>
              </a:ext>
            </a:extLst>
          </p:cNvPr>
          <p:cNvPicPr>
            <a:picLocks noChangeAspect="1"/>
          </p:cNvPicPr>
          <p:nvPr/>
        </p:nvPicPr>
        <p:blipFill>
          <a:blip r:embed="rId2"/>
          <a:stretch>
            <a:fillRect/>
          </a:stretch>
        </p:blipFill>
        <p:spPr>
          <a:xfrm>
            <a:off x="5782639" y="304177"/>
            <a:ext cx="2803089" cy="2803089"/>
          </a:xfrm>
          <a:prstGeom prst="rect">
            <a:avLst/>
          </a:prstGeom>
        </p:spPr>
      </p:pic>
      <p:sp>
        <p:nvSpPr>
          <p:cNvPr id="19491" name="Freeform: Shape 19490">
            <a:extLst>
              <a:ext uri="{FF2B5EF4-FFF2-40B4-BE49-F238E27FC236}">
                <a16:creationId xmlns:a16="http://schemas.microsoft.com/office/drawing/2014/main" id="{0FAD2681-EA2A-4559-BF6A-F32287170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4773" y="3511830"/>
            <a:ext cx="3862313" cy="3346171"/>
          </a:xfrm>
          <a:custGeom>
            <a:avLst/>
            <a:gdLst>
              <a:gd name="connsiteX0" fmla="*/ 5387 w 5149751"/>
              <a:gd name="connsiteY0" fmla="*/ 0 h 3346171"/>
              <a:gd name="connsiteX1" fmla="*/ 5149751 w 5149751"/>
              <a:gd name="connsiteY1" fmla="*/ 0 h 3346171"/>
              <a:gd name="connsiteX2" fmla="*/ 5149751 w 5149751"/>
              <a:gd name="connsiteY2" fmla="*/ 3346171 h 3346171"/>
              <a:gd name="connsiteX3" fmla="*/ 189795 w 5149751"/>
              <a:gd name="connsiteY3" fmla="*/ 3346171 h 3346171"/>
              <a:gd name="connsiteX4" fmla="*/ 184755 w 5149751"/>
              <a:gd name="connsiteY4" fmla="*/ 3279496 h 3346171"/>
              <a:gd name="connsiteX5" fmla="*/ 176358 w 5149751"/>
              <a:gd name="connsiteY5" fmla="*/ 3223933 h 3346171"/>
              <a:gd name="connsiteX6" fmla="*/ 166280 w 5149751"/>
              <a:gd name="connsiteY6" fmla="*/ 3171546 h 3346171"/>
              <a:gd name="connsiteX7" fmla="*/ 149484 w 5149751"/>
              <a:gd name="connsiteY7" fmla="*/ 3128683 h 3346171"/>
              <a:gd name="connsiteX8" fmla="*/ 132688 w 5149751"/>
              <a:gd name="connsiteY8" fmla="*/ 3085821 h 3346171"/>
              <a:gd name="connsiteX9" fmla="*/ 112533 w 5149751"/>
              <a:gd name="connsiteY9" fmla="*/ 3049308 h 3346171"/>
              <a:gd name="connsiteX10" fmla="*/ 92378 w 5149751"/>
              <a:gd name="connsiteY10" fmla="*/ 3011208 h 3346171"/>
              <a:gd name="connsiteX11" fmla="*/ 73902 w 5149751"/>
              <a:gd name="connsiteY11" fmla="*/ 2976283 h 3346171"/>
              <a:gd name="connsiteX12" fmla="*/ 55427 w 5149751"/>
              <a:gd name="connsiteY12" fmla="*/ 2936596 h 3346171"/>
              <a:gd name="connsiteX13" fmla="*/ 38631 w 5149751"/>
              <a:gd name="connsiteY13" fmla="*/ 2895321 h 3346171"/>
              <a:gd name="connsiteX14" fmla="*/ 23514 w 5149751"/>
              <a:gd name="connsiteY14" fmla="*/ 2849283 h 3346171"/>
              <a:gd name="connsiteX15" fmla="*/ 11757 w 5149751"/>
              <a:gd name="connsiteY15" fmla="*/ 2800071 h 3346171"/>
              <a:gd name="connsiteX16" fmla="*/ 3359 w 5149751"/>
              <a:gd name="connsiteY16" fmla="*/ 2739746 h 3346171"/>
              <a:gd name="connsiteX17" fmla="*/ 0 w 5149751"/>
              <a:gd name="connsiteY17" fmla="*/ 2671483 h 3346171"/>
              <a:gd name="connsiteX18" fmla="*/ 3359 w 5149751"/>
              <a:gd name="connsiteY18" fmla="*/ 2601633 h 3346171"/>
              <a:gd name="connsiteX19" fmla="*/ 11757 w 5149751"/>
              <a:gd name="connsiteY19" fmla="*/ 2544483 h 3346171"/>
              <a:gd name="connsiteX20" fmla="*/ 23514 w 5149751"/>
              <a:gd name="connsiteY20" fmla="*/ 2492096 h 3346171"/>
              <a:gd name="connsiteX21" fmla="*/ 38631 w 5149751"/>
              <a:gd name="connsiteY21" fmla="*/ 2444471 h 3346171"/>
              <a:gd name="connsiteX22" fmla="*/ 55427 w 5149751"/>
              <a:gd name="connsiteY22" fmla="*/ 2403196 h 3346171"/>
              <a:gd name="connsiteX23" fmla="*/ 75582 w 5149751"/>
              <a:gd name="connsiteY23" fmla="*/ 2365096 h 3346171"/>
              <a:gd name="connsiteX24" fmla="*/ 95737 w 5149751"/>
              <a:gd name="connsiteY24" fmla="*/ 2328583 h 3346171"/>
              <a:gd name="connsiteX25" fmla="*/ 115892 w 5149751"/>
              <a:gd name="connsiteY25" fmla="*/ 2290483 h 3346171"/>
              <a:gd name="connsiteX26" fmla="*/ 134368 w 5149751"/>
              <a:gd name="connsiteY26" fmla="*/ 2250796 h 3346171"/>
              <a:gd name="connsiteX27" fmla="*/ 152844 w 5149751"/>
              <a:gd name="connsiteY27" fmla="*/ 2209521 h 3346171"/>
              <a:gd name="connsiteX28" fmla="*/ 167959 w 5149751"/>
              <a:gd name="connsiteY28" fmla="*/ 2163483 h 3346171"/>
              <a:gd name="connsiteX29" fmla="*/ 178037 w 5149751"/>
              <a:gd name="connsiteY29" fmla="*/ 2111096 h 3346171"/>
              <a:gd name="connsiteX30" fmla="*/ 188115 w 5149751"/>
              <a:gd name="connsiteY30" fmla="*/ 2050771 h 3346171"/>
              <a:gd name="connsiteX31" fmla="*/ 189795 w 5149751"/>
              <a:gd name="connsiteY31" fmla="*/ 1982508 h 3346171"/>
              <a:gd name="connsiteX32" fmla="*/ 188115 w 5149751"/>
              <a:gd name="connsiteY32" fmla="*/ 1914246 h 3346171"/>
              <a:gd name="connsiteX33" fmla="*/ 178037 w 5149751"/>
              <a:gd name="connsiteY33" fmla="*/ 1853921 h 3346171"/>
              <a:gd name="connsiteX34" fmla="*/ 167959 w 5149751"/>
              <a:gd name="connsiteY34" fmla="*/ 1801533 h 3346171"/>
              <a:gd name="connsiteX35" fmla="*/ 152844 w 5149751"/>
              <a:gd name="connsiteY35" fmla="*/ 1757083 h 3346171"/>
              <a:gd name="connsiteX36" fmla="*/ 134368 w 5149751"/>
              <a:gd name="connsiteY36" fmla="*/ 1714221 h 3346171"/>
              <a:gd name="connsiteX37" fmla="*/ 115892 w 5149751"/>
              <a:gd name="connsiteY37" fmla="*/ 1674533 h 3346171"/>
              <a:gd name="connsiteX38" fmla="*/ 95737 w 5149751"/>
              <a:gd name="connsiteY38" fmla="*/ 1638021 h 3346171"/>
              <a:gd name="connsiteX39" fmla="*/ 75582 w 5149751"/>
              <a:gd name="connsiteY39" fmla="*/ 1603096 h 3346171"/>
              <a:gd name="connsiteX40" fmla="*/ 55427 w 5149751"/>
              <a:gd name="connsiteY40" fmla="*/ 1563408 h 3346171"/>
              <a:gd name="connsiteX41" fmla="*/ 38631 w 5149751"/>
              <a:gd name="connsiteY41" fmla="*/ 1522133 h 3346171"/>
              <a:gd name="connsiteX42" fmla="*/ 23514 w 5149751"/>
              <a:gd name="connsiteY42" fmla="*/ 1476096 h 3346171"/>
              <a:gd name="connsiteX43" fmla="*/ 11757 w 5149751"/>
              <a:gd name="connsiteY43" fmla="*/ 1423708 h 3346171"/>
              <a:gd name="connsiteX44" fmla="*/ 3359 w 5149751"/>
              <a:gd name="connsiteY44" fmla="*/ 1363383 h 3346171"/>
              <a:gd name="connsiteX45" fmla="*/ 0 w 5149751"/>
              <a:gd name="connsiteY45" fmla="*/ 1295121 h 3346171"/>
              <a:gd name="connsiteX46" fmla="*/ 3359 w 5149751"/>
              <a:gd name="connsiteY46" fmla="*/ 1226858 h 3346171"/>
              <a:gd name="connsiteX47" fmla="*/ 11757 w 5149751"/>
              <a:gd name="connsiteY47" fmla="*/ 1166533 h 3346171"/>
              <a:gd name="connsiteX48" fmla="*/ 23514 w 5149751"/>
              <a:gd name="connsiteY48" fmla="*/ 1114146 h 3346171"/>
              <a:gd name="connsiteX49" fmla="*/ 38631 w 5149751"/>
              <a:gd name="connsiteY49" fmla="*/ 1068108 h 3346171"/>
              <a:gd name="connsiteX50" fmla="*/ 55427 w 5149751"/>
              <a:gd name="connsiteY50" fmla="*/ 1025246 h 3346171"/>
              <a:gd name="connsiteX51" fmla="*/ 75582 w 5149751"/>
              <a:gd name="connsiteY51" fmla="*/ 987146 h 3346171"/>
              <a:gd name="connsiteX52" fmla="*/ 115892 w 5149751"/>
              <a:gd name="connsiteY52" fmla="*/ 912533 h 3346171"/>
              <a:gd name="connsiteX53" fmla="*/ 134368 w 5149751"/>
              <a:gd name="connsiteY53" fmla="*/ 874433 h 3346171"/>
              <a:gd name="connsiteX54" fmla="*/ 152844 w 5149751"/>
              <a:gd name="connsiteY54" fmla="*/ 831571 h 3346171"/>
              <a:gd name="connsiteX55" fmla="*/ 167959 w 5149751"/>
              <a:gd name="connsiteY55" fmla="*/ 785533 h 3346171"/>
              <a:gd name="connsiteX56" fmla="*/ 178037 w 5149751"/>
              <a:gd name="connsiteY56" fmla="*/ 733146 h 3346171"/>
              <a:gd name="connsiteX57" fmla="*/ 188115 w 5149751"/>
              <a:gd name="connsiteY57" fmla="*/ 674408 h 3346171"/>
              <a:gd name="connsiteX58" fmla="*/ 189795 w 5149751"/>
              <a:gd name="connsiteY58" fmla="*/ 604558 h 3346171"/>
              <a:gd name="connsiteX59" fmla="*/ 188115 w 5149751"/>
              <a:gd name="connsiteY59" fmla="*/ 536296 h 3346171"/>
              <a:gd name="connsiteX60" fmla="*/ 178037 w 5149751"/>
              <a:gd name="connsiteY60" fmla="*/ 475971 h 3346171"/>
              <a:gd name="connsiteX61" fmla="*/ 167959 w 5149751"/>
              <a:gd name="connsiteY61" fmla="*/ 423583 h 3346171"/>
              <a:gd name="connsiteX62" fmla="*/ 152844 w 5149751"/>
              <a:gd name="connsiteY62" fmla="*/ 379133 h 3346171"/>
              <a:gd name="connsiteX63" fmla="*/ 134368 w 5149751"/>
              <a:gd name="connsiteY63" fmla="*/ 336271 h 3346171"/>
              <a:gd name="connsiteX64" fmla="*/ 115892 w 5149751"/>
              <a:gd name="connsiteY64" fmla="*/ 299758 h 3346171"/>
              <a:gd name="connsiteX65" fmla="*/ 75582 w 5149751"/>
              <a:gd name="connsiteY65" fmla="*/ 225146 h 3346171"/>
              <a:gd name="connsiteX66" fmla="*/ 55427 w 5149751"/>
              <a:gd name="connsiteY66" fmla="*/ 185458 h 3346171"/>
              <a:gd name="connsiteX67" fmla="*/ 38631 w 5149751"/>
              <a:gd name="connsiteY67" fmla="*/ 144183 h 3346171"/>
              <a:gd name="connsiteX68" fmla="*/ 23514 w 5149751"/>
              <a:gd name="connsiteY68" fmla="*/ 98146 h 3346171"/>
              <a:gd name="connsiteX69" fmla="*/ 11757 w 5149751"/>
              <a:gd name="connsiteY69" fmla="*/ 45758 h 33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9751" h="3346171">
                <a:moveTo>
                  <a:pt x="5387" y="0"/>
                </a:moveTo>
                <a:lnTo>
                  <a:pt x="5149751" y="0"/>
                </a:lnTo>
                <a:lnTo>
                  <a:pt x="5149751" y="3346171"/>
                </a:lnTo>
                <a:lnTo>
                  <a:pt x="189795" y="3346171"/>
                </a:lnTo>
                <a:lnTo>
                  <a:pt x="184755" y="3279496"/>
                </a:lnTo>
                <a:lnTo>
                  <a:pt x="176358" y="3223933"/>
                </a:lnTo>
                <a:lnTo>
                  <a:pt x="166280" y="3171546"/>
                </a:lnTo>
                <a:lnTo>
                  <a:pt x="149484" y="3128683"/>
                </a:lnTo>
                <a:lnTo>
                  <a:pt x="132688" y="3085821"/>
                </a:lnTo>
                <a:lnTo>
                  <a:pt x="112533" y="3049308"/>
                </a:lnTo>
                <a:lnTo>
                  <a:pt x="92378" y="3011208"/>
                </a:lnTo>
                <a:lnTo>
                  <a:pt x="73902" y="2976283"/>
                </a:lnTo>
                <a:lnTo>
                  <a:pt x="55427" y="2936596"/>
                </a:lnTo>
                <a:lnTo>
                  <a:pt x="38631" y="2895321"/>
                </a:lnTo>
                <a:lnTo>
                  <a:pt x="23514" y="2849283"/>
                </a:lnTo>
                <a:lnTo>
                  <a:pt x="11757" y="2800071"/>
                </a:lnTo>
                <a:lnTo>
                  <a:pt x="3359" y="2739746"/>
                </a:lnTo>
                <a:lnTo>
                  <a:pt x="0" y="2671483"/>
                </a:lnTo>
                <a:lnTo>
                  <a:pt x="3359" y="2601633"/>
                </a:lnTo>
                <a:lnTo>
                  <a:pt x="11757" y="2544483"/>
                </a:lnTo>
                <a:lnTo>
                  <a:pt x="23514" y="2492096"/>
                </a:lnTo>
                <a:lnTo>
                  <a:pt x="38631" y="2444471"/>
                </a:lnTo>
                <a:lnTo>
                  <a:pt x="55427" y="2403196"/>
                </a:lnTo>
                <a:lnTo>
                  <a:pt x="75582" y="2365096"/>
                </a:lnTo>
                <a:lnTo>
                  <a:pt x="95737" y="2328583"/>
                </a:lnTo>
                <a:lnTo>
                  <a:pt x="115892" y="2290483"/>
                </a:lnTo>
                <a:lnTo>
                  <a:pt x="134368" y="2250796"/>
                </a:lnTo>
                <a:lnTo>
                  <a:pt x="152844" y="2209521"/>
                </a:lnTo>
                <a:lnTo>
                  <a:pt x="167959" y="2163483"/>
                </a:lnTo>
                <a:lnTo>
                  <a:pt x="178037" y="2111096"/>
                </a:lnTo>
                <a:lnTo>
                  <a:pt x="188115" y="2050771"/>
                </a:lnTo>
                <a:lnTo>
                  <a:pt x="189795" y="1982508"/>
                </a:lnTo>
                <a:lnTo>
                  <a:pt x="188115" y="1914246"/>
                </a:lnTo>
                <a:lnTo>
                  <a:pt x="178037" y="1853921"/>
                </a:lnTo>
                <a:lnTo>
                  <a:pt x="167959" y="1801533"/>
                </a:lnTo>
                <a:lnTo>
                  <a:pt x="152844" y="1757083"/>
                </a:lnTo>
                <a:lnTo>
                  <a:pt x="134368" y="1714221"/>
                </a:lnTo>
                <a:lnTo>
                  <a:pt x="115892" y="1674533"/>
                </a:lnTo>
                <a:lnTo>
                  <a:pt x="95737" y="1638021"/>
                </a:lnTo>
                <a:lnTo>
                  <a:pt x="75582" y="1603096"/>
                </a:lnTo>
                <a:lnTo>
                  <a:pt x="55427" y="1563408"/>
                </a:lnTo>
                <a:lnTo>
                  <a:pt x="38631" y="1522133"/>
                </a:lnTo>
                <a:lnTo>
                  <a:pt x="23514" y="1476096"/>
                </a:lnTo>
                <a:lnTo>
                  <a:pt x="11757" y="1423708"/>
                </a:lnTo>
                <a:lnTo>
                  <a:pt x="3359" y="1363383"/>
                </a:lnTo>
                <a:lnTo>
                  <a:pt x="0" y="1295121"/>
                </a:lnTo>
                <a:lnTo>
                  <a:pt x="3359" y="1226858"/>
                </a:lnTo>
                <a:lnTo>
                  <a:pt x="11757" y="1166533"/>
                </a:lnTo>
                <a:lnTo>
                  <a:pt x="23514" y="1114146"/>
                </a:lnTo>
                <a:lnTo>
                  <a:pt x="38631" y="1068108"/>
                </a:lnTo>
                <a:lnTo>
                  <a:pt x="55427" y="1025246"/>
                </a:lnTo>
                <a:lnTo>
                  <a:pt x="75582" y="987146"/>
                </a:lnTo>
                <a:lnTo>
                  <a:pt x="115892" y="912533"/>
                </a:lnTo>
                <a:lnTo>
                  <a:pt x="134368" y="874433"/>
                </a:lnTo>
                <a:lnTo>
                  <a:pt x="152844" y="831571"/>
                </a:lnTo>
                <a:lnTo>
                  <a:pt x="167959" y="785533"/>
                </a:lnTo>
                <a:lnTo>
                  <a:pt x="178037" y="733146"/>
                </a:lnTo>
                <a:lnTo>
                  <a:pt x="188115" y="674408"/>
                </a:lnTo>
                <a:lnTo>
                  <a:pt x="189795" y="604558"/>
                </a:lnTo>
                <a:lnTo>
                  <a:pt x="188115" y="536296"/>
                </a:lnTo>
                <a:lnTo>
                  <a:pt x="178037" y="475971"/>
                </a:lnTo>
                <a:lnTo>
                  <a:pt x="167959" y="423583"/>
                </a:lnTo>
                <a:lnTo>
                  <a:pt x="152844" y="379133"/>
                </a:lnTo>
                <a:lnTo>
                  <a:pt x="134368" y="336271"/>
                </a:lnTo>
                <a:lnTo>
                  <a:pt x="115892" y="299758"/>
                </a:lnTo>
                <a:lnTo>
                  <a:pt x="75582" y="225146"/>
                </a:lnTo>
                <a:lnTo>
                  <a:pt x="55427" y="185458"/>
                </a:lnTo>
                <a:lnTo>
                  <a:pt x="38631" y="144183"/>
                </a:lnTo>
                <a:lnTo>
                  <a:pt x="23514" y="98146"/>
                </a:lnTo>
                <a:lnTo>
                  <a:pt x="11757" y="457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458" name="Picture 2"/>
          <p:cNvPicPr>
            <a:picLocks noChangeAspect="1" noChangeArrowheads="1"/>
          </p:cNvPicPr>
          <p:nvPr/>
        </p:nvPicPr>
        <p:blipFill>
          <a:blip r:embed="rId3" cstate="print"/>
          <a:stretch>
            <a:fillRect/>
          </a:stretch>
        </p:blipFill>
        <p:spPr bwMode="auto">
          <a:xfrm>
            <a:off x="827584" y="3225659"/>
            <a:ext cx="6808515" cy="352340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he contiene testo&#10;&#10;Descrizione generata automaticamente">
            <a:extLst>
              <a:ext uri="{FF2B5EF4-FFF2-40B4-BE49-F238E27FC236}">
                <a16:creationId xmlns:a16="http://schemas.microsoft.com/office/drawing/2014/main" id="{E01AC9EE-08AD-5FA9-44E7-E36F1EE7CA7C}"/>
              </a:ext>
            </a:extLst>
          </p:cNvPr>
          <p:cNvPicPr>
            <a:picLocks noChangeAspect="1"/>
          </p:cNvPicPr>
          <p:nvPr/>
        </p:nvPicPr>
        <p:blipFill rotWithShape="1">
          <a:blip r:embed="rId2"/>
          <a:srcRect l="15150" r="7850" b="-1"/>
          <a:stretch/>
        </p:blipFill>
        <p:spPr>
          <a:xfrm>
            <a:off x="20" y="10"/>
            <a:ext cx="9143980" cy="6857990"/>
          </a:xfrm>
          <a:prstGeom prst="rect">
            <a:avLst/>
          </a:prstGeom>
        </p:spPr>
      </p:pic>
      <p:sp>
        <p:nvSpPr>
          <p:cNvPr id="9" name="Freeform: Shape 8">
            <a:extLst>
              <a:ext uri="{FF2B5EF4-FFF2-40B4-BE49-F238E27FC236}">
                <a16:creationId xmlns:a16="http://schemas.microsoft.com/office/drawing/2014/main" id="{0151AADE-3190-40C1-806A-ED3744263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2209" y="0"/>
            <a:ext cx="8611791" cy="6858000"/>
          </a:xfrm>
          <a:custGeom>
            <a:avLst/>
            <a:gdLst>
              <a:gd name="connsiteX0" fmla="*/ 0 w 11482387"/>
              <a:gd name="connsiteY0" fmla="*/ 0 h 6858000"/>
              <a:gd name="connsiteX1" fmla="*/ 11482387 w 11482387"/>
              <a:gd name="connsiteY1" fmla="*/ 0 h 6858000"/>
              <a:gd name="connsiteX2" fmla="*/ 11482387 w 11482387"/>
              <a:gd name="connsiteY2" fmla="*/ 6858000 h 6858000"/>
              <a:gd name="connsiteX3" fmla="*/ 0 w 11482387"/>
              <a:gd name="connsiteY3" fmla="*/ 6858000 h 6858000"/>
              <a:gd name="connsiteX4" fmla="*/ 1587 w 11482387"/>
              <a:gd name="connsiteY4" fmla="*/ 6789738 h 6858000"/>
              <a:gd name="connsiteX5" fmla="*/ 9525 w 11482387"/>
              <a:gd name="connsiteY5" fmla="*/ 6729413 h 6858000"/>
              <a:gd name="connsiteX6" fmla="*/ 20637 w 11482387"/>
              <a:gd name="connsiteY6" fmla="*/ 6677025 h 6858000"/>
              <a:gd name="connsiteX7" fmla="*/ 34925 w 11482387"/>
              <a:gd name="connsiteY7" fmla="*/ 6630988 h 6858000"/>
              <a:gd name="connsiteX8" fmla="*/ 50800 w 11482387"/>
              <a:gd name="connsiteY8" fmla="*/ 6589713 h 6858000"/>
              <a:gd name="connsiteX9" fmla="*/ 69850 w 11482387"/>
              <a:gd name="connsiteY9" fmla="*/ 6553200 h 6858000"/>
              <a:gd name="connsiteX10" fmla="*/ 88900 w 11482387"/>
              <a:gd name="connsiteY10" fmla="*/ 6515100 h 6858000"/>
              <a:gd name="connsiteX11" fmla="*/ 107950 w 11482387"/>
              <a:gd name="connsiteY11" fmla="*/ 6477000 h 6858000"/>
              <a:gd name="connsiteX12" fmla="*/ 123825 w 11482387"/>
              <a:gd name="connsiteY12" fmla="*/ 6440488 h 6858000"/>
              <a:gd name="connsiteX13" fmla="*/ 139700 w 11482387"/>
              <a:gd name="connsiteY13" fmla="*/ 6399213 h 6858000"/>
              <a:gd name="connsiteX14" fmla="*/ 155575 w 11482387"/>
              <a:gd name="connsiteY14" fmla="*/ 6353175 h 6858000"/>
              <a:gd name="connsiteX15" fmla="*/ 166687 w 11482387"/>
              <a:gd name="connsiteY15" fmla="*/ 6300788 h 6858000"/>
              <a:gd name="connsiteX16" fmla="*/ 173037 w 11482387"/>
              <a:gd name="connsiteY16" fmla="*/ 6240463 h 6858000"/>
              <a:gd name="connsiteX17" fmla="*/ 176212 w 11482387"/>
              <a:gd name="connsiteY17" fmla="*/ 6172200 h 6858000"/>
              <a:gd name="connsiteX18" fmla="*/ 173037 w 11482387"/>
              <a:gd name="connsiteY18" fmla="*/ 6103938 h 6858000"/>
              <a:gd name="connsiteX19" fmla="*/ 166687 w 11482387"/>
              <a:gd name="connsiteY19" fmla="*/ 6043613 h 6858000"/>
              <a:gd name="connsiteX20" fmla="*/ 155575 w 11482387"/>
              <a:gd name="connsiteY20" fmla="*/ 5991225 h 6858000"/>
              <a:gd name="connsiteX21" fmla="*/ 139700 w 11482387"/>
              <a:gd name="connsiteY21" fmla="*/ 5945188 h 6858000"/>
              <a:gd name="connsiteX22" fmla="*/ 123825 w 11482387"/>
              <a:gd name="connsiteY22" fmla="*/ 5903913 h 6858000"/>
              <a:gd name="connsiteX23" fmla="*/ 107950 w 11482387"/>
              <a:gd name="connsiteY23" fmla="*/ 5867400 h 6858000"/>
              <a:gd name="connsiteX24" fmla="*/ 88900 w 11482387"/>
              <a:gd name="connsiteY24" fmla="*/ 5829300 h 6858000"/>
              <a:gd name="connsiteX25" fmla="*/ 69850 w 11482387"/>
              <a:gd name="connsiteY25" fmla="*/ 5791200 h 6858000"/>
              <a:gd name="connsiteX26" fmla="*/ 50800 w 11482387"/>
              <a:gd name="connsiteY26" fmla="*/ 5754688 h 6858000"/>
              <a:gd name="connsiteX27" fmla="*/ 34925 w 11482387"/>
              <a:gd name="connsiteY27" fmla="*/ 5713413 h 6858000"/>
              <a:gd name="connsiteX28" fmla="*/ 20637 w 11482387"/>
              <a:gd name="connsiteY28" fmla="*/ 5667375 h 6858000"/>
              <a:gd name="connsiteX29" fmla="*/ 9525 w 11482387"/>
              <a:gd name="connsiteY29" fmla="*/ 5614988 h 6858000"/>
              <a:gd name="connsiteX30" fmla="*/ 1587 w 11482387"/>
              <a:gd name="connsiteY30" fmla="*/ 5554663 h 6858000"/>
              <a:gd name="connsiteX31" fmla="*/ 0 w 11482387"/>
              <a:gd name="connsiteY31" fmla="*/ 5486400 h 6858000"/>
              <a:gd name="connsiteX32" fmla="*/ 1587 w 11482387"/>
              <a:gd name="connsiteY32" fmla="*/ 5418138 h 6858000"/>
              <a:gd name="connsiteX33" fmla="*/ 9525 w 11482387"/>
              <a:gd name="connsiteY33" fmla="*/ 5357813 h 6858000"/>
              <a:gd name="connsiteX34" fmla="*/ 20637 w 11482387"/>
              <a:gd name="connsiteY34" fmla="*/ 5305425 h 6858000"/>
              <a:gd name="connsiteX35" fmla="*/ 34925 w 11482387"/>
              <a:gd name="connsiteY35" fmla="*/ 5259388 h 6858000"/>
              <a:gd name="connsiteX36" fmla="*/ 50800 w 11482387"/>
              <a:gd name="connsiteY36" fmla="*/ 5218113 h 6858000"/>
              <a:gd name="connsiteX37" fmla="*/ 69850 w 11482387"/>
              <a:gd name="connsiteY37" fmla="*/ 5181600 h 6858000"/>
              <a:gd name="connsiteX38" fmla="*/ 88900 w 11482387"/>
              <a:gd name="connsiteY38" fmla="*/ 5143500 h 6858000"/>
              <a:gd name="connsiteX39" fmla="*/ 107950 w 11482387"/>
              <a:gd name="connsiteY39" fmla="*/ 5105400 h 6858000"/>
              <a:gd name="connsiteX40" fmla="*/ 123825 w 11482387"/>
              <a:gd name="connsiteY40" fmla="*/ 5068888 h 6858000"/>
              <a:gd name="connsiteX41" fmla="*/ 139700 w 11482387"/>
              <a:gd name="connsiteY41" fmla="*/ 5027613 h 6858000"/>
              <a:gd name="connsiteX42" fmla="*/ 155575 w 11482387"/>
              <a:gd name="connsiteY42" fmla="*/ 4981575 h 6858000"/>
              <a:gd name="connsiteX43" fmla="*/ 166687 w 11482387"/>
              <a:gd name="connsiteY43" fmla="*/ 4929188 h 6858000"/>
              <a:gd name="connsiteX44" fmla="*/ 173037 w 11482387"/>
              <a:gd name="connsiteY44" fmla="*/ 4868863 h 6858000"/>
              <a:gd name="connsiteX45" fmla="*/ 176212 w 11482387"/>
              <a:gd name="connsiteY45" fmla="*/ 4800600 h 6858000"/>
              <a:gd name="connsiteX46" fmla="*/ 173037 w 11482387"/>
              <a:gd name="connsiteY46" fmla="*/ 4732338 h 6858000"/>
              <a:gd name="connsiteX47" fmla="*/ 166687 w 11482387"/>
              <a:gd name="connsiteY47" fmla="*/ 4672013 h 6858000"/>
              <a:gd name="connsiteX48" fmla="*/ 155575 w 11482387"/>
              <a:gd name="connsiteY48" fmla="*/ 4619625 h 6858000"/>
              <a:gd name="connsiteX49" fmla="*/ 139700 w 11482387"/>
              <a:gd name="connsiteY49" fmla="*/ 4573588 h 6858000"/>
              <a:gd name="connsiteX50" fmla="*/ 123825 w 11482387"/>
              <a:gd name="connsiteY50" fmla="*/ 4532313 h 6858000"/>
              <a:gd name="connsiteX51" fmla="*/ 107950 w 11482387"/>
              <a:gd name="connsiteY51" fmla="*/ 4495800 h 6858000"/>
              <a:gd name="connsiteX52" fmla="*/ 69850 w 11482387"/>
              <a:gd name="connsiteY52" fmla="*/ 4419600 h 6858000"/>
              <a:gd name="connsiteX53" fmla="*/ 50800 w 11482387"/>
              <a:gd name="connsiteY53" fmla="*/ 4383088 h 6858000"/>
              <a:gd name="connsiteX54" fmla="*/ 34925 w 11482387"/>
              <a:gd name="connsiteY54" fmla="*/ 4341813 h 6858000"/>
              <a:gd name="connsiteX55" fmla="*/ 20637 w 11482387"/>
              <a:gd name="connsiteY55" fmla="*/ 4295775 h 6858000"/>
              <a:gd name="connsiteX56" fmla="*/ 9525 w 11482387"/>
              <a:gd name="connsiteY56" fmla="*/ 4243388 h 6858000"/>
              <a:gd name="connsiteX57" fmla="*/ 1587 w 11482387"/>
              <a:gd name="connsiteY57" fmla="*/ 4183063 h 6858000"/>
              <a:gd name="connsiteX58" fmla="*/ 0 w 11482387"/>
              <a:gd name="connsiteY58" fmla="*/ 4114800 h 6858000"/>
              <a:gd name="connsiteX59" fmla="*/ 1587 w 11482387"/>
              <a:gd name="connsiteY59" fmla="*/ 4046538 h 6858000"/>
              <a:gd name="connsiteX60" fmla="*/ 9525 w 11482387"/>
              <a:gd name="connsiteY60" fmla="*/ 3986213 h 6858000"/>
              <a:gd name="connsiteX61" fmla="*/ 20637 w 11482387"/>
              <a:gd name="connsiteY61" fmla="*/ 3933825 h 6858000"/>
              <a:gd name="connsiteX62" fmla="*/ 34925 w 11482387"/>
              <a:gd name="connsiteY62" fmla="*/ 3887788 h 6858000"/>
              <a:gd name="connsiteX63" fmla="*/ 50800 w 11482387"/>
              <a:gd name="connsiteY63" fmla="*/ 3846513 h 6858000"/>
              <a:gd name="connsiteX64" fmla="*/ 69850 w 11482387"/>
              <a:gd name="connsiteY64" fmla="*/ 3810000 h 6858000"/>
              <a:gd name="connsiteX65" fmla="*/ 88900 w 11482387"/>
              <a:gd name="connsiteY65" fmla="*/ 3771900 h 6858000"/>
              <a:gd name="connsiteX66" fmla="*/ 107950 w 11482387"/>
              <a:gd name="connsiteY66" fmla="*/ 3733800 h 6858000"/>
              <a:gd name="connsiteX67" fmla="*/ 123825 w 11482387"/>
              <a:gd name="connsiteY67" fmla="*/ 3697288 h 6858000"/>
              <a:gd name="connsiteX68" fmla="*/ 139700 w 11482387"/>
              <a:gd name="connsiteY68" fmla="*/ 3656013 h 6858000"/>
              <a:gd name="connsiteX69" fmla="*/ 155575 w 11482387"/>
              <a:gd name="connsiteY69" fmla="*/ 3609975 h 6858000"/>
              <a:gd name="connsiteX70" fmla="*/ 166687 w 11482387"/>
              <a:gd name="connsiteY70" fmla="*/ 3557588 h 6858000"/>
              <a:gd name="connsiteX71" fmla="*/ 173037 w 11482387"/>
              <a:gd name="connsiteY71" fmla="*/ 3497263 h 6858000"/>
              <a:gd name="connsiteX72" fmla="*/ 176212 w 11482387"/>
              <a:gd name="connsiteY72" fmla="*/ 3427413 h 6858000"/>
              <a:gd name="connsiteX73" fmla="*/ 173037 w 11482387"/>
              <a:gd name="connsiteY73" fmla="*/ 3360738 h 6858000"/>
              <a:gd name="connsiteX74" fmla="*/ 166687 w 11482387"/>
              <a:gd name="connsiteY74" fmla="*/ 3300413 h 6858000"/>
              <a:gd name="connsiteX75" fmla="*/ 155575 w 11482387"/>
              <a:gd name="connsiteY75" fmla="*/ 3248025 h 6858000"/>
              <a:gd name="connsiteX76" fmla="*/ 139700 w 11482387"/>
              <a:gd name="connsiteY76" fmla="*/ 3201988 h 6858000"/>
              <a:gd name="connsiteX77" fmla="*/ 123825 w 11482387"/>
              <a:gd name="connsiteY77" fmla="*/ 3160713 h 6858000"/>
              <a:gd name="connsiteX78" fmla="*/ 107950 w 11482387"/>
              <a:gd name="connsiteY78" fmla="*/ 3124200 h 6858000"/>
              <a:gd name="connsiteX79" fmla="*/ 88900 w 11482387"/>
              <a:gd name="connsiteY79" fmla="*/ 3086100 h 6858000"/>
              <a:gd name="connsiteX80" fmla="*/ 69850 w 11482387"/>
              <a:gd name="connsiteY80" fmla="*/ 3048000 h 6858000"/>
              <a:gd name="connsiteX81" fmla="*/ 50800 w 11482387"/>
              <a:gd name="connsiteY81" fmla="*/ 3011488 h 6858000"/>
              <a:gd name="connsiteX82" fmla="*/ 34925 w 11482387"/>
              <a:gd name="connsiteY82" fmla="*/ 2970213 h 6858000"/>
              <a:gd name="connsiteX83" fmla="*/ 20637 w 11482387"/>
              <a:gd name="connsiteY83" fmla="*/ 2924175 h 6858000"/>
              <a:gd name="connsiteX84" fmla="*/ 9525 w 11482387"/>
              <a:gd name="connsiteY84" fmla="*/ 2871788 h 6858000"/>
              <a:gd name="connsiteX85" fmla="*/ 1587 w 11482387"/>
              <a:gd name="connsiteY85" fmla="*/ 2811463 h 6858000"/>
              <a:gd name="connsiteX86" fmla="*/ 0 w 11482387"/>
              <a:gd name="connsiteY86" fmla="*/ 2743200 h 6858000"/>
              <a:gd name="connsiteX87" fmla="*/ 1587 w 11482387"/>
              <a:gd name="connsiteY87" fmla="*/ 2674938 h 6858000"/>
              <a:gd name="connsiteX88" fmla="*/ 9525 w 11482387"/>
              <a:gd name="connsiteY88" fmla="*/ 2614613 h 6858000"/>
              <a:gd name="connsiteX89" fmla="*/ 20637 w 11482387"/>
              <a:gd name="connsiteY89" fmla="*/ 2562225 h 6858000"/>
              <a:gd name="connsiteX90" fmla="*/ 34925 w 11482387"/>
              <a:gd name="connsiteY90" fmla="*/ 2516188 h 6858000"/>
              <a:gd name="connsiteX91" fmla="*/ 50800 w 11482387"/>
              <a:gd name="connsiteY91" fmla="*/ 2474913 h 6858000"/>
              <a:gd name="connsiteX92" fmla="*/ 69850 w 11482387"/>
              <a:gd name="connsiteY92" fmla="*/ 2438400 h 6858000"/>
              <a:gd name="connsiteX93" fmla="*/ 88900 w 11482387"/>
              <a:gd name="connsiteY93" fmla="*/ 2400300 h 6858000"/>
              <a:gd name="connsiteX94" fmla="*/ 107950 w 11482387"/>
              <a:gd name="connsiteY94" fmla="*/ 2362200 h 6858000"/>
              <a:gd name="connsiteX95" fmla="*/ 123825 w 11482387"/>
              <a:gd name="connsiteY95" fmla="*/ 2325688 h 6858000"/>
              <a:gd name="connsiteX96" fmla="*/ 139700 w 11482387"/>
              <a:gd name="connsiteY96" fmla="*/ 2284413 h 6858000"/>
              <a:gd name="connsiteX97" fmla="*/ 155575 w 11482387"/>
              <a:gd name="connsiteY97" fmla="*/ 2238375 h 6858000"/>
              <a:gd name="connsiteX98" fmla="*/ 166687 w 11482387"/>
              <a:gd name="connsiteY98" fmla="*/ 2185988 h 6858000"/>
              <a:gd name="connsiteX99" fmla="*/ 173037 w 11482387"/>
              <a:gd name="connsiteY99" fmla="*/ 2125663 h 6858000"/>
              <a:gd name="connsiteX100" fmla="*/ 176212 w 11482387"/>
              <a:gd name="connsiteY100" fmla="*/ 2057400 h 6858000"/>
              <a:gd name="connsiteX101" fmla="*/ 173037 w 11482387"/>
              <a:gd name="connsiteY101" fmla="*/ 1989138 h 6858000"/>
              <a:gd name="connsiteX102" fmla="*/ 166687 w 11482387"/>
              <a:gd name="connsiteY102" fmla="*/ 1928813 h 6858000"/>
              <a:gd name="connsiteX103" fmla="*/ 155575 w 11482387"/>
              <a:gd name="connsiteY103" fmla="*/ 1876425 h 6858000"/>
              <a:gd name="connsiteX104" fmla="*/ 139700 w 11482387"/>
              <a:gd name="connsiteY104" fmla="*/ 1830388 h 6858000"/>
              <a:gd name="connsiteX105" fmla="*/ 123825 w 11482387"/>
              <a:gd name="connsiteY105" fmla="*/ 1789113 h 6858000"/>
              <a:gd name="connsiteX106" fmla="*/ 107950 w 11482387"/>
              <a:gd name="connsiteY106" fmla="*/ 1752600 h 6858000"/>
              <a:gd name="connsiteX107" fmla="*/ 88900 w 11482387"/>
              <a:gd name="connsiteY107" fmla="*/ 1714500 h 6858000"/>
              <a:gd name="connsiteX108" fmla="*/ 69850 w 11482387"/>
              <a:gd name="connsiteY108" fmla="*/ 1676400 h 6858000"/>
              <a:gd name="connsiteX109" fmla="*/ 50800 w 11482387"/>
              <a:gd name="connsiteY109" fmla="*/ 1639888 h 6858000"/>
              <a:gd name="connsiteX110" fmla="*/ 34925 w 11482387"/>
              <a:gd name="connsiteY110" fmla="*/ 1598613 h 6858000"/>
              <a:gd name="connsiteX111" fmla="*/ 20637 w 11482387"/>
              <a:gd name="connsiteY111" fmla="*/ 1552575 h 6858000"/>
              <a:gd name="connsiteX112" fmla="*/ 9525 w 11482387"/>
              <a:gd name="connsiteY112" fmla="*/ 1500188 h 6858000"/>
              <a:gd name="connsiteX113" fmla="*/ 1587 w 11482387"/>
              <a:gd name="connsiteY113" fmla="*/ 1439863 h 6858000"/>
              <a:gd name="connsiteX114" fmla="*/ 0 w 11482387"/>
              <a:gd name="connsiteY114" fmla="*/ 1371600 h 6858000"/>
              <a:gd name="connsiteX115" fmla="*/ 1587 w 11482387"/>
              <a:gd name="connsiteY115" fmla="*/ 1303338 h 6858000"/>
              <a:gd name="connsiteX116" fmla="*/ 9525 w 11482387"/>
              <a:gd name="connsiteY116" fmla="*/ 1243013 h 6858000"/>
              <a:gd name="connsiteX117" fmla="*/ 20637 w 11482387"/>
              <a:gd name="connsiteY117" fmla="*/ 1190625 h 6858000"/>
              <a:gd name="connsiteX118" fmla="*/ 34925 w 11482387"/>
              <a:gd name="connsiteY118" fmla="*/ 1144588 h 6858000"/>
              <a:gd name="connsiteX119" fmla="*/ 50800 w 11482387"/>
              <a:gd name="connsiteY119" fmla="*/ 1103313 h 6858000"/>
              <a:gd name="connsiteX120" fmla="*/ 69850 w 11482387"/>
              <a:gd name="connsiteY120" fmla="*/ 1066800 h 6858000"/>
              <a:gd name="connsiteX121" fmla="*/ 88900 w 11482387"/>
              <a:gd name="connsiteY121" fmla="*/ 1028700 h 6858000"/>
              <a:gd name="connsiteX122" fmla="*/ 107950 w 11482387"/>
              <a:gd name="connsiteY122" fmla="*/ 990600 h 6858000"/>
              <a:gd name="connsiteX123" fmla="*/ 123825 w 11482387"/>
              <a:gd name="connsiteY123" fmla="*/ 954088 h 6858000"/>
              <a:gd name="connsiteX124" fmla="*/ 139700 w 11482387"/>
              <a:gd name="connsiteY124" fmla="*/ 912813 h 6858000"/>
              <a:gd name="connsiteX125" fmla="*/ 155575 w 11482387"/>
              <a:gd name="connsiteY125" fmla="*/ 866775 h 6858000"/>
              <a:gd name="connsiteX126" fmla="*/ 166687 w 11482387"/>
              <a:gd name="connsiteY126" fmla="*/ 814388 h 6858000"/>
              <a:gd name="connsiteX127" fmla="*/ 173037 w 11482387"/>
              <a:gd name="connsiteY127" fmla="*/ 754063 h 6858000"/>
              <a:gd name="connsiteX128" fmla="*/ 176212 w 11482387"/>
              <a:gd name="connsiteY128" fmla="*/ 685800 h 6858000"/>
              <a:gd name="connsiteX129" fmla="*/ 173037 w 11482387"/>
              <a:gd name="connsiteY129" fmla="*/ 617538 h 6858000"/>
              <a:gd name="connsiteX130" fmla="*/ 166687 w 11482387"/>
              <a:gd name="connsiteY130" fmla="*/ 557213 h 6858000"/>
              <a:gd name="connsiteX131" fmla="*/ 155575 w 11482387"/>
              <a:gd name="connsiteY131" fmla="*/ 504825 h 6858000"/>
              <a:gd name="connsiteX132" fmla="*/ 139700 w 11482387"/>
              <a:gd name="connsiteY132" fmla="*/ 458788 h 6858000"/>
              <a:gd name="connsiteX133" fmla="*/ 123825 w 11482387"/>
              <a:gd name="connsiteY133" fmla="*/ 417513 h 6858000"/>
              <a:gd name="connsiteX134" fmla="*/ 107950 w 11482387"/>
              <a:gd name="connsiteY134" fmla="*/ 381000 h 6858000"/>
              <a:gd name="connsiteX135" fmla="*/ 88900 w 11482387"/>
              <a:gd name="connsiteY135" fmla="*/ 342900 h 6858000"/>
              <a:gd name="connsiteX136" fmla="*/ 69850 w 11482387"/>
              <a:gd name="connsiteY136" fmla="*/ 304800 h 6858000"/>
              <a:gd name="connsiteX137" fmla="*/ 50800 w 11482387"/>
              <a:gd name="connsiteY137" fmla="*/ 268288 h 6858000"/>
              <a:gd name="connsiteX138" fmla="*/ 34925 w 11482387"/>
              <a:gd name="connsiteY138" fmla="*/ 227013 h 6858000"/>
              <a:gd name="connsiteX139" fmla="*/ 20637 w 11482387"/>
              <a:gd name="connsiteY139" fmla="*/ 180975 h 6858000"/>
              <a:gd name="connsiteX140" fmla="*/ 9525 w 11482387"/>
              <a:gd name="connsiteY140" fmla="*/ 128588 h 6858000"/>
              <a:gd name="connsiteX141" fmla="*/ 1587 w 11482387"/>
              <a:gd name="connsiteY141" fmla="*/ 682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82387" h="6858000">
                <a:moveTo>
                  <a:pt x="0" y="0"/>
                </a:moveTo>
                <a:lnTo>
                  <a:pt x="11482387" y="0"/>
                </a:lnTo>
                <a:lnTo>
                  <a:pt x="11482387" y="6858000"/>
                </a:lnTo>
                <a:lnTo>
                  <a:pt x="0" y="6858000"/>
                </a:lnTo>
                <a:lnTo>
                  <a:pt x="1587" y="6789738"/>
                </a:lnTo>
                <a:lnTo>
                  <a:pt x="9525" y="6729413"/>
                </a:lnTo>
                <a:lnTo>
                  <a:pt x="20637" y="6677025"/>
                </a:lnTo>
                <a:lnTo>
                  <a:pt x="34925" y="6630988"/>
                </a:lnTo>
                <a:lnTo>
                  <a:pt x="50800" y="6589713"/>
                </a:lnTo>
                <a:lnTo>
                  <a:pt x="69850" y="6553200"/>
                </a:lnTo>
                <a:lnTo>
                  <a:pt x="88900" y="6515100"/>
                </a:lnTo>
                <a:lnTo>
                  <a:pt x="107950" y="6477000"/>
                </a:lnTo>
                <a:lnTo>
                  <a:pt x="123825" y="6440488"/>
                </a:lnTo>
                <a:lnTo>
                  <a:pt x="139700" y="6399213"/>
                </a:lnTo>
                <a:lnTo>
                  <a:pt x="155575" y="6353175"/>
                </a:lnTo>
                <a:lnTo>
                  <a:pt x="166687" y="6300788"/>
                </a:lnTo>
                <a:lnTo>
                  <a:pt x="173037" y="6240463"/>
                </a:lnTo>
                <a:lnTo>
                  <a:pt x="176212" y="6172200"/>
                </a:lnTo>
                <a:lnTo>
                  <a:pt x="173037" y="6103938"/>
                </a:lnTo>
                <a:lnTo>
                  <a:pt x="166687" y="6043613"/>
                </a:lnTo>
                <a:lnTo>
                  <a:pt x="155575" y="5991225"/>
                </a:lnTo>
                <a:lnTo>
                  <a:pt x="139700" y="5945188"/>
                </a:lnTo>
                <a:lnTo>
                  <a:pt x="123825" y="5903913"/>
                </a:lnTo>
                <a:lnTo>
                  <a:pt x="107950" y="5867400"/>
                </a:lnTo>
                <a:lnTo>
                  <a:pt x="88900" y="5829300"/>
                </a:lnTo>
                <a:lnTo>
                  <a:pt x="69850" y="5791200"/>
                </a:lnTo>
                <a:lnTo>
                  <a:pt x="50800" y="5754688"/>
                </a:lnTo>
                <a:lnTo>
                  <a:pt x="34925" y="5713413"/>
                </a:lnTo>
                <a:lnTo>
                  <a:pt x="20637" y="5667375"/>
                </a:lnTo>
                <a:lnTo>
                  <a:pt x="9525" y="5614988"/>
                </a:lnTo>
                <a:lnTo>
                  <a:pt x="1587" y="5554663"/>
                </a:lnTo>
                <a:lnTo>
                  <a:pt x="0" y="5486400"/>
                </a:lnTo>
                <a:lnTo>
                  <a:pt x="1587" y="5418138"/>
                </a:lnTo>
                <a:lnTo>
                  <a:pt x="9525" y="5357813"/>
                </a:lnTo>
                <a:lnTo>
                  <a:pt x="20637" y="5305425"/>
                </a:lnTo>
                <a:lnTo>
                  <a:pt x="34925" y="5259388"/>
                </a:lnTo>
                <a:lnTo>
                  <a:pt x="50800" y="5218113"/>
                </a:lnTo>
                <a:lnTo>
                  <a:pt x="69850" y="5181600"/>
                </a:lnTo>
                <a:lnTo>
                  <a:pt x="88900" y="5143500"/>
                </a:lnTo>
                <a:lnTo>
                  <a:pt x="107950" y="5105400"/>
                </a:lnTo>
                <a:lnTo>
                  <a:pt x="123825" y="5068888"/>
                </a:lnTo>
                <a:lnTo>
                  <a:pt x="139700" y="5027613"/>
                </a:lnTo>
                <a:lnTo>
                  <a:pt x="155575" y="4981575"/>
                </a:lnTo>
                <a:lnTo>
                  <a:pt x="166687" y="4929188"/>
                </a:lnTo>
                <a:lnTo>
                  <a:pt x="173037" y="4868863"/>
                </a:lnTo>
                <a:lnTo>
                  <a:pt x="176212" y="4800600"/>
                </a:lnTo>
                <a:lnTo>
                  <a:pt x="173037" y="4732338"/>
                </a:lnTo>
                <a:lnTo>
                  <a:pt x="166687" y="4672013"/>
                </a:lnTo>
                <a:lnTo>
                  <a:pt x="155575" y="4619625"/>
                </a:lnTo>
                <a:lnTo>
                  <a:pt x="139700" y="4573588"/>
                </a:lnTo>
                <a:lnTo>
                  <a:pt x="123825" y="4532313"/>
                </a:lnTo>
                <a:lnTo>
                  <a:pt x="107950" y="4495800"/>
                </a:lnTo>
                <a:lnTo>
                  <a:pt x="69850" y="4419600"/>
                </a:lnTo>
                <a:lnTo>
                  <a:pt x="50800" y="4383088"/>
                </a:lnTo>
                <a:lnTo>
                  <a:pt x="34925" y="4341813"/>
                </a:lnTo>
                <a:lnTo>
                  <a:pt x="20637" y="4295775"/>
                </a:lnTo>
                <a:lnTo>
                  <a:pt x="9525" y="4243388"/>
                </a:lnTo>
                <a:lnTo>
                  <a:pt x="1587" y="4183063"/>
                </a:lnTo>
                <a:lnTo>
                  <a:pt x="0" y="4114800"/>
                </a:lnTo>
                <a:lnTo>
                  <a:pt x="1587" y="4046538"/>
                </a:lnTo>
                <a:lnTo>
                  <a:pt x="9525" y="3986213"/>
                </a:lnTo>
                <a:lnTo>
                  <a:pt x="20637" y="3933825"/>
                </a:lnTo>
                <a:lnTo>
                  <a:pt x="34925" y="3887788"/>
                </a:lnTo>
                <a:lnTo>
                  <a:pt x="50800" y="3846513"/>
                </a:lnTo>
                <a:lnTo>
                  <a:pt x="69850" y="3810000"/>
                </a:lnTo>
                <a:lnTo>
                  <a:pt x="88900" y="3771900"/>
                </a:lnTo>
                <a:lnTo>
                  <a:pt x="107950" y="3733800"/>
                </a:lnTo>
                <a:lnTo>
                  <a:pt x="123825" y="3697288"/>
                </a:lnTo>
                <a:lnTo>
                  <a:pt x="139700" y="3656013"/>
                </a:lnTo>
                <a:lnTo>
                  <a:pt x="155575" y="3609975"/>
                </a:lnTo>
                <a:lnTo>
                  <a:pt x="166687" y="3557588"/>
                </a:lnTo>
                <a:lnTo>
                  <a:pt x="173037" y="3497263"/>
                </a:lnTo>
                <a:lnTo>
                  <a:pt x="176212" y="3427413"/>
                </a:lnTo>
                <a:lnTo>
                  <a:pt x="173037" y="3360738"/>
                </a:lnTo>
                <a:lnTo>
                  <a:pt x="166687" y="3300413"/>
                </a:lnTo>
                <a:lnTo>
                  <a:pt x="155575" y="3248025"/>
                </a:lnTo>
                <a:lnTo>
                  <a:pt x="139700" y="3201988"/>
                </a:lnTo>
                <a:lnTo>
                  <a:pt x="123825" y="3160713"/>
                </a:lnTo>
                <a:lnTo>
                  <a:pt x="107950" y="3124200"/>
                </a:lnTo>
                <a:lnTo>
                  <a:pt x="88900" y="3086100"/>
                </a:lnTo>
                <a:lnTo>
                  <a:pt x="69850" y="3048000"/>
                </a:lnTo>
                <a:lnTo>
                  <a:pt x="50800" y="3011488"/>
                </a:lnTo>
                <a:lnTo>
                  <a:pt x="34925" y="2970213"/>
                </a:lnTo>
                <a:lnTo>
                  <a:pt x="20637" y="2924175"/>
                </a:lnTo>
                <a:lnTo>
                  <a:pt x="9525" y="2871788"/>
                </a:lnTo>
                <a:lnTo>
                  <a:pt x="1587" y="2811463"/>
                </a:lnTo>
                <a:lnTo>
                  <a:pt x="0" y="2743200"/>
                </a:lnTo>
                <a:lnTo>
                  <a:pt x="1587" y="2674938"/>
                </a:lnTo>
                <a:lnTo>
                  <a:pt x="9525" y="2614613"/>
                </a:lnTo>
                <a:lnTo>
                  <a:pt x="20637" y="2562225"/>
                </a:lnTo>
                <a:lnTo>
                  <a:pt x="34925" y="2516188"/>
                </a:lnTo>
                <a:lnTo>
                  <a:pt x="50800" y="2474913"/>
                </a:lnTo>
                <a:lnTo>
                  <a:pt x="69850" y="2438400"/>
                </a:lnTo>
                <a:lnTo>
                  <a:pt x="88900" y="2400300"/>
                </a:lnTo>
                <a:lnTo>
                  <a:pt x="107950" y="2362200"/>
                </a:lnTo>
                <a:lnTo>
                  <a:pt x="123825" y="2325688"/>
                </a:lnTo>
                <a:lnTo>
                  <a:pt x="139700" y="2284413"/>
                </a:lnTo>
                <a:lnTo>
                  <a:pt x="155575" y="2238375"/>
                </a:lnTo>
                <a:lnTo>
                  <a:pt x="166687" y="2185988"/>
                </a:lnTo>
                <a:lnTo>
                  <a:pt x="173037" y="2125663"/>
                </a:lnTo>
                <a:lnTo>
                  <a:pt x="176212" y="2057400"/>
                </a:lnTo>
                <a:lnTo>
                  <a:pt x="173037" y="1989138"/>
                </a:lnTo>
                <a:lnTo>
                  <a:pt x="166687" y="1928813"/>
                </a:lnTo>
                <a:lnTo>
                  <a:pt x="155575" y="1876425"/>
                </a:lnTo>
                <a:lnTo>
                  <a:pt x="139700" y="1830388"/>
                </a:lnTo>
                <a:lnTo>
                  <a:pt x="123825" y="1789113"/>
                </a:lnTo>
                <a:lnTo>
                  <a:pt x="107950" y="1752600"/>
                </a:lnTo>
                <a:lnTo>
                  <a:pt x="88900" y="1714500"/>
                </a:lnTo>
                <a:lnTo>
                  <a:pt x="69850" y="1676400"/>
                </a:lnTo>
                <a:lnTo>
                  <a:pt x="50800" y="1639888"/>
                </a:lnTo>
                <a:lnTo>
                  <a:pt x="34925" y="1598613"/>
                </a:lnTo>
                <a:lnTo>
                  <a:pt x="20637" y="1552575"/>
                </a:lnTo>
                <a:lnTo>
                  <a:pt x="9525" y="1500188"/>
                </a:lnTo>
                <a:lnTo>
                  <a:pt x="1587" y="1439863"/>
                </a:lnTo>
                <a:lnTo>
                  <a:pt x="0" y="1371600"/>
                </a:lnTo>
                <a:lnTo>
                  <a:pt x="1587" y="1303338"/>
                </a:lnTo>
                <a:lnTo>
                  <a:pt x="9525" y="1243013"/>
                </a:lnTo>
                <a:lnTo>
                  <a:pt x="20637" y="1190625"/>
                </a:lnTo>
                <a:lnTo>
                  <a:pt x="34925" y="1144588"/>
                </a:lnTo>
                <a:lnTo>
                  <a:pt x="50800" y="1103313"/>
                </a:lnTo>
                <a:lnTo>
                  <a:pt x="69850" y="1066800"/>
                </a:lnTo>
                <a:lnTo>
                  <a:pt x="88900" y="1028700"/>
                </a:lnTo>
                <a:lnTo>
                  <a:pt x="107950" y="990600"/>
                </a:lnTo>
                <a:lnTo>
                  <a:pt x="123825" y="954088"/>
                </a:lnTo>
                <a:lnTo>
                  <a:pt x="139700" y="912813"/>
                </a:lnTo>
                <a:lnTo>
                  <a:pt x="155575" y="866775"/>
                </a:lnTo>
                <a:lnTo>
                  <a:pt x="166687" y="814388"/>
                </a:lnTo>
                <a:lnTo>
                  <a:pt x="173037" y="754063"/>
                </a:lnTo>
                <a:lnTo>
                  <a:pt x="176212" y="685800"/>
                </a:lnTo>
                <a:lnTo>
                  <a:pt x="173037" y="617538"/>
                </a:lnTo>
                <a:lnTo>
                  <a:pt x="166687" y="557213"/>
                </a:lnTo>
                <a:lnTo>
                  <a:pt x="155575" y="504825"/>
                </a:lnTo>
                <a:lnTo>
                  <a:pt x="139700" y="458788"/>
                </a:lnTo>
                <a:lnTo>
                  <a:pt x="123825" y="417513"/>
                </a:lnTo>
                <a:lnTo>
                  <a:pt x="107950" y="381000"/>
                </a:lnTo>
                <a:lnTo>
                  <a:pt x="88900" y="342900"/>
                </a:lnTo>
                <a:lnTo>
                  <a:pt x="69850" y="304800"/>
                </a:lnTo>
                <a:lnTo>
                  <a:pt x="50800" y="268288"/>
                </a:lnTo>
                <a:lnTo>
                  <a:pt x="34925" y="227013"/>
                </a:lnTo>
                <a:lnTo>
                  <a:pt x="20637" y="180975"/>
                </a:lnTo>
                <a:lnTo>
                  <a:pt x="9525" y="128588"/>
                </a:lnTo>
                <a:lnTo>
                  <a:pt x="1587" y="68263"/>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938758" y="382385"/>
            <a:ext cx="7633742" cy="1492132"/>
          </a:xfrm>
        </p:spPr>
        <p:txBody>
          <a:bodyPr>
            <a:normAutofit/>
          </a:bodyPr>
          <a:lstStyle/>
          <a:p>
            <a:r>
              <a:rPr lang="it-IT"/>
              <a:t>Gli Homework nei disturbi d’ansia</a:t>
            </a:r>
            <a:endParaRPr lang="it-IT" dirty="0"/>
          </a:p>
        </p:txBody>
      </p:sp>
      <p:sp>
        <p:nvSpPr>
          <p:cNvPr id="3" name="Segnaposto contenuto 2"/>
          <p:cNvSpPr>
            <a:spLocks noGrp="1"/>
          </p:cNvSpPr>
          <p:nvPr>
            <p:ph idx="1"/>
          </p:nvPr>
        </p:nvSpPr>
        <p:spPr>
          <a:xfrm>
            <a:off x="938758" y="2286001"/>
            <a:ext cx="7633742" cy="3593591"/>
          </a:xfrm>
        </p:spPr>
        <p:txBody>
          <a:bodyPr>
            <a:normAutofit/>
          </a:bodyPr>
          <a:lstStyle/>
          <a:p>
            <a:r>
              <a:rPr lang="it-IT"/>
              <a:t>Ansia sociale </a:t>
            </a:r>
          </a:p>
          <a:p>
            <a:pPr lvl="1"/>
            <a:r>
              <a:rPr lang="it-IT"/>
              <a:t>Da utilizzare in una prima fase della terapia per conoscere i pensieri e le valutazioni che il P fa circa le situazioni temute e in cui verrà a contatto con altri.</a:t>
            </a:r>
          </a:p>
          <a:p>
            <a:pPr lvl="1"/>
            <a:r>
              <a:rPr lang="it-IT"/>
              <a:t>Dopo le esposizioni in vivo al fine di confrontare se le previsioni fatte erano corrette, se il non avere messo in atto comportamenti di evitamento ha modificato la situazione, se gli altri hanno reagito come lui aveva previsto, ecc.</a:t>
            </a:r>
            <a:endParaRPr lang="it-IT" dirty="0"/>
          </a:p>
        </p:txBody>
      </p:sp>
    </p:spTree>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133771"/>
            <a:ext cx="8136904" cy="833316"/>
          </a:xfrm>
        </p:spPr>
        <p:txBody>
          <a:bodyPr>
            <a:noAutofit/>
          </a:bodyPr>
          <a:lstStyle/>
          <a:p>
            <a:r>
              <a:rPr lang="it-IT" sz="3600" dirty="0"/>
              <a:t>Gli Homework nei disturbi d’ansia</a:t>
            </a:r>
          </a:p>
        </p:txBody>
      </p:sp>
      <p:pic>
        <p:nvPicPr>
          <p:cNvPr id="21507" name="Picture 3"/>
          <p:cNvPicPr>
            <a:picLocks noGrp="1" noChangeAspect="1" noChangeArrowheads="1"/>
          </p:cNvPicPr>
          <p:nvPr>
            <p:ph idx="1"/>
          </p:nvPr>
        </p:nvPicPr>
        <p:blipFill>
          <a:blip r:embed="rId2" cstate="print"/>
          <a:srcRect/>
          <a:stretch>
            <a:fillRect/>
          </a:stretch>
        </p:blipFill>
        <p:spPr bwMode="auto">
          <a:xfrm>
            <a:off x="1035819" y="886723"/>
            <a:ext cx="7072362" cy="583750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p:cNvSpPr>
            <a:spLocks noGrp="1"/>
          </p:cNvSpPr>
          <p:nvPr>
            <p:ph type="title"/>
          </p:nvPr>
        </p:nvSpPr>
        <p:spPr>
          <a:xfrm>
            <a:off x="938758" y="382385"/>
            <a:ext cx="7633742" cy="1492132"/>
          </a:xfrm>
        </p:spPr>
        <p:txBody>
          <a:bodyPr anchor="ctr">
            <a:normAutofit/>
          </a:bodyPr>
          <a:lstStyle/>
          <a:p>
            <a:r>
              <a:rPr lang="it-IT"/>
              <a:t>Premessa</a:t>
            </a:r>
            <a:endParaRPr lang="it-IT" dirty="0"/>
          </a:p>
        </p:txBody>
      </p:sp>
      <p:sp>
        <p:nvSpPr>
          <p:cNvPr id="11"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it-IT"/>
          </a:p>
        </p:txBody>
      </p:sp>
      <p:sp>
        <p:nvSpPr>
          <p:cNvPr id="13" name="Rectangle 12">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7" name="Segnaposto contenuto 2">
            <a:extLst>
              <a:ext uri="{FF2B5EF4-FFF2-40B4-BE49-F238E27FC236}">
                <a16:creationId xmlns:a16="http://schemas.microsoft.com/office/drawing/2014/main" id="{806E6233-F9BD-C684-516D-B55FEB61DE92}"/>
              </a:ext>
            </a:extLst>
          </p:cNvPr>
          <p:cNvGraphicFramePr>
            <a:graphicFrameLocks noGrp="1"/>
          </p:cNvGraphicFramePr>
          <p:nvPr>
            <p:ph idx="1"/>
            <p:extLst>
              <p:ext uri="{D42A27DB-BD31-4B8C-83A1-F6EECF244321}">
                <p14:modId xmlns:p14="http://schemas.microsoft.com/office/powerpoint/2010/main" val="2917111853"/>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262188" y="1228725"/>
            <a:ext cx="4619625" cy="4400550"/>
          </a:xfrm>
          <a:prstGeom prst="rect">
            <a:avLst/>
          </a:prstGeom>
          <a:noFill/>
          <a:ln w="9525">
            <a:noFill/>
            <a:miter lim="800000"/>
            <a:headEnd/>
            <a:tailEnd/>
          </a:ln>
        </p:spPr>
      </p:pic>
      <p:sp>
        <p:nvSpPr>
          <p:cNvPr id="3" name="CasellaDiTesto 2"/>
          <p:cNvSpPr txBox="1"/>
          <p:nvPr/>
        </p:nvSpPr>
        <p:spPr>
          <a:xfrm>
            <a:off x="1142976" y="214290"/>
            <a:ext cx="6715172" cy="923330"/>
          </a:xfrm>
          <a:prstGeom prst="rect">
            <a:avLst/>
          </a:prstGeom>
          <a:noFill/>
        </p:spPr>
        <p:txBody>
          <a:bodyPr wrap="square" rtlCol="0">
            <a:spAutoFit/>
          </a:bodyPr>
          <a:lstStyle/>
          <a:p>
            <a:r>
              <a:rPr lang="it-IT" dirty="0"/>
              <a:t>Utile per definire e rielaborare con il P la relazione causa-effetto che determina ansia, offrendo la possibilità di pensare a strategie di pensiero alternative, più adattive.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546"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22548" name="Rectangle 22547">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22550" name="Rectangle 22549">
            <a:extLst>
              <a:ext uri="{FF2B5EF4-FFF2-40B4-BE49-F238E27FC236}">
                <a16:creationId xmlns:a16="http://schemas.microsoft.com/office/drawing/2014/main" id="{A2805736-925B-4E6B-9FAB-73BA23E1E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552" name="Rectangle 22551">
            <a:extLst>
              <a:ext uri="{FF2B5EF4-FFF2-40B4-BE49-F238E27FC236}">
                <a16:creationId xmlns:a16="http://schemas.microsoft.com/office/drawing/2014/main" id="{E9EA2B43-8884-423C-B0EB-8949B0462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Titolo 1"/>
          <p:cNvSpPr txBox="1">
            <a:spLocks/>
          </p:cNvSpPr>
          <p:nvPr/>
        </p:nvSpPr>
        <p:spPr>
          <a:xfrm>
            <a:off x="720631" y="665133"/>
            <a:ext cx="2333751" cy="387604"/>
          </a:xfrm>
          <a:prstGeom prst="rect">
            <a:avLst/>
          </a:prstGeom>
        </p:spPr>
        <p:txBody>
          <a:bodyPr vert="horz" lIns="91440" tIns="45720" rIns="91440" bIns="45720" rtlCol="0">
            <a:normAutofit/>
          </a:bodyPr>
          <a:lstStyle/>
          <a:p>
            <a:pPr marL="0" marR="0" lvl="0" indent="-228600" defTabSz="914400" fontAlgn="auto">
              <a:lnSpc>
                <a:spcPct val="110000"/>
              </a:lnSpc>
              <a:spcBef>
                <a:spcPts val="700"/>
              </a:spcBef>
              <a:spcAft>
                <a:spcPts val="600"/>
              </a:spcAft>
              <a:buClr>
                <a:schemeClr val="tx2"/>
              </a:buClr>
              <a:buSzTx/>
              <a:tabLst/>
              <a:defRPr/>
            </a:pPr>
            <a:r>
              <a:rPr kumimoji="0" lang="en-US" sz="1400" b="1" i="0" u="none" strike="noStrike" cap="all" spc="800" normalizeH="0" noProof="0" dirty="0" err="1">
                <a:ln>
                  <a:noFill/>
                </a:ln>
                <a:solidFill>
                  <a:schemeClr val="tx1">
                    <a:lumMod val="65000"/>
                    <a:lumOff val="35000"/>
                  </a:schemeClr>
                </a:solidFill>
                <a:effectLst/>
                <a:uLnTx/>
                <a:uFillTx/>
              </a:rPr>
              <a:t>Esempio</a:t>
            </a:r>
            <a:endParaRPr kumimoji="0" lang="en-US" sz="1400" b="1" i="0" u="none" strike="noStrike" cap="all" spc="800" normalizeH="0" noProof="0" dirty="0">
              <a:ln>
                <a:noFill/>
              </a:ln>
              <a:solidFill>
                <a:schemeClr val="tx1">
                  <a:lumMod val="65000"/>
                  <a:lumOff val="35000"/>
                </a:schemeClr>
              </a:solidFill>
              <a:effectLst/>
              <a:uLnTx/>
              <a:uFillTx/>
            </a:endParaRPr>
          </a:p>
        </p:txBody>
      </p:sp>
      <p:sp>
        <p:nvSpPr>
          <p:cNvPr id="22554" name="Rectangle 22553">
            <a:extLst>
              <a:ext uri="{FF2B5EF4-FFF2-40B4-BE49-F238E27FC236}">
                <a16:creationId xmlns:a16="http://schemas.microsoft.com/office/drawing/2014/main" id="{F884A938-C405-4F09-AA12-590BEE1DE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643467"/>
            <a:ext cx="5543550" cy="55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p:cNvPicPr>
            <a:picLocks noChangeAspect="1" noChangeArrowheads="1"/>
          </p:cNvPicPr>
          <p:nvPr/>
        </p:nvPicPr>
        <p:blipFill>
          <a:blip r:embed="rId2" cstate="print"/>
          <a:stretch>
            <a:fillRect/>
          </a:stretch>
        </p:blipFill>
        <p:spPr bwMode="auto">
          <a:xfrm>
            <a:off x="3022844" y="692696"/>
            <a:ext cx="5628255" cy="551569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CasellaDiTesto 6"/>
          <p:cNvSpPr txBox="1"/>
          <p:nvPr/>
        </p:nvSpPr>
        <p:spPr>
          <a:xfrm>
            <a:off x="1043608" y="1391275"/>
            <a:ext cx="2654082" cy="3940844"/>
          </a:xfrm>
          <a:prstGeom prst="rect">
            <a:avLst/>
          </a:prstGeom>
        </p:spPr>
        <p:txBody>
          <a:bodyPr vert="horz" lIns="91440" tIns="45720" rIns="91440" bIns="45720" rtlCol="0">
            <a:normAutofit/>
          </a:bodyPr>
          <a:lstStyle/>
          <a:p>
            <a:pPr indent="-228600" defTabSz="914400">
              <a:lnSpc>
                <a:spcPct val="110000"/>
              </a:lnSpc>
              <a:spcBef>
                <a:spcPts val="700"/>
              </a:spcBef>
              <a:buClr>
                <a:schemeClr val="tx2"/>
              </a:buClr>
            </a:pPr>
            <a:r>
              <a:rPr lang="en-US" dirty="0">
                <a:solidFill>
                  <a:schemeClr val="tx1">
                    <a:lumMod val="65000"/>
                    <a:lumOff val="35000"/>
                  </a:schemeClr>
                </a:solidFill>
              </a:rPr>
              <a:t>Dopo aver individuato e discusso le idee disfunzionali, questo homework può essere proposto per preparare il P. ad affrontare la situazione temuta o a mettere in atto gli esercizi antivergogna, e quindi consolidare le convinzioni alternative individuate.</a:t>
            </a:r>
          </a:p>
        </p:txBody>
      </p:sp>
      <p:pic>
        <p:nvPicPr>
          <p:cNvPr id="9218" name="Picture 2"/>
          <p:cNvPicPr>
            <a:picLocks noChangeAspect="1" noChangeArrowheads="1"/>
          </p:cNvPicPr>
          <p:nvPr/>
        </p:nvPicPr>
        <p:blipFill rotWithShape="1">
          <a:blip r:embed="rId2" cstate="print"/>
          <a:srcRect l="2897" r="4" b="4"/>
          <a:stretch/>
        </p:blipFill>
        <p:spPr bwMode="auto">
          <a:xfrm>
            <a:off x="3959604" y="645107"/>
            <a:ext cx="4496598" cy="2716590"/>
          </a:xfrm>
          <a:prstGeom prst="rect">
            <a:avLst/>
          </a:prstGeom>
          <a:noFill/>
        </p:spPr>
      </p:pic>
      <p:pic>
        <p:nvPicPr>
          <p:cNvPr id="9219" name="Picture 3"/>
          <p:cNvPicPr>
            <a:picLocks noChangeAspect="1" noChangeArrowheads="1"/>
          </p:cNvPicPr>
          <p:nvPr/>
        </p:nvPicPr>
        <p:blipFill rotWithShape="1">
          <a:blip r:embed="rId3" cstate="print"/>
          <a:srcRect r="-4" b="548"/>
          <a:stretch/>
        </p:blipFill>
        <p:spPr bwMode="auto">
          <a:xfrm>
            <a:off x="3959604" y="3522563"/>
            <a:ext cx="4496598" cy="271659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Esempi di homework nei disturbi da attacchi di panico</a:t>
            </a:r>
          </a:p>
        </p:txBody>
      </p:sp>
      <p:sp>
        <p:nvSpPr>
          <p:cNvPr id="5" name="Segnaposto contenuto 4"/>
          <p:cNvSpPr>
            <a:spLocks noGrp="1"/>
          </p:cNvSpPr>
          <p:nvPr>
            <p:ph idx="1"/>
          </p:nvPr>
        </p:nvSpPr>
        <p:spPr>
          <a:xfrm>
            <a:off x="938758" y="2060848"/>
            <a:ext cx="7633742" cy="3593591"/>
          </a:xfrm>
        </p:spPr>
        <p:txBody>
          <a:bodyPr/>
          <a:lstStyle/>
          <a:p>
            <a:r>
              <a:rPr lang="it-IT" dirty="0"/>
              <a:t>Premesso che in questo disturbo è centrale la percezione di valutazione di perdita di controllo (morte, follia, comportamenti irrazionali, etc.), la chiave di volta risiede nella valutazione che il P fa delle sue credenze. </a:t>
            </a:r>
          </a:p>
          <a:p>
            <a:r>
              <a:rPr lang="it-IT" dirty="0"/>
              <a:t>L’ homework elettivo è quindi quello che aiuta il T a svelare gli schemi di pensiero che sostengono le idee disfunzionali e a ripristinare schemi realistici, meno ansiogeni.</a:t>
            </a:r>
          </a:p>
          <a:p>
            <a:r>
              <a:rPr lang="it-IT" dirty="0"/>
              <a:t>Utile la scheda successiva per la fase </a:t>
            </a:r>
            <a:r>
              <a:rPr lang="it-IT" dirty="0" err="1"/>
              <a:t>psicoeducativa</a:t>
            </a:r>
            <a:r>
              <a:rPr lang="it-IT" dirty="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3"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24585" name="Rectangle 24584">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24587" name="Rectangle 24586">
            <a:extLst>
              <a:ext uri="{FF2B5EF4-FFF2-40B4-BE49-F238E27FC236}">
                <a16:creationId xmlns:a16="http://schemas.microsoft.com/office/drawing/2014/main" id="{2D6CE9D5-28BB-4329-B5E2-B06131F2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589" name="Rectangle 24588">
            <a:extLst>
              <a:ext uri="{FF2B5EF4-FFF2-40B4-BE49-F238E27FC236}">
                <a16:creationId xmlns:a16="http://schemas.microsoft.com/office/drawing/2014/main" id="{8D9F7D40-5D59-4F59-A331-D8F7710A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4591"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61498" y="0"/>
            <a:ext cx="3482502"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endParaRPr lang="it-IT"/>
          </a:p>
        </p:txBody>
      </p:sp>
      <p:pic>
        <p:nvPicPr>
          <p:cNvPr id="24578" name="Picture 2"/>
          <p:cNvPicPr>
            <a:picLocks noChangeAspect="1" noChangeArrowheads="1"/>
          </p:cNvPicPr>
          <p:nvPr/>
        </p:nvPicPr>
        <p:blipFill>
          <a:blip r:embed="rId2" cstate="print"/>
          <a:stretch>
            <a:fillRect/>
          </a:stretch>
        </p:blipFill>
        <p:spPr bwMode="auto">
          <a:xfrm>
            <a:off x="664368" y="92146"/>
            <a:ext cx="4638227" cy="6673708"/>
          </a:xfrm>
          <a:prstGeom prst="rect">
            <a:avLst/>
          </a:prstGeom>
          <a:noFill/>
        </p:spPr>
      </p:pic>
      <p:sp>
        <p:nvSpPr>
          <p:cNvPr id="3" name="CasellaDiTesto 2"/>
          <p:cNvSpPr txBox="1"/>
          <p:nvPr/>
        </p:nvSpPr>
        <p:spPr>
          <a:xfrm>
            <a:off x="6254496" y="1655065"/>
            <a:ext cx="2493968" cy="4224528"/>
          </a:xfrm>
          <a:prstGeom prst="rect">
            <a:avLst/>
          </a:prstGeom>
        </p:spPr>
        <p:txBody>
          <a:bodyPr vert="horz" lIns="91440" tIns="45720" rIns="91440" bIns="45720" rtlCol="0">
            <a:normAutofit/>
          </a:bodyPr>
          <a:lstStyle/>
          <a:p>
            <a:pPr indent="-228600" defTabSz="914400">
              <a:lnSpc>
                <a:spcPct val="110000"/>
              </a:lnSpc>
              <a:spcBef>
                <a:spcPts val="700"/>
              </a:spcBef>
              <a:buClr>
                <a:schemeClr val="tx2"/>
              </a:buClr>
            </a:pPr>
            <a:r>
              <a:rPr lang="en-US" dirty="0" err="1">
                <a:solidFill>
                  <a:schemeClr val="bg1"/>
                </a:solidFill>
              </a:rPr>
              <a:t>Scheda</a:t>
            </a:r>
            <a:r>
              <a:rPr lang="en-US" dirty="0">
                <a:solidFill>
                  <a:schemeClr val="bg1"/>
                </a:solidFill>
              </a:rPr>
              <a:t> utile per </a:t>
            </a:r>
            <a:r>
              <a:rPr lang="en-US" dirty="0" err="1">
                <a:solidFill>
                  <a:schemeClr val="bg1"/>
                </a:solidFill>
              </a:rPr>
              <a:t>illustrare</a:t>
            </a:r>
            <a:r>
              <a:rPr lang="en-US" dirty="0">
                <a:solidFill>
                  <a:schemeClr val="bg1"/>
                </a:solidFill>
              </a:rPr>
              <a:t> al P </a:t>
            </a:r>
            <a:r>
              <a:rPr lang="en-US" dirty="0" err="1">
                <a:solidFill>
                  <a:schemeClr val="bg1"/>
                </a:solidFill>
              </a:rPr>
              <a:t>cosa</a:t>
            </a:r>
            <a:r>
              <a:rPr lang="en-US" dirty="0">
                <a:solidFill>
                  <a:schemeClr val="bg1"/>
                </a:solidFill>
              </a:rPr>
              <a:t> </a:t>
            </a:r>
            <a:r>
              <a:rPr lang="en-US" dirty="0" err="1">
                <a:solidFill>
                  <a:schemeClr val="bg1"/>
                </a:solidFill>
              </a:rPr>
              <a:t>accade</a:t>
            </a:r>
            <a:r>
              <a:rPr lang="en-US" dirty="0">
                <a:solidFill>
                  <a:schemeClr val="bg1"/>
                </a:solidFill>
              </a:rPr>
              <a:t> </a:t>
            </a:r>
            <a:r>
              <a:rPr lang="en-US" dirty="0" err="1">
                <a:solidFill>
                  <a:schemeClr val="bg1"/>
                </a:solidFill>
              </a:rPr>
              <a:t>durante</a:t>
            </a:r>
            <a:r>
              <a:rPr lang="en-US" dirty="0">
                <a:solidFill>
                  <a:schemeClr val="bg1"/>
                </a:solidFill>
              </a:rPr>
              <a:t> un DAP e, al </a:t>
            </a:r>
            <a:r>
              <a:rPr lang="en-US" dirty="0" err="1">
                <a:solidFill>
                  <a:schemeClr val="bg1"/>
                </a:solidFill>
              </a:rPr>
              <a:t>contempo</a:t>
            </a:r>
            <a:r>
              <a:rPr lang="en-US" dirty="0">
                <a:solidFill>
                  <a:schemeClr val="bg1"/>
                </a:solidFill>
              </a:rPr>
              <a:t>, per </a:t>
            </a:r>
            <a:r>
              <a:rPr lang="en-US" dirty="0" err="1">
                <a:solidFill>
                  <a:schemeClr val="bg1"/>
                </a:solidFill>
              </a:rPr>
              <a:t>presentargli</a:t>
            </a:r>
            <a:r>
              <a:rPr lang="en-US" dirty="0">
                <a:solidFill>
                  <a:schemeClr val="bg1"/>
                </a:solidFill>
              </a:rPr>
              <a:t> il </a:t>
            </a:r>
            <a:r>
              <a:rPr lang="en-US" dirty="0" err="1">
                <a:solidFill>
                  <a:schemeClr val="bg1"/>
                </a:solidFill>
              </a:rPr>
              <a:t>modello</a:t>
            </a:r>
            <a:r>
              <a:rPr lang="en-US" dirty="0">
                <a:solidFill>
                  <a:schemeClr val="bg1"/>
                </a:solidFill>
              </a:rPr>
              <a:t> </a:t>
            </a:r>
            <a:r>
              <a:rPr lang="en-US" dirty="0" err="1">
                <a:solidFill>
                  <a:schemeClr val="bg1"/>
                </a:solidFill>
              </a:rPr>
              <a:t>biologico</a:t>
            </a:r>
            <a:r>
              <a:rPr lang="en-US" dirty="0">
                <a:solidFill>
                  <a:schemeClr val="bg1"/>
                </a:solidFill>
              </a:rPr>
              <a:t> </a:t>
            </a:r>
            <a:r>
              <a:rPr lang="en-US" dirty="0" err="1">
                <a:solidFill>
                  <a:schemeClr val="bg1"/>
                </a:solidFill>
              </a:rPr>
              <a:t>cognitivo-comportamentale</a:t>
            </a:r>
            <a:r>
              <a:rPr lang="en-US" dirty="0">
                <a:solidFill>
                  <a:schemeClr val="bg1"/>
                </a:solidFill>
              </a:rPr>
              <a:t> </a:t>
            </a:r>
            <a:r>
              <a:rPr lang="en-US" dirty="0" err="1">
                <a:solidFill>
                  <a:schemeClr val="bg1"/>
                </a:solidFill>
              </a:rPr>
              <a:t>dell’ansia</a:t>
            </a:r>
            <a:r>
              <a:rPr lang="en-US" dirty="0">
                <a:solidFill>
                  <a:schemeClr val="bg1"/>
                </a:solidFill>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73788" y="382385"/>
            <a:ext cx="4511923" cy="1492132"/>
          </a:xfrm>
        </p:spPr>
        <p:txBody>
          <a:bodyPr>
            <a:normAutofit/>
          </a:bodyPr>
          <a:lstStyle/>
          <a:p>
            <a:r>
              <a:rPr lang="it-IT" sz="3600"/>
              <a:t>L’automonitoraggio</a:t>
            </a:r>
          </a:p>
        </p:txBody>
      </p:sp>
      <p:sp>
        <p:nvSpPr>
          <p:cNvPr id="20" name="Rectangle 19">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6" name="Segnaposto contenuto 5"/>
          <p:cNvSpPr>
            <a:spLocks noGrp="1"/>
          </p:cNvSpPr>
          <p:nvPr>
            <p:ph idx="1"/>
          </p:nvPr>
        </p:nvSpPr>
        <p:spPr>
          <a:xfrm>
            <a:off x="607788" y="1484784"/>
            <a:ext cx="4511923" cy="3593591"/>
          </a:xfrm>
        </p:spPr>
        <p:txBody>
          <a:bodyPr>
            <a:normAutofit/>
          </a:bodyPr>
          <a:lstStyle/>
          <a:p>
            <a:r>
              <a:rPr lang="it-IT" dirty="0"/>
              <a:t>Gli homework di automonitoraggio guidano il P alla comprensione del modello di sviluppo dell’attacco di panico, mostrando dove avvengono le variazioni di ordine fisiologico e l’attivazione psicologica, mirata a definire il pericolo e le possibili vie di fuga. </a:t>
            </a:r>
          </a:p>
        </p:txBody>
      </p:sp>
      <p:pic>
        <p:nvPicPr>
          <p:cNvPr id="3" name="Immagine 2">
            <a:extLst>
              <a:ext uri="{FF2B5EF4-FFF2-40B4-BE49-F238E27FC236}">
                <a16:creationId xmlns:a16="http://schemas.microsoft.com/office/drawing/2014/main" id="{E1F30614-F08B-3728-5BF1-5B231C3C2C37}"/>
              </a:ext>
            </a:extLst>
          </p:cNvPr>
          <p:cNvPicPr>
            <a:picLocks noChangeAspect="1"/>
          </p:cNvPicPr>
          <p:nvPr/>
        </p:nvPicPr>
        <p:blipFill rotWithShape="1">
          <a:blip r:embed="rId2"/>
          <a:srcRect l="1547" r="26264"/>
          <a:stretch/>
        </p:blipFill>
        <p:spPr>
          <a:xfrm>
            <a:off x="5542359" y="10"/>
            <a:ext cx="3601641"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it-IT"/>
          </a:p>
        </p:txBody>
      </p:sp>
      <p:sp>
        <p:nvSpPr>
          <p:cNvPr id="2057" name="Rectangle 2056">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2059" name="Rectangle 2058">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61" name="Freeform: Shape 2060">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p:cNvSpPr txBox="1"/>
          <p:nvPr/>
        </p:nvSpPr>
        <p:spPr>
          <a:xfrm>
            <a:off x="808892" y="5449151"/>
            <a:ext cx="7738813" cy="52381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2100" b="1" cap="all" spc="800">
                <a:solidFill>
                  <a:srgbClr val="2A1A00"/>
                </a:solidFill>
                <a:latin typeface="+mj-lt"/>
                <a:ea typeface="+mj-ea"/>
                <a:cs typeface="+mj-cs"/>
              </a:rPr>
              <a:t>Diario dell’ansia</a:t>
            </a:r>
          </a:p>
        </p:txBody>
      </p:sp>
      <p:pic>
        <p:nvPicPr>
          <p:cNvPr id="2050" name="Picture 2"/>
          <p:cNvPicPr>
            <a:picLocks noChangeAspect="1" noChangeArrowheads="1"/>
          </p:cNvPicPr>
          <p:nvPr/>
        </p:nvPicPr>
        <p:blipFill>
          <a:blip r:embed="rId2" cstate="print"/>
          <a:stretch>
            <a:fillRect/>
          </a:stretch>
        </p:blipFill>
        <p:spPr bwMode="auto">
          <a:xfrm rot="5400000">
            <a:off x="2268103" y="-861865"/>
            <a:ext cx="4679800" cy="6984777"/>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76" name="Freeform 6">
            <a:extLst>
              <a:ext uri="{FF2B5EF4-FFF2-40B4-BE49-F238E27FC236}">
                <a16:creationId xmlns:a16="http://schemas.microsoft.com/office/drawing/2014/main" id="{9FBC1FA0-1C3A-4F90-B7AE-0DD17DE71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1078" name="Rectangle 1077">
            <a:extLst>
              <a:ext uri="{FF2B5EF4-FFF2-40B4-BE49-F238E27FC236}">
                <a16:creationId xmlns:a16="http://schemas.microsoft.com/office/drawing/2014/main" id="{B0FF02D1-83B9-404A-94F8-41B0747E1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080" name="Rectangle 1079">
            <a:extLst>
              <a:ext uri="{FF2B5EF4-FFF2-40B4-BE49-F238E27FC236}">
                <a16:creationId xmlns:a16="http://schemas.microsoft.com/office/drawing/2014/main" id="{07BD512F-4C79-42D5-A43F-6C63BCF06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Rectangle 1081">
            <a:extLst>
              <a:ext uri="{FF2B5EF4-FFF2-40B4-BE49-F238E27FC236}">
                <a16:creationId xmlns:a16="http://schemas.microsoft.com/office/drawing/2014/main" id="{8CB879C6-5743-4A11-97B6-1507DF4D5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Freeform 6">
            <a:extLst>
              <a:ext uri="{FF2B5EF4-FFF2-40B4-BE49-F238E27FC236}">
                <a16:creationId xmlns:a16="http://schemas.microsoft.com/office/drawing/2014/main" id="{FCCC6A4C-D0C4-4C23-8284-55DEB3331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1">
              <a:lumMod val="75000"/>
            </a:schemeClr>
          </a:solidFill>
          <a:ln w="0">
            <a:noFill/>
            <a:prstDash val="solid"/>
            <a:round/>
            <a:headEnd/>
            <a:tailEnd/>
          </a:ln>
        </p:spPr>
        <p:txBody>
          <a:bodyPr/>
          <a:lstStyle/>
          <a:p>
            <a:endParaRPr lang="it-IT"/>
          </a:p>
        </p:txBody>
      </p:sp>
      <p:pic>
        <p:nvPicPr>
          <p:cNvPr id="5" name="Immagine 4">
            <a:extLst>
              <a:ext uri="{FF2B5EF4-FFF2-40B4-BE49-F238E27FC236}">
                <a16:creationId xmlns:a16="http://schemas.microsoft.com/office/drawing/2014/main" id="{4A926151-9E05-684B-800E-57808FC5E315}"/>
              </a:ext>
            </a:extLst>
          </p:cNvPr>
          <p:cNvPicPr>
            <a:picLocks noChangeAspect="1"/>
          </p:cNvPicPr>
          <p:nvPr/>
        </p:nvPicPr>
        <p:blipFill rotWithShape="1">
          <a:blip r:embed="rId2"/>
          <a:srcRect l="28464" r="29337" b="2"/>
          <a:stretch/>
        </p:blipFill>
        <p:spPr>
          <a:xfrm>
            <a:off x="934371" y="1099543"/>
            <a:ext cx="1417406" cy="4604800"/>
          </a:xfrm>
          <a:prstGeom prst="rect">
            <a:avLst/>
          </a:prstGeom>
        </p:spPr>
      </p:pic>
      <p:pic>
        <p:nvPicPr>
          <p:cNvPr id="10" name="Picture 3">
            <a:extLst>
              <a:ext uri="{FF2B5EF4-FFF2-40B4-BE49-F238E27FC236}">
                <a16:creationId xmlns:a16="http://schemas.microsoft.com/office/drawing/2014/main" id="{8F7526C7-D253-E25A-FF7E-89E48CE4992E}"/>
              </a:ext>
            </a:extLst>
          </p:cNvPr>
          <p:cNvPicPr>
            <a:picLocks noChangeAspect="1" noChangeArrowheads="1"/>
          </p:cNvPicPr>
          <p:nvPr/>
        </p:nvPicPr>
        <p:blipFill>
          <a:blip r:embed="rId3" cstate="print"/>
          <a:stretch>
            <a:fillRect/>
          </a:stretch>
        </p:blipFill>
        <p:spPr bwMode="auto">
          <a:xfrm>
            <a:off x="2351777" y="1649400"/>
            <a:ext cx="6290356" cy="4104456"/>
          </a:xfrm>
          <a:prstGeom prst="rect">
            <a:avLst/>
          </a:prstGeom>
          <a:noFill/>
        </p:spPr>
      </p:pic>
      <p:sp>
        <p:nvSpPr>
          <p:cNvPr id="12" name="Titolo 1">
            <a:extLst>
              <a:ext uri="{FF2B5EF4-FFF2-40B4-BE49-F238E27FC236}">
                <a16:creationId xmlns:a16="http://schemas.microsoft.com/office/drawing/2014/main" id="{75062820-8BBA-F613-D6A2-97509A435227}"/>
              </a:ext>
            </a:extLst>
          </p:cNvPr>
          <p:cNvSpPr txBox="1">
            <a:spLocks/>
          </p:cNvSpPr>
          <p:nvPr/>
        </p:nvSpPr>
        <p:spPr>
          <a:xfrm>
            <a:off x="2329132" y="1188722"/>
            <a:ext cx="2333751" cy="387604"/>
          </a:xfrm>
          <a:prstGeom prst="rect">
            <a:avLst/>
          </a:prstGeom>
        </p:spPr>
        <p:txBody>
          <a:bodyPr vert="horz" lIns="91440" tIns="45720" rIns="91440" bIns="45720" rtlCol="0">
            <a:normAutofit/>
          </a:bodyPr>
          <a:lstStyle/>
          <a:p>
            <a:pPr marL="0" marR="0" lvl="0" indent="-228600" defTabSz="914400" fontAlgn="auto">
              <a:lnSpc>
                <a:spcPct val="110000"/>
              </a:lnSpc>
              <a:spcBef>
                <a:spcPts val="700"/>
              </a:spcBef>
              <a:spcAft>
                <a:spcPts val="600"/>
              </a:spcAft>
              <a:buClr>
                <a:schemeClr val="tx2"/>
              </a:buClr>
              <a:buSzTx/>
              <a:tabLst/>
              <a:defRPr/>
            </a:pPr>
            <a:r>
              <a:rPr kumimoji="0" lang="en-US" sz="1400" b="1" i="0" u="none" strike="noStrike" cap="all" spc="800" normalizeH="0" noProof="0" dirty="0" err="1">
                <a:ln>
                  <a:noFill/>
                </a:ln>
                <a:solidFill>
                  <a:schemeClr val="tx1">
                    <a:lumMod val="65000"/>
                    <a:lumOff val="35000"/>
                  </a:schemeClr>
                </a:solidFill>
                <a:effectLst/>
                <a:uLnTx/>
                <a:uFillTx/>
              </a:rPr>
              <a:t>Esempio</a:t>
            </a:r>
            <a:endParaRPr kumimoji="0" lang="en-US" sz="1400" b="1" i="0" u="none" strike="noStrike" cap="all" spc="800" normalizeH="0" noProof="0" dirty="0">
              <a:ln>
                <a:noFill/>
              </a:ln>
              <a:solidFill>
                <a:schemeClr val="tx1">
                  <a:lumMod val="65000"/>
                  <a:lumOff val="35000"/>
                </a:schemeClr>
              </a:solidFill>
              <a:effectLst/>
              <a:uLnTx/>
              <a:uFillTx/>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38758" y="382385"/>
            <a:ext cx="7633742" cy="1492132"/>
          </a:xfrm>
        </p:spPr>
        <p:txBody>
          <a:bodyPr anchor="ctr">
            <a:normAutofit/>
          </a:bodyPr>
          <a:lstStyle/>
          <a:p>
            <a:r>
              <a:rPr lang="it-IT" dirty="0"/>
              <a:t>La ristrutturazione cognitiva</a:t>
            </a:r>
          </a:p>
        </p:txBody>
      </p:sp>
      <p:graphicFrame>
        <p:nvGraphicFramePr>
          <p:cNvPr id="5" name="Segnaposto contenuto 2">
            <a:extLst>
              <a:ext uri="{FF2B5EF4-FFF2-40B4-BE49-F238E27FC236}">
                <a16:creationId xmlns:a16="http://schemas.microsoft.com/office/drawing/2014/main" id="{5A73C73C-099D-C35D-25E9-0EFC945E51E4}"/>
              </a:ext>
            </a:extLst>
          </p:cNvPr>
          <p:cNvGraphicFramePr>
            <a:graphicFrameLocks noGrp="1"/>
          </p:cNvGraphicFramePr>
          <p:nvPr>
            <p:ph idx="1"/>
            <p:extLst>
              <p:ext uri="{D42A27DB-BD31-4B8C-83A1-F6EECF244321}">
                <p14:modId xmlns:p14="http://schemas.microsoft.com/office/powerpoint/2010/main" val="1030805615"/>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662570FE-8E1C-4A25-8827-8928189FA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440B24BC-917F-49C2-B8AA-C569A400B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6">
            <a:extLst>
              <a:ext uri="{FF2B5EF4-FFF2-40B4-BE49-F238E27FC236}">
                <a16:creationId xmlns:a16="http://schemas.microsoft.com/office/drawing/2014/main" id="{39F7F083-7C2B-4120-9960-D77AB2863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1">
              <a:lumMod val="75000"/>
            </a:schemeClr>
          </a:solidFill>
          <a:ln w="0">
            <a:noFill/>
            <a:prstDash val="solid"/>
            <a:round/>
            <a:headEnd/>
            <a:tailEnd/>
          </a:ln>
        </p:spPr>
        <p:txBody>
          <a:bodyPr/>
          <a:lstStyle/>
          <a:p>
            <a:endParaRPr lang="it-IT"/>
          </a:p>
        </p:txBody>
      </p:sp>
      <p:pic>
        <p:nvPicPr>
          <p:cNvPr id="2050" name="Picture 2"/>
          <p:cNvPicPr>
            <a:picLocks noChangeAspect="1" noChangeArrowheads="1"/>
          </p:cNvPicPr>
          <p:nvPr/>
        </p:nvPicPr>
        <p:blipFill>
          <a:blip r:embed="rId2" cstate="print"/>
          <a:stretch>
            <a:fillRect/>
          </a:stretch>
        </p:blipFill>
        <p:spPr bwMode="auto">
          <a:xfrm>
            <a:off x="1835696" y="824689"/>
            <a:ext cx="5760640" cy="534299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Definizione nel contesto della TCC</a:t>
            </a:r>
          </a:p>
        </p:txBody>
      </p:sp>
      <p:sp>
        <p:nvSpPr>
          <p:cNvPr id="3" name="Segnaposto contenuto 2"/>
          <p:cNvSpPr>
            <a:spLocks noGrp="1"/>
          </p:cNvSpPr>
          <p:nvPr>
            <p:ph idx="1"/>
          </p:nvPr>
        </p:nvSpPr>
        <p:spPr/>
        <p:txBody>
          <a:bodyPr/>
          <a:lstStyle/>
          <a:p>
            <a:pPr marL="457200" lvl="1" indent="0">
              <a:buNone/>
            </a:pPr>
            <a:r>
              <a:rPr lang="it-IT" dirty="0"/>
              <a:t>Attività pratiche che il paziente svolge tra una sessione e l'altra, con l'obiettivo di mettere in pratica le strategie apprese in terapia e promuovere il cambiamento.</a:t>
            </a:r>
          </a:p>
          <a:p>
            <a:endParaRPr lang="it-IT" dirty="0"/>
          </a:p>
        </p:txBody>
      </p:sp>
      <p:pic>
        <p:nvPicPr>
          <p:cNvPr id="4" name="Immagine 3"/>
          <p:cNvPicPr>
            <a:picLocks noChangeAspect="1"/>
          </p:cNvPicPr>
          <p:nvPr/>
        </p:nvPicPr>
        <p:blipFill>
          <a:blip r:embed="rId2"/>
          <a:stretch>
            <a:fillRect/>
          </a:stretch>
        </p:blipFill>
        <p:spPr>
          <a:xfrm>
            <a:off x="2555776" y="3633214"/>
            <a:ext cx="3672408" cy="2687535"/>
          </a:xfrm>
          <a:prstGeom prst="rect">
            <a:avLst/>
          </a:prstGeom>
        </p:spPr>
      </p:pic>
    </p:spTree>
    <p:extLst>
      <p:ext uri="{BB962C8B-B14F-4D97-AF65-F5344CB8AC3E}">
        <p14:creationId xmlns:p14="http://schemas.microsoft.com/office/powerpoint/2010/main" val="3278005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71"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11273" name="Rectangle 11272">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1275" name="Rectangle 11274">
            <a:extLst>
              <a:ext uri="{FF2B5EF4-FFF2-40B4-BE49-F238E27FC236}">
                <a16:creationId xmlns:a16="http://schemas.microsoft.com/office/drawing/2014/main" id="{A2805736-925B-4E6B-9FAB-73BA23E1E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277" name="Rectangle 11276">
            <a:extLst>
              <a:ext uri="{FF2B5EF4-FFF2-40B4-BE49-F238E27FC236}">
                <a16:creationId xmlns:a16="http://schemas.microsoft.com/office/drawing/2014/main" id="{E9EA2B43-8884-423C-B0EB-8949B0462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CasellaDiTesto 2"/>
          <p:cNvSpPr txBox="1"/>
          <p:nvPr/>
        </p:nvSpPr>
        <p:spPr>
          <a:xfrm>
            <a:off x="571500" y="2295558"/>
            <a:ext cx="2333751" cy="4594953"/>
          </a:xfrm>
          <a:prstGeom prst="rect">
            <a:avLst/>
          </a:prstGeom>
        </p:spPr>
        <p:txBody>
          <a:bodyPr vert="horz" lIns="91440" tIns="45720" rIns="91440" bIns="45720" rtlCol="0">
            <a:normAutofit/>
          </a:bodyPr>
          <a:lstStyle/>
          <a:p>
            <a:pPr indent="-228600" defTabSz="914400">
              <a:lnSpc>
                <a:spcPct val="110000"/>
              </a:lnSpc>
              <a:spcBef>
                <a:spcPts val="700"/>
              </a:spcBef>
              <a:buClr>
                <a:schemeClr val="tx2"/>
              </a:buClr>
            </a:pPr>
            <a:r>
              <a:rPr lang="en-US" dirty="0">
                <a:solidFill>
                  <a:schemeClr val="tx1">
                    <a:lumMod val="65000"/>
                    <a:lumOff val="35000"/>
                  </a:schemeClr>
                </a:solidFill>
              </a:rPr>
              <a:t>Il P, </a:t>
            </a:r>
            <a:r>
              <a:rPr lang="en-US" dirty="0" err="1">
                <a:solidFill>
                  <a:schemeClr val="tx1">
                    <a:lumMod val="65000"/>
                    <a:lumOff val="35000"/>
                  </a:schemeClr>
                </a:solidFill>
              </a:rPr>
              <a:t>guidato</a:t>
            </a:r>
            <a:r>
              <a:rPr lang="en-US" dirty="0">
                <a:solidFill>
                  <a:schemeClr val="tx1">
                    <a:lumMod val="65000"/>
                    <a:lumOff val="35000"/>
                  </a:schemeClr>
                </a:solidFill>
              </a:rPr>
              <a:t> dal </a:t>
            </a:r>
            <a:r>
              <a:rPr lang="en-US" dirty="0" err="1">
                <a:solidFill>
                  <a:schemeClr val="tx1">
                    <a:lumMod val="65000"/>
                    <a:lumOff val="35000"/>
                  </a:schemeClr>
                </a:solidFill>
              </a:rPr>
              <a:t>suo</a:t>
            </a:r>
            <a:r>
              <a:rPr lang="en-US" dirty="0">
                <a:solidFill>
                  <a:schemeClr val="tx1">
                    <a:lumMod val="65000"/>
                    <a:lumOff val="35000"/>
                  </a:schemeClr>
                </a:solidFill>
              </a:rPr>
              <a:t> T, </a:t>
            </a:r>
            <a:r>
              <a:rPr lang="en-US" dirty="0" err="1">
                <a:solidFill>
                  <a:schemeClr val="tx1">
                    <a:lumMod val="65000"/>
                    <a:lumOff val="35000"/>
                  </a:schemeClr>
                </a:solidFill>
              </a:rPr>
              <a:t>va</a:t>
            </a:r>
            <a:r>
              <a:rPr lang="en-US" dirty="0">
                <a:solidFill>
                  <a:schemeClr val="tx1">
                    <a:lumMod val="65000"/>
                    <a:lumOff val="35000"/>
                  </a:schemeClr>
                </a:solidFill>
              </a:rPr>
              <a:t> </a:t>
            </a:r>
            <a:r>
              <a:rPr lang="en-US" dirty="0" err="1">
                <a:solidFill>
                  <a:schemeClr val="tx1">
                    <a:lumMod val="65000"/>
                    <a:lumOff val="35000"/>
                  </a:schemeClr>
                </a:solidFill>
              </a:rPr>
              <a:t>alla</a:t>
            </a:r>
            <a:r>
              <a:rPr lang="en-US" dirty="0">
                <a:solidFill>
                  <a:schemeClr val="tx1">
                    <a:lumMod val="65000"/>
                    <a:lumOff val="35000"/>
                  </a:schemeClr>
                </a:solidFill>
              </a:rPr>
              <a:t> </a:t>
            </a:r>
            <a:r>
              <a:rPr lang="en-US" dirty="0" err="1">
                <a:solidFill>
                  <a:schemeClr val="tx1">
                    <a:lumMod val="65000"/>
                    <a:lumOff val="35000"/>
                  </a:schemeClr>
                </a:solidFill>
              </a:rPr>
              <a:t>ricerca</a:t>
            </a:r>
            <a:r>
              <a:rPr lang="en-US" dirty="0">
                <a:solidFill>
                  <a:schemeClr val="tx1">
                    <a:lumMod val="65000"/>
                    <a:lumOff val="35000"/>
                  </a:schemeClr>
                </a:solidFill>
              </a:rPr>
              <a:t> </a:t>
            </a:r>
            <a:r>
              <a:rPr lang="en-US" dirty="0" err="1">
                <a:solidFill>
                  <a:schemeClr val="tx1">
                    <a:lumMod val="65000"/>
                    <a:lumOff val="35000"/>
                  </a:schemeClr>
                </a:solidFill>
              </a:rPr>
              <a:t>delle</a:t>
            </a:r>
            <a:r>
              <a:rPr lang="en-US" dirty="0">
                <a:solidFill>
                  <a:schemeClr val="tx1">
                    <a:lumMod val="65000"/>
                    <a:lumOff val="35000"/>
                  </a:schemeClr>
                </a:solidFill>
              </a:rPr>
              <a:t> prove a </a:t>
            </a:r>
            <a:r>
              <a:rPr lang="en-US" dirty="0" err="1">
                <a:solidFill>
                  <a:schemeClr val="tx1">
                    <a:lumMod val="65000"/>
                    <a:lumOff val="35000"/>
                  </a:schemeClr>
                </a:solidFill>
              </a:rPr>
              <a:t>supporto</a:t>
            </a:r>
            <a:r>
              <a:rPr lang="en-US" dirty="0">
                <a:solidFill>
                  <a:schemeClr val="tx1">
                    <a:lumMod val="65000"/>
                    <a:lumOff val="35000"/>
                  </a:schemeClr>
                </a:solidFill>
              </a:rPr>
              <a:t> </a:t>
            </a:r>
            <a:r>
              <a:rPr lang="en-US" dirty="0" err="1">
                <a:solidFill>
                  <a:schemeClr val="tx1">
                    <a:lumMod val="65000"/>
                    <a:lumOff val="35000"/>
                  </a:schemeClr>
                </a:solidFill>
              </a:rPr>
              <a:t>dei</a:t>
            </a:r>
            <a:r>
              <a:rPr lang="en-US" dirty="0">
                <a:solidFill>
                  <a:schemeClr val="tx1">
                    <a:lumMod val="65000"/>
                    <a:lumOff val="35000"/>
                  </a:schemeClr>
                </a:solidFill>
              </a:rPr>
              <a:t> </a:t>
            </a:r>
            <a:r>
              <a:rPr lang="en-US" dirty="0" err="1">
                <a:solidFill>
                  <a:schemeClr val="tx1">
                    <a:lumMod val="65000"/>
                    <a:lumOff val="35000"/>
                  </a:schemeClr>
                </a:solidFill>
              </a:rPr>
              <a:t>suoi</a:t>
            </a:r>
            <a:r>
              <a:rPr lang="en-US" dirty="0">
                <a:solidFill>
                  <a:schemeClr val="tx1">
                    <a:lumMod val="65000"/>
                    <a:lumOff val="35000"/>
                  </a:schemeClr>
                </a:solidFill>
              </a:rPr>
              <a:t> PAN, </a:t>
            </a:r>
            <a:r>
              <a:rPr lang="en-US" dirty="0" err="1">
                <a:solidFill>
                  <a:schemeClr val="tx1">
                    <a:lumMod val="65000"/>
                    <a:lumOff val="35000"/>
                  </a:schemeClr>
                </a:solidFill>
              </a:rPr>
              <a:t>impara</a:t>
            </a:r>
            <a:r>
              <a:rPr lang="en-US" dirty="0">
                <a:solidFill>
                  <a:schemeClr val="tx1">
                    <a:lumMod val="65000"/>
                    <a:lumOff val="35000"/>
                  </a:schemeClr>
                </a:solidFill>
              </a:rPr>
              <a:t> a </a:t>
            </a:r>
            <a:r>
              <a:rPr lang="en-US" dirty="0" err="1">
                <a:solidFill>
                  <a:schemeClr val="tx1">
                    <a:lumMod val="65000"/>
                    <a:lumOff val="35000"/>
                  </a:schemeClr>
                </a:solidFill>
              </a:rPr>
              <a:t>definire</a:t>
            </a:r>
            <a:r>
              <a:rPr lang="en-US" dirty="0">
                <a:solidFill>
                  <a:schemeClr val="tx1">
                    <a:lumMod val="65000"/>
                    <a:lumOff val="35000"/>
                  </a:schemeClr>
                </a:solidFill>
              </a:rPr>
              <a:t> le sue </a:t>
            </a:r>
            <a:r>
              <a:rPr lang="en-US" dirty="0" err="1">
                <a:solidFill>
                  <a:schemeClr val="tx1">
                    <a:lumMod val="65000"/>
                    <a:lumOff val="35000"/>
                  </a:schemeClr>
                </a:solidFill>
              </a:rPr>
              <a:t>credenze</a:t>
            </a:r>
            <a:r>
              <a:rPr lang="en-US" dirty="0">
                <a:solidFill>
                  <a:schemeClr val="tx1">
                    <a:lumMod val="65000"/>
                    <a:lumOff val="35000"/>
                  </a:schemeClr>
                </a:solidFill>
              </a:rPr>
              <a:t> e a </a:t>
            </a:r>
            <a:r>
              <a:rPr lang="en-US" dirty="0" err="1">
                <a:solidFill>
                  <a:schemeClr val="tx1">
                    <a:lumMod val="65000"/>
                    <a:lumOff val="35000"/>
                  </a:schemeClr>
                </a:solidFill>
              </a:rPr>
              <a:t>capire</a:t>
            </a:r>
            <a:r>
              <a:rPr lang="en-US" dirty="0">
                <a:solidFill>
                  <a:schemeClr val="tx1">
                    <a:lumMod val="65000"/>
                    <a:lumOff val="35000"/>
                  </a:schemeClr>
                </a:solidFill>
              </a:rPr>
              <a:t> </a:t>
            </a:r>
            <a:r>
              <a:rPr lang="en-US" dirty="0" err="1">
                <a:solidFill>
                  <a:schemeClr val="tx1">
                    <a:lumMod val="65000"/>
                    <a:lumOff val="35000"/>
                  </a:schemeClr>
                </a:solidFill>
              </a:rPr>
              <a:t>su</a:t>
            </a:r>
            <a:r>
              <a:rPr lang="en-US" dirty="0">
                <a:solidFill>
                  <a:schemeClr val="tx1">
                    <a:lumMod val="65000"/>
                    <a:lumOff val="35000"/>
                  </a:schemeClr>
                </a:solidFill>
              </a:rPr>
              <a:t> </a:t>
            </a:r>
            <a:r>
              <a:rPr lang="en-US" dirty="0" err="1">
                <a:solidFill>
                  <a:schemeClr val="tx1">
                    <a:lumMod val="65000"/>
                    <a:lumOff val="35000"/>
                  </a:schemeClr>
                </a:solidFill>
              </a:rPr>
              <a:t>quali</a:t>
            </a:r>
            <a:r>
              <a:rPr lang="en-US" dirty="0">
                <a:solidFill>
                  <a:schemeClr val="tx1">
                    <a:lumMod val="65000"/>
                    <a:lumOff val="35000"/>
                  </a:schemeClr>
                </a:solidFill>
              </a:rPr>
              <a:t> </a:t>
            </a:r>
            <a:r>
              <a:rPr lang="en-US" dirty="0" err="1">
                <a:solidFill>
                  <a:schemeClr val="tx1">
                    <a:lumMod val="65000"/>
                    <a:lumOff val="35000"/>
                  </a:schemeClr>
                </a:solidFill>
              </a:rPr>
              <a:t>basi</a:t>
            </a:r>
            <a:r>
              <a:rPr lang="en-US" dirty="0">
                <a:solidFill>
                  <a:schemeClr val="tx1">
                    <a:lumMod val="65000"/>
                    <a:lumOff val="35000"/>
                  </a:schemeClr>
                </a:solidFill>
              </a:rPr>
              <a:t> </a:t>
            </a:r>
            <a:r>
              <a:rPr lang="en-US" dirty="0" err="1">
                <a:solidFill>
                  <a:schemeClr val="tx1">
                    <a:lumMod val="65000"/>
                    <a:lumOff val="35000"/>
                  </a:schemeClr>
                </a:solidFill>
              </a:rPr>
              <a:t>esse</a:t>
            </a:r>
            <a:r>
              <a:rPr lang="en-US" dirty="0">
                <a:solidFill>
                  <a:schemeClr val="tx1">
                    <a:lumMod val="65000"/>
                    <a:lumOff val="35000"/>
                  </a:schemeClr>
                </a:solidFill>
              </a:rPr>
              <a:t> </a:t>
            </a:r>
            <a:r>
              <a:rPr lang="en-US" dirty="0" err="1">
                <a:solidFill>
                  <a:schemeClr val="tx1">
                    <a:lumMod val="65000"/>
                    <a:lumOff val="35000"/>
                  </a:schemeClr>
                </a:solidFill>
              </a:rPr>
              <a:t>si</a:t>
            </a:r>
            <a:r>
              <a:rPr lang="en-US" dirty="0">
                <a:solidFill>
                  <a:schemeClr val="tx1">
                    <a:lumMod val="65000"/>
                    <a:lumOff val="35000"/>
                  </a:schemeClr>
                </a:solidFill>
              </a:rPr>
              <a:t> </a:t>
            </a:r>
            <a:r>
              <a:rPr lang="en-US" dirty="0" err="1">
                <a:solidFill>
                  <a:schemeClr val="tx1">
                    <a:lumMod val="65000"/>
                    <a:lumOff val="35000"/>
                  </a:schemeClr>
                </a:solidFill>
              </a:rPr>
              <a:t>fondino</a:t>
            </a:r>
            <a:r>
              <a:rPr lang="en-US" dirty="0">
                <a:solidFill>
                  <a:schemeClr val="tx1">
                    <a:lumMod val="65000"/>
                    <a:lumOff val="35000"/>
                  </a:schemeClr>
                </a:solidFill>
              </a:rPr>
              <a:t>, </a:t>
            </a:r>
            <a:r>
              <a:rPr lang="en-US" dirty="0" err="1">
                <a:solidFill>
                  <a:schemeClr val="tx1">
                    <a:lumMod val="65000"/>
                    <a:lumOff val="35000"/>
                  </a:schemeClr>
                </a:solidFill>
              </a:rPr>
              <a:t>quali</a:t>
            </a:r>
            <a:r>
              <a:rPr lang="en-US" dirty="0">
                <a:solidFill>
                  <a:schemeClr val="tx1">
                    <a:lumMod val="65000"/>
                    <a:lumOff val="35000"/>
                  </a:schemeClr>
                </a:solidFill>
              </a:rPr>
              <a:t> </a:t>
            </a:r>
            <a:r>
              <a:rPr lang="en-US" dirty="0" err="1">
                <a:solidFill>
                  <a:schemeClr val="tx1">
                    <a:lumMod val="65000"/>
                    <a:lumOff val="35000"/>
                  </a:schemeClr>
                </a:solidFill>
              </a:rPr>
              <a:t>credenze</a:t>
            </a:r>
            <a:r>
              <a:rPr lang="en-US" dirty="0">
                <a:solidFill>
                  <a:schemeClr val="tx1">
                    <a:lumMod val="65000"/>
                    <a:lumOff val="35000"/>
                  </a:schemeClr>
                </a:solidFill>
              </a:rPr>
              <a:t> </a:t>
            </a:r>
            <a:r>
              <a:rPr lang="en-US" dirty="0" err="1">
                <a:solidFill>
                  <a:schemeClr val="tx1">
                    <a:lumMod val="65000"/>
                    <a:lumOff val="35000"/>
                  </a:schemeClr>
                </a:solidFill>
              </a:rPr>
              <a:t>stanno</a:t>
            </a:r>
            <a:r>
              <a:rPr lang="en-US" dirty="0">
                <a:solidFill>
                  <a:schemeClr val="tx1">
                    <a:lumMod val="65000"/>
                    <a:lumOff val="35000"/>
                  </a:schemeClr>
                </a:solidFill>
              </a:rPr>
              <a:t> </a:t>
            </a:r>
            <a:r>
              <a:rPr lang="en-US" dirty="0" err="1">
                <a:solidFill>
                  <a:schemeClr val="tx1">
                    <a:lumMod val="65000"/>
                    <a:lumOff val="35000"/>
                  </a:schemeClr>
                </a:solidFill>
              </a:rPr>
              <a:t>alla</a:t>
            </a:r>
            <a:r>
              <a:rPr lang="en-US" dirty="0">
                <a:solidFill>
                  <a:schemeClr val="tx1">
                    <a:lumMod val="65000"/>
                    <a:lumOff val="35000"/>
                  </a:schemeClr>
                </a:solidFill>
              </a:rPr>
              <a:t> base </a:t>
            </a:r>
            <a:r>
              <a:rPr lang="en-US" dirty="0" err="1">
                <a:solidFill>
                  <a:schemeClr val="tx1">
                    <a:lumMod val="65000"/>
                    <a:lumOff val="35000"/>
                  </a:schemeClr>
                </a:solidFill>
              </a:rPr>
              <a:t>delle</a:t>
            </a:r>
            <a:r>
              <a:rPr lang="en-US" dirty="0">
                <a:solidFill>
                  <a:schemeClr val="tx1">
                    <a:lumMod val="65000"/>
                    <a:lumOff val="35000"/>
                  </a:schemeClr>
                </a:solidFill>
              </a:rPr>
              <a:t> sue </a:t>
            </a:r>
            <a:r>
              <a:rPr lang="en-US" dirty="0" err="1">
                <a:solidFill>
                  <a:schemeClr val="tx1">
                    <a:lumMod val="65000"/>
                    <a:lumOff val="35000"/>
                  </a:schemeClr>
                </a:solidFill>
              </a:rPr>
              <a:t>paure</a:t>
            </a:r>
            <a:r>
              <a:rPr lang="en-US" dirty="0">
                <a:solidFill>
                  <a:schemeClr val="tx1">
                    <a:lumMod val="65000"/>
                    <a:lumOff val="35000"/>
                  </a:schemeClr>
                </a:solidFill>
              </a:rPr>
              <a:t> e </a:t>
            </a:r>
            <a:r>
              <a:rPr lang="en-US" dirty="0" err="1">
                <a:solidFill>
                  <a:schemeClr val="tx1">
                    <a:lumMod val="65000"/>
                    <a:lumOff val="35000"/>
                  </a:schemeClr>
                </a:solidFill>
              </a:rPr>
              <a:t>comportamenti</a:t>
            </a:r>
            <a:r>
              <a:rPr lang="en-US" dirty="0">
                <a:solidFill>
                  <a:schemeClr val="tx1">
                    <a:lumMod val="65000"/>
                    <a:lumOff val="35000"/>
                  </a:schemeClr>
                </a:solidFill>
              </a:rPr>
              <a:t>.</a:t>
            </a:r>
          </a:p>
        </p:txBody>
      </p:sp>
      <p:sp>
        <p:nvSpPr>
          <p:cNvPr id="11279" name="Rectangle 11278">
            <a:extLst>
              <a:ext uri="{FF2B5EF4-FFF2-40B4-BE49-F238E27FC236}">
                <a16:creationId xmlns:a16="http://schemas.microsoft.com/office/drawing/2014/main" id="{F884A938-C405-4F09-AA12-590BEE1DE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643467"/>
            <a:ext cx="5543550" cy="55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ChangeAspect="1" noChangeArrowheads="1"/>
          </p:cNvPicPr>
          <p:nvPr/>
        </p:nvPicPr>
        <p:blipFill>
          <a:blip r:embed="rId2" cstate="print"/>
          <a:stretch>
            <a:fillRect/>
          </a:stretch>
        </p:blipFill>
        <p:spPr bwMode="auto">
          <a:xfrm>
            <a:off x="3089168" y="1124743"/>
            <a:ext cx="5483331" cy="4634447"/>
          </a:xfrm>
          <a:prstGeom prst="rect">
            <a:avLst/>
          </a:prstGeom>
          <a:noFill/>
        </p:spPr>
      </p:pic>
      <p:pic>
        <p:nvPicPr>
          <p:cNvPr id="5" name="Immagine 4">
            <a:extLst>
              <a:ext uri="{FF2B5EF4-FFF2-40B4-BE49-F238E27FC236}">
                <a16:creationId xmlns:a16="http://schemas.microsoft.com/office/drawing/2014/main" id="{6D9EE261-EEAD-7295-A12B-D3599E96A662}"/>
              </a:ext>
            </a:extLst>
          </p:cNvPr>
          <p:cNvPicPr>
            <a:picLocks noChangeAspect="1"/>
          </p:cNvPicPr>
          <p:nvPr/>
        </p:nvPicPr>
        <p:blipFill>
          <a:blip r:embed="rId3"/>
          <a:stretch>
            <a:fillRect/>
          </a:stretch>
        </p:blipFill>
        <p:spPr>
          <a:xfrm>
            <a:off x="603105" y="648494"/>
            <a:ext cx="1952625" cy="14859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779912" y="188640"/>
            <a:ext cx="4581525" cy="6267450"/>
          </a:xfrm>
          <a:prstGeom prst="rect">
            <a:avLst/>
          </a:prstGeom>
          <a:noFill/>
          <a:ln w="9525">
            <a:noFill/>
            <a:miter lim="800000"/>
            <a:headEnd/>
            <a:tailEnd/>
          </a:ln>
        </p:spPr>
      </p:pic>
      <p:sp>
        <p:nvSpPr>
          <p:cNvPr id="3" name="CasellaDiTesto 2"/>
          <p:cNvSpPr txBox="1"/>
          <p:nvPr/>
        </p:nvSpPr>
        <p:spPr>
          <a:xfrm>
            <a:off x="1178695" y="332656"/>
            <a:ext cx="2500330" cy="2123658"/>
          </a:xfrm>
          <a:prstGeom prst="rect">
            <a:avLst/>
          </a:prstGeom>
          <a:noFill/>
        </p:spPr>
        <p:txBody>
          <a:bodyPr wrap="square" rtlCol="0">
            <a:spAutoFit/>
          </a:bodyPr>
          <a:lstStyle/>
          <a:p>
            <a:r>
              <a:rPr lang="it-IT" sz="2200" dirty="0"/>
              <a:t>Più specifica per progettare  modificazioni di comportamenti a breve, medio e lungo termine</a:t>
            </a:r>
          </a:p>
        </p:txBody>
      </p:sp>
      <p:sp>
        <p:nvSpPr>
          <p:cNvPr id="4" name="Freccia a destra 3"/>
          <p:cNvSpPr/>
          <p:nvPr/>
        </p:nvSpPr>
        <p:spPr>
          <a:xfrm>
            <a:off x="1835696" y="2858018"/>
            <a:ext cx="1000132"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131840" y="1124744"/>
            <a:ext cx="5572125" cy="5391150"/>
          </a:xfrm>
          <a:prstGeom prst="rect">
            <a:avLst/>
          </a:prstGeom>
          <a:noFill/>
          <a:ln w="9525">
            <a:noFill/>
            <a:miter lim="800000"/>
            <a:headEnd/>
            <a:tailEnd/>
          </a:ln>
        </p:spPr>
      </p:pic>
      <p:sp>
        <p:nvSpPr>
          <p:cNvPr id="3" name="CasellaDiTesto 2"/>
          <p:cNvSpPr txBox="1"/>
          <p:nvPr/>
        </p:nvSpPr>
        <p:spPr>
          <a:xfrm>
            <a:off x="683568" y="1196742"/>
            <a:ext cx="2500330" cy="4154984"/>
          </a:xfrm>
          <a:prstGeom prst="rect">
            <a:avLst/>
          </a:prstGeom>
          <a:noFill/>
        </p:spPr>
        <p:txBody>
          <a:bodyPr wrap="square" rtlCol="0">
            <a:spAutoFit/>
          </a:bodyPr>
          <a:lstStyle/>
          <a:p>
            <a:r>
              <a:rPr lang="it-IT" sz="2200" dirty="0"/>
              <a:t>Simile al metodo pro-contro l’analisi costi-benefici è utile per analizzare una scelta o riflettere sui vantaggi che si otterrebbero dalla risoluzione di un conflitto interiore</a:t>
            </a:r>
          </a:p>
        </p:txBody>
      </p:sp>
      <p:sp>
        <p:nvSpPr>
          <p:cNvPr id="4" name="Freccia a destra 3"/>
          <p:cNvSpPr/>
          <p:nvPr/>
        </p:nvSpPr>
        <p:spPr>
          <a:xfrm>
            <a:off x="1433667" y="4887379"/>
            <a:ext cx="1000132"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3923928" y="428424"/>
            <a:ext cx="4745935" cy="6186489"/>
          </a:xfrm>
          <a:prstGeom prst="rect">
            <a:avLst/>
          </a:prstGeom>
          <a:noFill/>
          <a:ln w="9525">
            <a:noFill/>
            <a:miter lim="800000"/>
            <a:headEnd/>
            <a:tailEnd/>
          </a:ln>
        </p:spPr>
      </p:pic>
      <p:sp>
        <p:nvSpPr>
          <p:cNvPr id="3" name="Freccia a destra 2"/>
          <p:cNvSpPr/>
          <p:nvPr/>
        </p:nvSpPr>
        <p:spPr>
          <a:xfrm>
            <a:off x="1907704" y="1628800"/>
            <a:ext cx="1000132"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827584" y="548680"/>
            <a:ext cx="3286148" cy="6524863"/>
          </a:xfrm>
          <a:prstGeom prst="rect">
            <a:avLst/>
          </a:prstGeom>
          <a:noFill/>
        </p:spPr>
        <p:txBody>
          <a:bodyPr wrap="square" rtlCol="0">
            <a:spAutoFit/>
          </a:bodyPr>
          <a:lstStyle/>
          <a:p>
            <a:r>
              <a:rPr lang="it-IT" sz="2200" dirty="0"/>
              <a:t>Tecnica a tre colonne di </a:t>
            </a:r>
            <a:r>
              <a:rPr lang="it-IT" sz="2200" dirty="0" err="1"/>
              <a:t>Burns</a:t>
            </a:r>
            <a:r>
              <a:rPr lang="it-IT" sz="2200" dirty="0"/>
              <a:t> (1989)</a:t>
            </a:r>
          </a:p>
          <a:p>
            <a:endParaRPr lang="it-IT" sz="2200" dirty="0"/>
          </a:p>
          <a:p>
            <a:endParaRPr lang="it-IT" sz="2200" dirty="0"/>
          </a:p>
          <a:p>
            <a:endParaRPr lang="it-IT" sz="2200" dirty="0"/>
          </a:p>
          <a:p>
            <a:endParaRPr lang="it-IT" sz="2200" dirty="0"/>
          </a:p>
          <a:p>
            <a:endParaRPr lang="it-IT" sz="2200" dirty="0"/>
          </a:p>
          <a:p>
            <a:r>
              <a:rPr lang="it-IT" sz="2200" dirty="0"/>
              <a:t>Il P deve autoidentificare i propri PAN, valutarne il grado di convinzione, annotare di quale tipo di distorsione si tratta, con l’aiuto delle note, formulare un pensiero alternativo, privo di distorsioni e credenze disfunzionali.</a:t>
            </a:r>
          </a:p>
          <a:p>
            <a:endParaRPr lang="it-IT" sz="2200" dirty="0"/>
          </a:p>
          <a:p>
            <a:endParaRPr lang="it-IT" sz="2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4118" name="Rectangle 4117">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5" name="CasellaDiTesto 4"/>
          <p:cNvSpPr txBox="1"/>
          <p:nvPr/>
        </p:nvSpPr>
        <p:spPr>
          <a:xfrm>
            <a:off x="1475656" y="260648"/>
            <a:ext cx="3272696" cy="3593591"/>
          </a:xfrm>
          <a:prstGeom prst="rect">
            <a:avLst/>
          </a:prstGeom>
        </p:spPr>
        <p:txBody>
          <a:bodyPr vert="horz" lIns="91440" tIns="45720" rIns="91440" bIns="45720" rtlCol="0">
            <a:normAutofit/>
          </a:bodyPr>
          <a:lstStyle/>
          <a:p>
            <a:pPr indent="-228600" defTabSz="914400">
              <a:lnSpc>
                <a:spcPct val="110000"/>
              </a:lnSpc>
              <a:spcBef>
                <a:spcPts val="700"/>
              </a:spcBef>
              <a:buClr>
                <a:schemeClr val="tx2"/>
              </a:buClr>
            </a:pPr>
            <a:r>
              <a:rPr lang="en-US" b="1" dirty="0" err="1"/>
              <a:t>Esempio</a:t>
            </a:r>
            <a:endParaRPr lang="en-US" b="1" dirty="0"/>
          </a:p>
        </p:txBody>
      </p:sp>
      <p:pic>
        <p:nvPicPr>
          <p:cNvPr id="4098" name="Picture 2"/>
          <p:cNvPicPr>
            <a:picLocks noChangeAspect="1" noChangeArrowheads="1"/>
          </p:cNvPicPr>
          <p:nvPr/>
        </p:nvPicPr>
        <p:blipFill>
          <a:blip r:embed="rId2" cstate="print"/>
          <a:stretch>
            <a:fillRect/>
          </a:stretch>
        </p:blipFill>
        <p:spPr bwMode="auto">
          <a:xfrm>
            <a:off x="2987824" y="260648"/>
            <a:ext cx="5036330" cy="649849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DISTURBI DEPRESSIVI</a:t>
            </a:r>
          </a:p>
        </p:txBody>
      </p:sp>
      <p:sp>
        <p:nvSpPr>
          <p:cNvPr id="3" name="Segnaposto contenuto 2"/>
          <p:cNvSpPr>
            <a:spLocks noGrp="1"/>
          </p:cNvSpPr>
          <p:nvPr>
            <p:ph idx="1"/>
          </p:nvPr>
        </p:nvSpPr>
        <p:spPr>
          <a:xfrm>
            <a:off x="938758" y="1772816"/>
            <a:ext cx="7633742" cy="3593591"/>
          </a:xfrm>
        </p:spPr>
        <p:txBody>
          <a:bodyPr>
            <a:normAutofit fontScale="85000" lnSpcReduction="10000"/>
          </a:bodyPr>
          <a:lstStyle/>
          <a:p>
            <a:pPr marL="0" indent="0">
              <a:buNone/>
            </a:pPr>
            <a:r>
              <a:rPr lang="it-IT" dirty="0"/>
              <a:t>«Nella terapia della depressione essi svolgono importanti funzioni: aumentare il tempo della terapia, consentire un sempre maggior approfondimento del legame tra pensieri automatici negativi ed emozioni, evidenziare gli schemi </a:t>
            </a:r>
            <a:r>
              <a:rPr lang="it-IT" dirty="0" err="1"/>
              <a:t>maladattivi</a:t>
            </a:r>
            <a:r>
              <a:rPr lang="it-IT" dirty="0"/>
              <a:t> messi in atto dal paziente, rompere i circoli viziosi che mantengono il paziente nella sua sofferenza, aumentare le capacità di fronteggiamento e di risoluzione delle problematiche emotive, sperimentare maggior senso di autoefficacia, sperimentare nuove emozioni. Gli homework permettono al paziente di sperimentare se stesso in un </a:t>
            </a:r>
            <a:r>
              <a:rPr lang="it-IT" b="1" dirty="0"/>
              <a:t>contesto controllato e graduale</a:t>
            </a:r>
            <a:r>
              <a:rPr lang="it-IT" dirty="0"/>
              <a:t>, frutto di una collaborazione esplicita con il terapeuta. </a:t>
            </a:r>
          </a:p>
          <a:p>
            <a:pPr marL="0" indent="0">
              <a:buNone/>
            </a:pPr>
            <a:r>
              <a:rPr lang="it-IT" dirty="0"/>
              <a:t>Sia che il paziente riesca o non riesca nel compito, l’homework diventa un importante strumento che consente di fornire esperienze che divengono oggetto di approfondimento in terapia. Inoltre l’analisi della non compliance del paziente al compito “assegnato”, permette una riflessione sulla relazione terapeutica»</a:t>
            </a:r>
          </a:p>
        </p:txBody>
      </p:sp>
      <p:sp>
        <p:nvSpPr>
          <p:cNvPr id="5" name="CasellaDiTesto 4">
            <a:extLst>
              <a:ext uri="{FF2B5EF4-FFF2-40B4-BE49-F238E27FC236}">
                <a16:creationId xmlns:a16="http://schemas.microsoft.com/office/drawing/2014/main" id="{F1E12A8C-0834-0CDB-61BF-0328467FE7AE}"/>
              </a:ext>
            </a:extLst>
          </p:cNvPr>
          <p:cNvSpPr txBox="1"/>
          <p:nvPr/>
        </p:nvSpPr>
        <p:spPr>
          <a:xfrm>
            <a:off x="952668" y="5733256"/>
            <a:ext cx="7704856" cy="338554"/>
          </a:xfrm>
          <a:prstGeom prst="rect">
            <a:avLst/>
          </a:prstGeom>
          <a:noFill/>
        </p:spPr>
        <p:txBody>
          <a:bodyPr wrap="square">
            <a:spAutoFit/>
          </a:bodyPr>
          <a:lstStyle/>
          <a:p>
            <a:r>
              <a:rPr lang="it-IT" sz="1600" u="sng" dirty="0">
                <a:solidFill>
                  <a:srgbClr val="0000FF"/>
                </a:solidFill>
                <a:effectLst/>
                <a:latin typeface="Calibri" panose="020F0502020204030204" pitchFamily="34" charset="0"/>
                <a:ea typeface="Calibri" panose="020F0502020204030204" pitchFamily="34" charset="0"/>
                <a:hlinkClick r:id="rId2"/>
              </a:rPr>
              <a:t>http://www.rivistatelos.it/wp-content/uploads/2018/07/RIVISTA_Pat_nero.pdf#page=78</a:t>
            </a:r>
            <a:endParaRPr lang="it-IT" sz="1600" dirty="0">
              <a:effectLst/>
              <a:latin typeface="Calibri" panose="020F0502020204030204" pitchFamily="34" charset="0"/>
              <a:ea typeface="Calibri" panose="020F0502020204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43" name="Rectangle 14342">
            <a:extLst>
              <a:ext uri="{FF2B5EF4-FFF2-40B4-BE49-F238E27FC236}">
                <a16:creationId xmlns:a16="http://schemas.microsoft.com/office/drawing/2014/main" id="{CE606343-BADE-4565-AB89-E9EF7E253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D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id="{39E183BD-2932-401F-8B53-E247764B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2" cstate="print"/>
          <a:stretch>
            <a:fillRect/>
          </a:stretch>
        </p:blipFill>
        <p:spPr bwMode="auto">
          <a:xfrm>
            <a:off x="1944884" y="796343"/>
            <a:ext cx="5254230" cy="526531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059832" y="116632"/>
            <a:ext cx="4857784" cy="6545419"/>
          </a:xfrm>
          <a:prstGeom prst="rect">
            <a:avLst/>
          </a:prstGeom>
          <a:noFill/>
          <a:ln w="9525">
            <a:noFill/>
            <a:miter lim="800000"/>
            <a:headEnd/>
            <a:tailEnd/>
          </a:ln>
        </p:spPr>
      </p:pic>
      <p:sp>
        <p:nvSpPr>
          <p:cNvPr id="3" name="CasellaDiTesto 2"/>
          <p:cNvSpPr txBox="1"/>
          <p:nvPr/>
        </p:nvSpPr>
        <p:spPr>
          <a:xfrm>
            <a:off x="971600" y="332656"/>
            <a:ext cx="2786082" cy="461665"/>
          </a:xfrm>
          <a:prstGeom prst="rect">
            <a:avLst/>
          </a:prstGeom>
          <a:noFill/>
        </p:spPr>
        <p:txBody>
          <a:bodyPr wrap="square" rtlCol="0">
            <a:spAutoFit/>
          </a:bodyPr>
          <a:lstStyle/>
          <a:p>
            <a:r>
              <a:rPr lang="it-IT" sz="2400" b="1"/>
              <a:t>Esempio</a:t>
            </a:r>
            <a:endParaRPr lang="it-IT" sz="24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97" name="Rectangle 15391">
            <a:extLst>
              <a:ext uri="{FF2B5EF4-FFF2-40B4-BE49-F238E27FC236}">
                <a16:creationId xmlns:a16="http://schemas.microsoft.com/office/drawing/2014/main" id="{07BD512F-4C79-42D5-A43F-6C63BCF06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98" name="Rectangle 15393">
            <a:extLst>
              <a:ext uri="{FF2B5EF4-FFF2-40B4-BE49-F238E27FC236}">
                <a16:creationId xmlns:a16="http://schemas.microsoft.com/office/drawing/2014/main" id="{8CB879C6-5743-4A11-97B6-1507DF4D5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96" name="Freeform 6">
            <a:extLst>
              <a:ext uri="{FF2B5EF4-FFF2-40B4-BE49-F238E27FC236}">
                <a16:creationId xmlns:a16="http://schemas.microsoft.com/office/drawing/2014/main" id="{FCCC6A4C-D0C4-4C23-8284-55DEB3331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1">
              <a:lumMod val="75000"/>
            </a:schemeClr>
          </a:solidFill>
          <a:ln w="0">
            <a:noFill/>
            <a:prstDash val="solid"/>
            <a:round/>
            <a:headEnd/>
            <a:tailEnd/>
          </a:ln>
        </p:spPr>
        <p:txBody>
          <a:bodyPr/>
          <a:lstStyle/>
          <a:p>
            <a:endParaRPr lang="it-IT"/>
          </a:p>
        </p:txBody>
      </p:sp>
      <p:pic>
        <p:nvPicPr>
          <p:cNvPr id="15362" name="Picture 2" descr="Immagine che contiene tavolo&#10;&#10;Descrizione generata automaticamente"/>
          <p:cNvPicPr>
            <a:picLocks noChangeAspect="1" noChangeArrowheads="1"/>
          </p:cNvPicPr>
          <p:nvPr/>
        </p:nvPicPr>
        <p:blipFill>
          <a:blip r:embed="rId2" cstate="print"/>
          <a:stretch>
            <a:fillRect/>
          </a:stretch>
        </p:blipFill>
        <p:spPr bwMode="auto">
          <a:xfrm>
            <a:off x="1348503" y="734258"/>
            <a:ext cx="3937501" cy="5449830"/>
          </a:xfrm>
          <a:prstGeom prst="rect">
            <a:avLst/>
          </a:prstGeom>
          <a:noFill/>
        </p:spPr>
      </p:pic>
      <p:pic>
        <p:nvPicPr>
          <p:cNvPr id="2" name="Immagine 1">
            <a:extLst>
              <a:ext uri="{FF2B5EF4-FFF2-40B4-BE49-F238E27FC236}">
                <a16:creationId xmlns:a16="http://schemas.microsoft.com/office/drawing/2014/main" id="{7E4C1AAA-E5C4-B291-1F73-FDBF3A1E76E0}"/>
              </a:ext>
            </a:extLst>
          </p:cNvPr>
          <p:cNvPicPr>
            <a:picLocks noChangeAspect="1"/>
          </p:cNvPicPr>
          <p:nvPr/>
        </p:nvPicPr>
        <p:blipFill>
          <a:blip r:embed="rId3"/>
          <a:stretch>
            <a:fillRect/>
          </a:stretch>
        </p:blipFill>
        <p:spPr>
          <a:xfrm>
            <a:off x="5450327" y="2348880"/>
            <a:ext cx="2711438" cy="2501301"/>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896795" y="382385"/>
            <a:ext cx="4751503" cy="1492132"/>
          </a:xfrm>
        </p:spPr>
        <p:txBody>
          <a:bodyPr>
            <a:normAutofit/>
          </a:bodyPr>
          <a:lstStyle/>
          <a:p>
            <a:r>
              <a:rPr lang="it-IT" sz="4300"/>
              <a:t>Esposizione a situazioni temute</a:t>
            </a:r>
          </a:p>
        </p:txBody>
      </p:sp>
      <p:pic>
        <p:nvPicPr>
          <p:cNvPr id="5" name="Picture 4" descr="Sagoma controluce di ponteggi in un cantiere edile">
            <a:extLst>
              <a:ext uri="{FF2B5EF4-FFF2-40B4-BE49-F238E27FC236}">
                <a16:creationId xmlns:a16="http://schemas.microsoft.com/office/drawing/2014/main" id="{C3DA3973-F38C-75FB-8A7C-0DEB56E80EFC}"/>
              </a:ext>
            </a:extLst>
          </p:cNvPr>
          <p:cNvPicPr>
            <a:picLocks noChangeAspect="1"/>
          </p:cNvPicPr>
          <p:nvPr/>
        </p:nvPicPr>
        <p:blipFill rotWithShape="1">
          <a:blip r:embed="rId2"/>
          <a:srcRect l="36875" r="33020"/>
          <a:stretch/>
        </p:blipFill>
        <p:spPr>
          <a:xfrm>
            <a:off x="516325" y="-9525"/>
            <a:ext cx="3097367" cy="6867525"/>
          </a:xfrm>
          <a:prstGeom prst="rect">
            <a:avLst/>
          </a:prstGeom>
        </p:spPr>
      </p:pic>
      <p:sp>
        <p:nvSpPr>
          <p:cNvPr id="9"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3" name="Segnaposto contenuto 2"/>
          <p:cNvSpPr>
            <a:spLocks noGrp="1"/>
          </p:cNvSpPr>
          <p:nvPr>
            <p:ph idx="1"/>
          </p:nvPr>
        </p:nvSpPr>
        <p:spPr>
          <a:xfrm>
            <a:off x="3896795" y="2286001"/>
            <a:ext cx="4751503" cy="3593591"/>
          </a:xfrm>
        </p:spPr>
        <p:txBody>
          <a:bodyPr>
            <a:normAutofit/>
          </a:bodyPr>
          <a:lstStyle/>
          <a:p>
            <a:r>
              <a:rPr lang="it-IT" dirty="0"/>
              <a:t>Le affermazioni di </a:t>
            </a:r>
            <a:r>
              <a:rPr lang="it-IT" dirty="0" err="1"/>
              <a:t>fronteggiamento</a:t>
            </a:r>
            <a:r>
              <a:rPr lang="it-IT" dirty="0"/>
              <a:t> vanno utilizzate in associazione alla tecnica dell’</a:t>
            </a:r>
            <a:r>
              <a:rPr lang="it-IT" i="1" dirty="0"/>
              <a:t>esposizione a situazioni temute</a:t>
            </a:r>
            <a:r>
              <a:rPr lang="it-IT" dirty="0"/>
              <a:t>. </a:t>
            </a:r>
          </a:p>
          <a:p>
            <a:r>
              <a:rPr lang="it-IT" dirty="0"/>
              <a:t>Si chiede al P di esporsi alla situazione temuta, prima in forma immaginativa, successivamente </a:t>
            </a:r>
            <a:r>
              <a:rPr lang="it-IT" i="1" dirty="0"/>
              <a:t>in vivo. </a:t>
            </a:r>
            <a:r>
              <a:rPr lang="it-IT" dirty="0"/>
              <a:t>Ciò prevede la costruzione di una gerarchia degli stimoli ansiogeni, iniziando l’esposizione dagli stimoli meno ansiogeni e procedendo secondo un criterio di gradualità.</a:t>
            </a:r>
          </a:p>
        </p:txBody>
      </p:sp>
      <p:sp>
        <p:nvSpPr>
          <p:cNvPr id="11" name="Rectangle 10">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22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1734910"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txBody>
          <a:bodyPr/>
          <a:lstStyle/>
          <a:p>
            <a:endParaRPr lang="it-IT"/>
          </a:p>
        </p:txBody>
      </p:sp>
      <p:sp>
        <p:nvSpPr>
          <p:cNvPr id="3" name="Segnaposto contenuto 2"/>
          <p:cNvSpPr>
            <a:spLocks noGrp="1"/>
          </p:cNvSpPr>
          <p:nvPr>
            <p:ph idx="1"/>
          </p:nvPr>
        </p:nvSpPr>
        <p:spPr>
          <a:xfrm>
            <a:off x="1835696" y="620688"/>
            <a:ext cx="6736805" cy="5648773"/>
          </a:xfrm>
        </p:spPr>
        <p:txBody>
          <a:bodyPr anchor="ctr">
            <a:normAutofit/>
          </a:bodyPr>
          <a:lstStyle/>
          <a:p>
            <a:pPr>
              <a:lnSpc>
                <a:spcPct val="100000"/>
              </a:lnSpc>
            </a:pPr>
            <a:r>
              <a:rPr lang="it-IT" sz="1400" dirty="0"/>
              <a:t>I compiti a casa – gli </a:t>
            </a:r>
            <a:r>
              <a:rPr lang="it-IT" sz="1400" b="1" dirty="0"/>
              <a:t>homework</a:t>
            </a:r>
            <a:r>
              <a:rPr lang="it-IT" sz="1400" dirty="0"/>
              <a:t> – costituiscono una delle caratteristiche portanti dell’intervento cognitivo-comportamentale. </a:t>
            </a:r>
          </a:p>
          <a:p>
            <a:pPr>
              <a:lnSpc>
                <a:spcPct val="100000"/>
              </a:lnSpc>
            </a:pPr>
            <a:r>
              <a:rPr lang="it-IT" sz="1400" dirty="0"/>
              <a:t>Con i compiti a casa si moltiplica il tempo di terapia, si consente al paziente di rompere i suoi circoli viziosi, gli si fornisce un’opportunità di esplorare nuovi modi di essere. Eventuali rotture del suo equilibrio patologico sono spesso effettuate in modo graduale, controllato, frutto di un accordo col terapeuta. </a:t>
            </a:r>
          </a:p>
          <a:p>
            <a:pPr>
              <a:lnSpc>
                <a:spcPct val="100000"/>
              </a:lnSpc>
            </a:pPr>
            <a:r>
              <a:rPr lang="it-IT" sz="1400" dirty="0"/>
              <a:t>Sia che il paziente porti a termine con successo i compiti proposti, sia che fallisca, comunque ha compiuto un passo, ha rotto gli equilibri precari in cui era imprigionato dalla patologia, ha preso in mano la propria vita. Ha un’opportunità per agire, pensare e provare emozioni in precedenza vietate, porta nuovo materiale in terapia, si concede una occasione di riconsiderare se stesso, il proprio mondo e il proprio futuro. Si tratta di un opportuno bagno di realtà. </a:t>
            </a:r>
          </a:p>
          <a:p>
            <a:pPr>
              <a:lnSpc>
                <a:spcPct val="100000"/>
              </a:lnSpc>
            </a:pPr>
            <a:r>
              <a:rPr lang="it-IT" sz="1400" dirty="0"/>
              <a:t>Prescrivere compiti a casa, ottenere dal paziente una valida collaborazione, trarre utili insegnamenti anche da situazioni di apparente fallimento è un aspetto centrale dell’arte terapeutica.</a:t>
            </a:r>
            <a:br>
              <a:rPr lang="it-IT" sz="1300" dirty="0"/>
            </a:br>
            <a:endParaRPr lang="it-IT" sz="1300" dirty="0"/>
          </a:p>
          <a:p>
            <a:pPr>
              <a:lnSpc>
                <a:spcPct val="100000"/>
              </a:lnSpc>
              <a:buNone/>
            </a:pPr>
            <a:r>
              <a:rPr lang="it-IT" sz="1300" dirty="0"/>
              <a:t>																	</a:t>
            </a:r>
            <a:r>
              <a:rPr lang="it-IT" sz="1300" i="1" dirty="0"/>
              <a:t>Francesco </a:t>
            </a:r>
            <a:r>
              <a:rPr lang="it-IT" sz="1300" i="1" dirty="0" err="1"/>
              <a:t>Rovetto</a:t>
            </a:r>
            <a:endParaRPr lang="it-IT" sz="1300" i="1" dirty="0"/>
          </a:p>
        </p:txBody>
      </p:sp>
    </p:spTree>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Esempio di Scala SUDS (</a:t>
            </a:r>
            <a:r>
              <a:rPr lang="it-IT" sz="2400"/>
              <a:t>Subjective Units of Distress Scale</a:t>
            </a:r>
            <a:r>
              <a:rPr lang="it-IT"/>
              <a:t>)</a:t>
            </a:r>
            <a:endParaRPr lang="it-IT" dirty="0"/>
          </a:p>
        </p:txBody>
      </p:sp>
      <p:pic>
        <p:nvPicPr>
          <p:cNvPr id="6146" name="Picture 2"/>
          <p:cNvPicPr>
            <a:picLocks noGrp="1" noChangeAspect="1" noChangeArrowheads="1"/>
          </p:cNvPicPr>
          <p:nvPr>
            <p:ph idx="1"/>
          </p:nvPr>
        </p:nvPicPr>
        <p:blipFill>
          <a:blip r:embed="rId2" cstate="print"/>
          <a:stretch>
            <a:fillRect/>
          </a:stretch>
        </p:blipFill>
        <p:spPr bwMode="auto">
          <a:xfrm>
            <a:off x="1403648" y="2204864"/>
            <a:ext cx="6017968" cy="4032448"/>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428992" y="428604"/>
            <a:ext cx="4543425" cy="5886450"/>
          </a:xfrm>
          <a:prstGeom prst="rect">
            <a:avLst/>
          </a:prstGeom>
          <a:noFill/>
          <a:ln w="9525">
            <a:noFill/>
            <a:miter lim="800000"/>
            <a:headEnd/>
            <a:tailEnd/>
          </a:ln>
        </p:spPr>
      </p:pic>
      <p:sp>
        <p:nvSpPr>
          <p:cNvPr id="3" name="CasellaDiTesto 2"/>
          <p:cNvSpPr txBox="1"/>
          <p:nvPr/>
        </p:nvSpPr>
        <p:spPr>
          <a:xfrm>
            <a:off x="714348" y="571480"/>
            <a:ext cx="2714644" cy="1200329"/>
          </a:xfrm>
          <a:prstGeom prst="rect">
            <a:avLst/>
          </a:prstGeom>
          <a:noFill/>
        </p:spPr>
        <p:txBody>
          <a:bodyPr wrap="square" rtlCol="0">
            <a:spAutoFit/>
          </a:bodyPr>
          <a:lstStyle/>
          <a:p>
            <a:r>
              <a:rPr lang="it-IT" sz="2400" dirty="0"/>
              <a:t>Utile per l’allenamento quotidiano a casa</a:t>
            </a:r>
          </a:p>
        </p:txBody>
      </p:sp>
      <p:sp>
        <p:nvSpPr>
          <p:cNvPr id="4" name="Freccia a destra con strisce 3"/>
          <p:cNvSpPr/>
          <p:nvPr/>
        </p:nvSpPr>
        <p:spPr>
          <a:xfrm>
            <a:off x="1857356" y="1857364"/>
            <a:ext cx="1071570" cy="9286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3491880" y="260648"/>
            <a:ext cx="5158218" cy="6436672"/>
          </a:xfrm>
          <a:prstGeom prst="rect">
            <a:avLst/>
          </a:prstGeom>
          <a:noFill/>
          <a:ln w="9525">
            <a:noFill/>
            <a:miter lim="800000"/>
            <a:headEnd/>
            <a:tailEnd/>
          </a:ln>
        </p:spPr>
      </p:pic>
      <p:sp>
        <p:nvSpPr>
          <p:cNvPr id="5" name="CasellaDiTesto 4"/>
          <p:cNvSpPr txBox="1"/>
          <p:nvPr/>
        </p:nvSpPr>
        <p:spPr>
          <a:xfrm>
            <a:off x="899592" y="404664"/>
            <a:ext cx="2714644" cy="1569660"/>
          </a:xfrm>
          <a:prstGeom prst="rect">
            <a:avLst/>
          </a:prstGeom>
          <a:noFill/>
        </p:spPr>
        <p:txBody>
          <a:bodyPr wrap="square" rtlCol="0">
            <a:spAutoFit/>
          </a:bodyPr>
          <a:lstStyle/>
          <a:p>
            <a:r>
              <a:rPr lang="it-IT" sz="2400" dirty="0"/>
              <a:t>Utile quando si rileva una tendenza al perfezionismo</a:t>
            </a:r>
          </a:p>
        </p:txBody>
      </p:sp>
      <p:sp>
        <p:nvSpPr>
          <p:cNvPr id="6" name="Freccia a destra con strisce 5"/>
          <p:cNvSpPr/>
          <p:nvPr/>
        </p:nvSpPr>
        <p:spPr>
          <a:xfrm>
            <a:off x="1659951" y="1959410"/>
            <a:ext cx="1071570" cy="9286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714612" y="142852"/>
            <a:ext cx="5086713" cy="6581794"/>
          </a:xfrm>
          <a:prstGeom prst="rect">
            <a:avLst/>
          </a:prstGeom>
          <a:noFill/>
          <a:ln w="9525">
            <a:noFill/>
            <a:miter lim="800000"/>
            <a:headEnd/>
            <a:tailEnd/>
          </a:ln>
        </p:spPr>
      </p:pic>
      <p:sp>
        <p:nvSpPr>
          <p:cNvPr id="3" name="CasellaDiTesto 2"/>
          <p:cNvSpPr txBox="1"/>
          <p:nvPr/>
        </p:nvSpPr>
        <p:spPr>
          <a:xfrm>
            <a:off x="1043608" y="476672"/>
            <a:ext cx="1285884" cy="369332"/>
          </a:xfrm>
          <a:prstGeom prst="rect">
            <a:avLst/>
          </a:prstGeom>
          <a:noFill/>
        </p:spPr>
        <p:txBody>
          <a:bodyPr wrap="square" rtlCol="0">
            <a:spAutoFit/>
          </a:bodyPr>
          <a:lstStyle/>
          <a:p>
            <a:r>
              <a:rPr lang="it-IT" b="1" dirty="0"/>
              <a:t>Esempio</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896795" y="382385"/>
            <a:ext cx="4751503" cy="1492132"/>
          </a:xfrm>
        </p:spPr>
        <p:txBody>
          <a:bodyPr>
            <a:normAutofit/>
          </a:bodyPr>
          <a:lstStyle/>
          <a:p>
            <a:r>
              <a:rPr lang="it-IT" dirty="0"/>
              <a:t>Analisi funzionale</a:t>
            </a:r>
          </a:p>
        </p:txBody>
      </p:sp>
      <p:pic>
        <p:nvPicPr>
          <p:cNvPr id="13" name="Picture 4" descr="Primo piano di pagine di un libro">
            <a:extLst>
              <a:ext uri="{FF2B5EF4-FFF2-40B4-BE49-F238E27FC236}">
                <a16:creationId xmlns:a16="http://schemas.microsoft.com/office/drawing/2014/main" id="{6BE76F7A-B1DF-0755-C36A-42B99BE78413}"/>
              </a:ext>
            </a:extLst>
          </p:cNvPr>
          <p:cNvPicPr>
            <a:picLocks noChangeAspect="1"/>
          </p:cNvPicPr>
          <p:nvPr/>
        </p:nvPicPr>
        <p:blipFill rotWithShape="1">
          <a:blip r:embed="rId2"/>
          <a:srcRect l="43377" r="22797" b="1"/>
          <a:stretch/>
        </p:blipFill>
        <p:spPr>
          <a:xfrm>
            <a:off x="516325" y="-9525"/>
            <a:ext cx="3097367" cy="6867525"/>
          </a:xfrm>
          <a:prstGeom prst="rect">
            <a:avLst/>
          </a:prstGeom>
        </p:spPr>
      </p:pic>
      <p:sp>
        <p:nvSpPr>
          <p:cNvPr id="14"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3" name="Segnaposto contenuto 2"/>
          <p:cNvSpPr>
            <a:spLocks noGrp="1"/>
          </p:cNvSpPr>
          <p:nvPr>
            <p:ph idx="1"/>
          </p:nvPr>
        </p:nvSpPr>
        <p:spPr>
          <a:xfrm>
            <a:off x="3896795" y="2286001"/>
            <a:ext cx="4751503" cy="3593591"/>
          </a:xfrm>
        </p:spPr>
        <p:txBody>
          <a:bodyPr>
            <a:normAutofit/>
          </a:bodyPr>
          <a:lstStyle/>
          <a:p>
            <a:pPr>
              <a:lnSpc>
                <a:spcPct val="100000"/>
              </a:lnSpc>
            </a:pPr>
            <a:r>
              <a:rPr lang="it-IT" sz="1500"/>
              <a:t>L’analisi funzionale può essere raccolta gradatamente; inizialmente, si può chiedere ai genitori di tenere un </a:t>
            </a:r>
            <a:r>
              <a:rPr lang="it-IT" sz="1500" b="1"/>
              <a:t>diario</a:t>
            </a:r>
            <a:r>
              <a:rPr lang="it-IT" sz="1500"/>
              <a:t> quotidiano dove riportare il/i problema/i comportamentale/i presentato/i dal figlio nell’intervallo tra le due sedute, riportandone la frequenza, la durata e l’intensità (in una scala 0/10). </a:t>
            </a:r>
          </a:p>
          <a:p>
            <a:pPr lvl="1">
              <a:lnSpc>
                <a:spcPct val="100000"/>
              </a:lnSpc>
            </a:pPr>
            <a:r>
              <a:rPr lang="it-IT" sz="1500"/>
              <a:t>Per la raccolta di questi dati può essere utilizzata una scheda (già predisposta dal terapeuta per tale funzione, oppure costruita assieme ai genitori durante l’incontro).</a:t>
            </a:r>
          </a:p>
        </p:txBody>
      </p:sp>
      <p:sp>
        <p:nvSpPr>
          <p:cNvPr id="15" name="Rectangle 10">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Analisi funzionale</a:t>
            </a:r>
          </a:p>
        </p:txBody>
      </p:sp>
      <p:sp>
        <p:nvSpPr>
          <p:cNvPr id="3" name="Segnaposto contenuto 2"/>
          <p:cNvSpPr>
            <a:spLocks noGrp="1"/>
          </p:cNvSpPr>
          <p:nvPr>
            <p:ph idx="1"/>
          </p:nvPr>
        </p:nvSpPr>
        <p:spPr>
          <a:xfrm>
            <a:off x="938758" y="1412776"/>
            <a:ext cx="7901014" cy="4873752"/>
          </a:xfrm>
        </p:spPr>
        <p:txBody>
          <a:bodyPr>
            <a:normAutofit/>
          </a:bodyPr>
          <a:lstStyle/>
          <a:p>
            <a:r>
              <a:rPr lang="it-IT" dirty="0"/>
              <a:t>Successivamente, l’osservazione si può spostare su quello che succede attorno al bambino nel momento in cui manifesta il comportamento-problema; i genitori allora compilano una tabella suddivisa in quattro settori, dove trovano spazio in successione queste voci: il tipo di comportamento problematico; gli antecedenti; il comportamento effettivamente tenuto dal bambino; le conseguenze.</a:t>
            </a:r>
          </a:p>
          <a:p>
            <a:endParaRPr lang="it-IT" dirty="0"/>
          </a:p>
        </p:txBody>
      </p:sp>
      <p:pic>
        <p:nvPicPr>
          <p:cNvPr id="4" name="Picture 2"/>
          <p:cNvPicPr>
            <a:picLocks noChangeAspect="1" noChangeArrowheads="1"/>
          </p:cNvPicPr>
          <p:nvPr/>
        </p:nvPicPr>
        <p:blipFill>
          <a:blip r:embed="rId2" cstate="print"/>
          <a:srcRect/>
          <a:stretch>
            <a:fillRect/>
          </a:stretch>
        </p:blipFill>
        <p:spPr bwMode="auto">
          <a:xfrm>
            <a:off x="1781712" y="3944133"/>
            <a:ext cx="6215106" cy="2078701"/>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4" descr="Una mano di due adulti e un bambino l’una sopra l’altra">
            <a:extLst>
              <a:ext uri="{FF2B5EF4-FFF2-40B4-BE49-F238E27FC236}">
                <a16:creationId xmlns:a16="http://schemas.microsoft.com/office/drawing/2014/main" id="{B10B0EF5-67EF-9339-176A-F964237FEDC0}"/>
              </a:ext>
            </a:extLst>
          </p:cNvPr>
          <p:cNvPicPr>
            <a:picLocks noChangeAspect="1"/>
          </p:cNvPicPr>
          <p:nvPr/>
        </p:nvPicPr>
        <p:blipFill rotWithShape="1">
          <a:blip r:embed="rId2"/>
          <a:srcRect l="35888" r="28683" b="-1"/>
          <a:stretch/>
        </p:blipFill>
        <p:spPr>
          <a:xfrm>
            <a:off x="5503984" y="10"/>
            <a:ext cx="3640016" cy="6857990"/>
          </a:xfrm>
          <a:prstGeom prst="rect">
            <a:avLst/>
          </a:prstGeom>
        </p:spPr>
      </p:pic>
      <p:sp>
        <p:nvSpPr>
          <p:cNvPr id="14"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it-IT"/>
          </a:p>
        </p:txBody>
      </p:sp>
      <p:sp>
        <p:nvSpPr>
          <p:cNvPr id="2" name="Titolo 1"/>
          <p:cNvSpPr>
            <a:spLocks noGrp="1"/>
          </p:cNvSpPr>
          <p:nvPr>
            <p:ph type="title"/>
          </p:nvPr>
        </p:nvSpPr>
        <p:spPr>
          <a:xfrm>
            <a:off x="573788" y="382385"/>
            <a:ext cx="4511923" cy="1492132"/>
          </a:xfrm>
        </p:spPr>
        <p:txBody>
          <a:bodyPr>
            <a:normAutofit/>
          </a:bodyPr>
          <a:lstStyle/>
          <a:p>
            <a:r>
              <a:rPr lang="it-IT" dirty="0"/>
              <a:t>Analisi funzionale</a:t>
            </a:r>
          </a:p>
        </p:txBody>
      </p:sp>
      <p:sp>
        <p:nvSpPr>
          <p:cNvPr id="15"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573788" y="2286001"/>
            <a:ext cx="4511923" cy="3593591"/>
          </a:xfrm>
        </p:spPr>
        <p:txBody>
          <a:bodyPr>
            <a:normAutofit/>
          </a:bodyPr>
          <a:lstStyle/>
          <a:p>
            <a:r>
              <a:rPr lang="it-IT" sz="1700"/>
              <a:t>Lo psicoterapeuta dovrà accompagnare lo svolgimento dell’analisi funzionale puntualizzando la necessità di rispondere ad alcune domande molto precise:</a:t>
            </a:r>
          </a:p>
          <a:p>
            <a:pPr lvl="1"/>
            <a:r>
              <a:rPr lang="it-IT" sz="1700"/>
              <a:t>Che cosa fa il bambino concretamente?</a:t>
            </a:r>
          </a:p>
          <a:p>
            <a:pPr lvl="1"/>
            <a:r>
              <a:rPr lang="it-IT" sz="1700"/>
              <a:t>Come reagiscono i genitori? E le altre persone significative?</a:t>
            </a:r>
          </a:p>
          <a:p>
            <a:pPr lvl="1"/>
            <a:r>
              <a:rPr lang="it-IT" sz="1700"/>
              <a:t>In quali situazioni il problema si manifesta?</a:t>
            </a:r>
          </a:p>
          <a:p>
            <a:pPr lvl="1"/>
            <a:r>
              <a:rPr lang="it-IT" sz="1700"/>
              <a:t>Fornire esempi concreti.</a:t>
            </a:r>
          </a:p>
          <a:p>
            <a:endParaRPr lang="it-IT" sz="17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71497" y="382385"/>
            <a:ext cx="8001003" cy="1113295"/>
          </a:xfrm>
        </p:spPr>
        <p:txBody>
          <a:bodyPr anchor="b">
            <a:normAutofit/>
          </a:bodyPr>
          <a:lstStyle/>
          <a:p>
            <a:pPr algn="ctr"/>
            <a:r>
              <a:rPr lang="it-IT" sz="3600"/>
              <a:t>Homework nei Disturbi del comportamento (ADHD; DOP; DC; …)</a:t>
            </a:r>
          </a:p>
        </p:txBody>
      </p:sp>
      <p:sp>
        <p:nvSpPr>
          <p:cNvPr id="3" name="Segnaposto contenuto 2"/>
          <p:cNvSpPr>
            <a:spLocks noGrp="1"/>
          </p:cNvSpPr>
          <p:nvPr>
            <p:ph idx="1"/>
          </p:nvPr>
        </p:nvSpPr>
        <p:spPr>
          <a:xfrm>
            <a:off x="571497" y="1785257"/>
            <a:ext cx="8001003" cy="3440539"/>
          </a:xfrm>
        </p:spPr>
        <p:txBody>
          <a:bodyPr>
            <a:normAutofit/>
          </a:bodyPr>
          <a:lstStyle/>
          <a:p>
            <a:r>
              <a:rPr lang="it-IT" sz="1900"/>
              <a:t>Determinati da una famiglia di disordini neurobiologici cronici che interferiscono con la capacità di regolare il livello di attività, il comportamento inibito, il gradiente di attesa e di compiere le mansioni in base al livello di sviluppo raggiunto dal minore.</a:t>
            </a:r>
          </a:p>
          <a:p>
            <a:r>
              <a:rPr lang="it-IT" sz="1900"/>
              <a:t>Il deficit primario è attribuibile a:</a:t>
            </a:r>
          </a:p>
          <a:p>
            <a:pPr lvl="1"/>
            <a:r>
              <a:rPr lang="it-IT" sz="1900"/>
              <a:t>riduzione della capacità di autoregolazione di emozioni/attivazione/motivazione, di mantenimento dell’attenzione e dell’efficienza della memoria di lavoro verbale e non verbale, scarsa pianificazione ed esecuzione degli atti motori (goffaggine).</a:t>
            </a:r>
          </a:p>
          <a:p>
            <a:pPr lvl="1"/>
            <a:endParaRPr lang="it-IT" sz="1900"/>
          </a:p>
          <a:p>
            <a:pPr lvl="1"/>
            <a:endParaRPr lang="it-IT" sz="190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06736"/>
            <a:ext cx="9143999"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Segnaposto contenuto 2"/>
          <p:cNvSpPr>
            <a:spLocks noGrp="1"/>
          </p:cNvSpPr>
          <p:nvPr>
            <p:ph idx="1"/>
          </p:nvPr>
        </p:nvSpPr>
        <p:spPr>
          <a:xfrm>
            <a:off x="583280" y="377280"/>
            <a:ext cx="4132736" cy="6480720"/>
          </a:xfrm>
        </p:spPr>
        <p:txBody>
          <a:bodyPr>
            <a:noAutofit/>
          </a:bodyPr>
          <a:lstStyle/>
          <a:p>
            <a:pPr>
              <a:lnSpc>
                <a:spcPct val="100000"/>
              </a:lnSpc>
            </a:pPr>
            <a:r>
              <a:rPr lang="it-IT" sz="1800" dirty="0"/>
              <a:t>Il deficit di autoregolazione è causa di C sintomatici e inefficacia prestazionale nelle richieste tipiche dell’età e determina effetti nella </a:t>
            </a:r>
            <a:r>
              <a:rPr lang="it-IT" sz="1800" b="1" dirty="0"/>
              <a:t>sfera interpersonale </a:t>
            </a:r>
            <a:r>
              <a:rPr lang="it-IT" sz="1800" dirty="0"/>
              <a:t>e a </a:t>
            </a:r>
            <a:r>
              <a:rPr lang="it-IT" sz="1800" b="1" dirty="0"/>
              <a:t>livello intrapsichico</a:t>
            </a:r>
          </a:p>
          <a:p>
            <a:pPr>
              <a:lnSpc>
                <a:spcPct val="100000"/>
              </a:lnSpc>
            </a:pPr>
            <a:r>
              <a:rPr lang="it-IT" sz="1800" b="1" dirty="0"/>
              <a:t>SFERA INTERPERSONALE</a:t>
            </a:r>
          </a:p>
          <a:p>
            <a:pPr lvl="1">
              <a:lnSpc>
                <a:spcPct val="100000"/>
              </a:lnSpc>
            </a:pPr>
            <a:r>
              <a:rPr lang="it-IT" sz="1600" dirty="0"/>
              <a:t>FAMILIARE : pattern di C controllanti e coercitivi da parte dei genitori che si traducono in rimproveri, prescrizioni ripetute, scarsa reciprocità con il bambino.</a:t>
            </a:r>
          </a:p>
          <a:p>
            <a:pPr lvl="1">
              <a:lnSpc>
                <a:spcPct val="100000"/>
              </a:lnSpc>
            </a:pPr>
            <a:r>
              <a:rPr lang="it-IT" dirty="0"/>
              <a:t>SOCIALE : </a:t>
            </a:r>
            <a:r>
              <a:rPr lang="it-IT" sz="1600" dirty="0"/>
              <a:t>bullismo, difficoltà ad aspettare il proprio turno e a rispettare le regole, scarsa riflessività. C dai quali scaturisce il rifiuto dei pari, l’isolamento, la scarsa autostima, aumento delle risposte esternalizzanti e dei </a:t>
            </a:r>
            <a:r>
              <a:rPr lang="it-IT" sz="1600" dirty="0" err="1"/>
              <a:t>bias</a:t>
            </a:r>
            <a:r>
              <a:rPr lang="it-IT" sz="1600" dirty="0"/>
              <a:t> attributivi ostili, oltre che sintomi esternalizzanti quali ansia e timore del giudizio degli altri.</a:t>
            </a:r>
          </a:p>
        </p:txBody>
      </p:sp>
      <p:pic>
        <p:nvPicPr>
          <p:cNvPr id="2" name="Immagine 1">
            <a:extLst>
              <a:ext uri="{FF2B5EF4-FFF2-40B4-BE49-F238E27FC236}">
                <a16:creationId xmlns:a16="http://schemas.microsoft.com/office/drawing/2014/main" id="{6AB15F03-FE73-2B3B-EF90-689A55EDDC62}"/>
              </a:ext>
            </a:extLst>
          </p:cNvPr>
          <p:cNvPicPr>
            <a:picLocks noChangeAspect="1"/>
          </p:cNvPicPr>
          <p:nvPr/>
        </p:nvPicPr>
        <p:blipFill rotWithShape="1">
          <a:blip r:embed="rId2"/>
          <a:srcRect l="19771" r="33297"/>
          <a:stretch/>
        </p:blipFill>
        <p:spPr>
          <a:xfrm>
            <a:off x="4572000" y="580713"/>
            <a:ext cx="4060728"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38757" y="645105"/>
            <a:ext cx="3268125" cy="1320855"/>
          </a:xfrm>
        </p:spPr>
        <p:txBody>
          <a:bodyPr>
            <a:normAutofit/>
          </a:bodyPr>
          <a:lstStyle/>
          <a:p>
            <a:r>
              <a:rPr lang="it-IT" sz="3800"/>
              <a:t>ABC tipici</a:t>
            </a:r>
          </a:p>
        </p:txBody>
      </p:sp>
      <p:sp>
        <p:nvSpPr>
          <p:cNvPr id="3" name="Segnaposto contenuto 2"/>
          <p:cNvSpPr>
            <a:spLocks noGrp="1"/>
          </p:cNvSpPr>
          <p:nvPr>
            <p:ph idx="1"/>
          </p:nvPr>
        </p:nvSpPr>
        <p:spPr>
          <a:xfrm>
            <a:off x="827584" y="1645333"/>
            <a:ext cx="4497338" cy="3593591"/>
          </a:xfrm>
        </p:spPr>
        <p:txBody>
          <a:bodyPr>
            <a:noAutofit/>
          </a:bodyPr>
          <a:lstStyle/>
          <a:p>
            <a:pPr>
              <a:lnSpc>
                <a:spcPct val="100000"/>
              </a:lnSpc>
            </a:pPr>
            <a:r>
              <a:rPr lang="it-IT" sz="1800" dirty="0">
                <a:solidFill>
                  <a:schemeClr val="tx1"/>
                </a:solidFill>
              </a:rPr>
              <a:t>Nei disturbi caratterizzati da </a:t>
            </a:r>
            <a:r>
              <a:rPr lang="it-IT" sz="1800" b="1" dirty="0" err="1">
                <a:solidFill>
                  <a:schemeClr val="tx1"/>
                </a:solidFill>
              </a:rPr>
              <a:t>ipocontrollo</a:t>
            </a:r>
            <a:r>
              <a:rPr lang="it-IT" sz="1800" dirty="0">
                <a:solidFill>
                  <a:schemeClr val="tx1"/>
                </a:solidFill>
              </a:rPr>
              <a:t> del C più che parlare di distorsioni cognitive è meglio focalizzarsi sui deficit cognitivi. Essi riguardano:</a:t>
            </a:r>
          </a:p>
          <a:p>
            <a:pPr lvl="1">
              <a:lnSpc>
                <a:spcPct val="100000"/>
              </a:lnSpc>
            </a:pPr>
            <a:r>
              <a:rPr lang="it-IT" dirty="0">
                <a:solidFill>
                  <a:schemeClr val="tx1"/>
                </a:solidFill>
              </a:rPr>
              <a:t>l’insufficienza di processi di pensiero funzionali adattivi, quali carenza di </a:t>
            </a:r>
            <a:r>
              <a:rPr lang="it-IT" dirty="0" err="1">
                <a:solidFill>
                  <a:schemeClr val="tx1"/>
                </a:solidFill>
              </a:rPr>
              <a:t>problem</a:t>
            </a:r>
            <a:r>
              <a:rPr lang="it-IT" dirty="0">
                <a:solidFill>
                  <a:schemeClr val="tx1"/>
                </a:solidFill>
              </a:rPr>
              <a:t> solving, </a:t>
            </a:r>
          </a:p>
          <a:p>
            <a:pPr lvl="1">
              <a:lnSpc>
                <a:spcPct val="100000"/>
              </a:lnSpc>
            </a:pPr>
            <a:r>
              <a:rPr lang="it-IT" dirty="0">
                <a:solidFill>
                  <a:schemeClr val="tx1"/>
                </a:solidFill>
              </a:rPr>
              <a:t>mancanza di autocontrollo, </a:t>
            </a:r>
          </a:p>
          <a:p>
            <a:pPr lvl="1">
              <a:lnSpc>
                <a:spcPct val="100000"/>
              </a:lnSpc>
            </a:pPr>
            <a:r>
              <a:rPr lang="it-IT" dirty="0">
                <a:solidFill>
                  <a:schemeClr val="tx1"/>
                </a:solidFill>
              </a:rPr>
              <a:t>assenza di considerazione del punto di vista altrui,</a:t>
            </a:r>
          </a:p>
          <a:p>
            <a:pPr lvl="1">
              <a:lnSpc>
                <a:spcPct val="100000"/>
              </a:lnSpc>
            </a:pPr>
            <a:r>
              <a:rPr lang="it-IT" dirty="0">
                <a:solidFill>
                  <a:schemeClr val="tx1"/>
                </a:solidFill>
              </a:rPr>
              <a:t>incapacità di attivare processi di pensiero in grado di guidare in modo funzionale il C.</a:t>
            </a:r>
          </a:p>
          <a:p>
            <a:pPr>
              <a:lnSpc>
                <a:spcPct val="100000"/>
              </a:lnSpc>
            </a:pPr>
            <a:r>
              <a:rPr lang="it-IT" sz="1800" dirty="0">
                <a:solidFill>
                  <a:schemeClr val="tx1"/>
                </a:solidFill>
              </a:rPr>
              <a:t>Da questa premessa si possono desumere alcuni ABC tipici </a:t>
            </a:r>
          </a:p>
        </p:txBody>
      </p:sp>
      <p:pic>
        <p:nvPicPr>
          <p:cNvPr id="1026" name="Picture 2" descr="Terapia Cognitivo Comportamentale">
            <a:extLst>
              <a:ext uri="{FF2B5EF4-FFF2-40B4-BE49-F238E27FC236}">
                <a16:creationId xmlns:a16="http://schemas.microsoft.com/office/drawing/2014/main" id="{9E88BE27-96F1-DC68-3842-43165FE0DF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24922" y="2564904"/>
            <a:ext cx="3368310" cy="3368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476672"/>
            <a:ext cx="7633742" cy="1492132"/>
          </a:xfrm>
        </p:spPr>
        <p:txBody>
          <a:bodyPr>
            <a:normAutofit fontScale="90000"/>
          </a:bodyPr>
          <a:lstStyle/>
          <a:p>
            <a:r>
              <a:rPr lang="it-IT" dirty="0"/>
              <a:t>Differenza tra homework e semplici "compiti"</a:t>
            </a:r>
            <a:br>
              <a:rPr lang="it-IT" dirty="0"/>
            </a:br>
            <a:endParaRPr lang="it-IT" dirty="0"/>
          </a:p>
        </p:txBody>
      </p:sp>
      <p:sp>
        <p:nvSpPr>
          <p:cNvPr id="4" name="Segnaposto contenuto 3"/>
          <p:cNvSpPr>
            <a:spLocks noGrp="1"/>
          </p:cNvSpPr>
          <p:nvPr>
            <p:ph idx="1"/>
          </p:nvPr>
        </p:nvSpPr>
        <p:spPr>
          <a:xfrm>
            <a:off x="4146347" y="2852936"/>
            <a:ext cx="4360540" cy="3593591"/>
          </a:xfrm>
        </p:spPr>
        <p:txBody>
          <a:bodyPr/>
          <a:lstStyle/>
          <a:p>
            <a:pPr marL="0" indent="0">
              <a:buNone/>
            </a:pPr>
            <a:endParaRPr lang="it-IT" dirty="0"/>
          </a:p>
          <a:p>
            <a:pPr marL="0" indent="0">
              <a:buNone/>
            </a:pPr>
            <a:r>
              <a:rPr lang="it-IT" dirty="0"/>
              <a:t>Gli homework sono specificamente progettati per raggiungere obiettivi terapeutici concordati.</a:t>
            </a:r>
          </a:p>
          <a:p>
            <a:endParaRPr lang="it-IT" dirty="0"/>
          </a:p>
        </p:txBody>
      </p:sp>
      <p:pic>
        <p:nvPicPr>
          <p:cNvPr id="5" name="Immagine 4"/>
          <p:cNvPicPr>
            <a:picLocks noChangeAspect="1"/>
          </p:cNvPicPr>
          <p:nvPr/>
        </p:nvPicPr>
        <p:blipFill>
          <a:blip r:embed="rId2"/>
          <a:stretch>
            <a:fillRect/>
          </a:stretch>
        </p:blipFill>
        <p:spPr>
          <a:xfrm>
            <a:off x="1043608" y="2303804"/>
            <a:ext cx="2973313" cy="2857500"/>
          </a:xfrm>
          <a:prstGeom prst="rect">
            <a:avLst/>
          </a:prstGeom>
        </p:spPr>
      </p:pic>
    </p:spTree>
    <p:extLst>
      <p:ext uri="{BB962C8B-B14F-4D97-AF65-F5344CB8AC3E}">
        <p14:creationId xmlns:p14="http://schemas.microsoft.com/office/powerpoint/2010/main" val="14135026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ABC tipici</a:t>
            </a:r>
          </a:p>
        </p:txBody>
      </p:sp>
      <p:sp>
        <p:nvSpPr>
          <p:cNvPr id="3" name="Segnaposto contenuto 2"/>
          <p:cNvSpPr>
            <a:spLocks noGrp="1"/>
          </p:cNvSpPr>
          <p:nvPr>
            <p:ph idx="1"/>
          </p:nvPr>
        </p:nvSpPr>
        <p:spPr/>
        <p:txBody>
          <a:bodyPr>
            <a:normAutofit fontScale="85000" lnSpcReduction="10000"/>
          </a:bodyPr>
          <a:lstStyle/>
          <a:p>
            <a:r>
              <a:rPr lang="it-IT" dirty="0"/>
              <a:t>A </a:t>
            </a:r>
            <a:r>
              <a:rPr lang="it-IT" dirty="0">
                <a:sym typeface="Wingdings" pitchFamily="2" charset="2"/>
              </a:rPr>
              <a:t> reazioni comportamentali altrui (genitori, compagni, maestre, adulti in genere)</a:t>
            </a:r>
          </a:p>
          <a:p>
            <a:r>
              <a:rPr lang="it-IT" dirty="0">
                <a:sym typeface="Wingdings" pitchFamily="2" charset="2"/>
              </a:rPr>
              <a:t>B  pensieri disfunzionali del tipo</a:t>
            </a:r>
          </a:p>
          <a:p>
            <a:pPr lvl="1"/>
            <a:r>
              <a:rPr lang="it-IT" dirty="0">
                <a:sym typeface="Wingdings" pitchFamily="2" charset="2"/>
              </a:rPr>
              <a:t>Tutti mi evitano, quindi io non valgo niente</a:t>
            </a:r>
          </a:p>
          <a:p>
            <a:pPr lvl="1"/>
            <a:r>
              <a:rPr lang="it-IT" dirty="0">
                <a:sym typeface="Wingdings" pitchFamily="2" charset="2"/>
              </a:rPr>
              <a:t>I miei genitori non fanno altro che sgridarmi, picchiarmi perché io sono cattivo</a:t>
            </a:r>
          </a:p>
          <a:p>
            <a:pPr lvl="1"/>
            <a:endParaRPr lang="it-IT" dirty="0">
              <a:sym typeface="Wingdings" pitchFamily="2" charset="2"/>
            </a:endParaRPr>
          </a:p>
          <a:p>
            <a:pPr lvl="1"/>
            <a:endParaRPr lang="it-IT" dirty="0">
              <a:sym typeface="Wingdings" pitchFamily="2" charset="2"/>
            </a:endParaRPr>
          </a:p>
          <a:p>
            <a:pPr lvl="1"/>
            <a:endParaRPr lang="it-IT" dirty="0">
              <a:sym typeface="Wingdings" pitchFamily="2" charset="2"/>
            </a:endParaRPr>
          </a:p>
          <a:p>
            <a:endParaRPr lang="it-IT" dirty="0">
              <a:sym typeface="Wingdings" pitchFamily="2" charset="2"/>
            </a:endParaRPr>
          </a:p>
          <a:p>
            <a:r>
              <a:rPr lang="it-IT" dirty="0">
                <a:sym typeface="Wingdings" pitchFamily="2" charset="2"/>
              </a:rPr>
              <a:t>C  aggressività, ostilità, ansia, depressione e conseguenti C oppositivi, pianto, evitamento o chiusura in se stesso del bambino.</a:t>
            </a:r>
            <a:endParaRPr lang="it-IT" dirty="0"/>
          </a:p>
        </p:txBody>
      </p:sp>
      <p:sp>
        <p:nvSpPr>
          <p:cNvPr id="4" name="CasellaDiTesto 3"/>
          <p:cNvSpPr txBox="1"/>
          <p:nvPr/>
        </p:nvSpPr>
        <p:spPr>
          <a:xfrm>
            <a:off x="857224" y="4071942"/>
            <a:ext cx="614366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t>Si alimentano i pensieri negativi sull’altro e aumentano i </a:t>
            </a:r>
            <a:r>
              <a:rPr lang="it-IT" i="1" dirty="0" err="1"/>
              <a:t>bias</a:t>
            </a:r>
            <a:r>
              <a:rPr lang="it-IT" dirty="0"/>
              <a:t> attributivi ostili (“l’ha fatto apposta, ora deve pagare”), non differimento dei propri bisogni.</a:t>
            </a:r>
          </a:p>
        </p:txBody>
      </p:sp>
      <p:sp>
        <p:nvSpPr>
          <p:cNvPr id="5" name="Freccia circolare a sinistra 4"/>
          <p:cNvSpPr/>
          <p:nvPr/>
        </p:nvSpPr>
        <p:spPr>
          <a:xfrm rot="2134756">
            <a:off x="7366541" y="4682428"/>
            <a:ext cx="1183964" cy="1751455"/>
          </a:xfrm>
          <a:prstGeom prst="curvedLeftArrow">
            <a:avLst>
              <a:gd name="adj1" fmla="val 25000"/>
              <a:gd name="adj2" fmla="val 50000"/>
              <a:gd name="adj3" fmla="val 38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ile di documenti">
            <a:extLst>
              <a:ext uri="{FF2B5EF4-FFF2-40B4-BE49-F238E27FC236}">
                <a16:creationId xmlns:a16="http://schemas.microsoft.com/office/drawing/2014/main" id="{2035EB05-80E9-9DD1-0685-2CDC02C4FC8A}"/>
              </a:ext>
            </a:extLst>
          </p:cNvPr>
          <p:cNvPicPr>
            <a:picLocks noChangeAspect="1"/>
          </p:cNvPicPr>
          <p:nvPr/>
        </p:nvPicPr>
        <p:blipFill rotWithShape="1">
          <a:blip r:embed="rId2"/>
          <a:srcRect/>
          <a:stretch/>
        </p:blipFill>
        <p:spPr>
          <a:xfrm>
            <a:off x="20" y="10"/>
            <a:ext cx="9143980" cy="6857990"/>
          </a:xfrm>
          <a:prstGeom prst="rect">
            <a:avLst/>
          </a:prstGeom>
        </p:spPr>
      </p:pic>
      <p:sp>
        <p:nvSpPr>
          <p:cNvPr id="9" name="Freeform: Shape 8">
            <a:extLst>
              <a:ext uri="{FF2B5EF4-FFF2-40B4-BE49-F238E27FC236}">
                <a16:creationId xmlns:a16="http://schemas.microsoft.com/office/drawing/2014/main" id="{0151AADE-3190-40C1-806A-ED3744263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2209" y="0"/>
            <a:ext cx="8611791" cy="6858000"/>
          </a:xfrm>
          <a:custGeom>
            <a:avLst/>
            <a:gdLst>
              <a:gd name="connsiteX0" fmla="*/ 0 w 11482387"/>
              <a:gd name="connsiteY0" fmla="*/ 0 h 6858000"/>
              <a:gd name="connsiteX1" fmla="*/ 11482387 w 11482387"/>
              <a:gd name="connsiteY1" fmla="*/ 0 h 6858000"/>
              <a:gd name="connsiteX2" fmla="*/ 11482387 w 11482387"/>
              <a:gd name="connsiteY2" fmla="*/ 6858000 h 6858000"/>
              <a:gd name="connsiteX3" fmla="*/ 0 w 11482387"/>
              <a:gd name="connsiteY3" fmla="*/ 6858000 h 6858000"/>
              <a:gd name="connsiteX4" fmla="*/ 1587 w 11482387"/>
              <a:gd name="connsiteY4" fmla="*/ 6789738 h 6858000"/>
              <a:gd name="connsiteX5" fmla="*/ 9525 w 11482387"/>
              <a:gd name="connsiteY5" fmla="*/ 6729413 h 6858000"/>
              <a:gd name="connsiteX6" fmla="*/ 20637 w 11482387"/>
              <a:gd name="connsiteY6" fmla="*/ 6677025 h 6858000"/>
              <a:gd name="connsiteX7" fmla="*/ 34925 w 11482387"/>
              <a:gd name="connsiteY7" fmla="*/ 6630988 h 6858000"/>
              <a:gd name="connsiteX8" fmla="*/ 50800 w 11482387"/>
              <a:gd name="connsiteY8" fmla="*/ 6589713 h 6858000"/>
              <a:gd name="connsiteX9" fmla="*/ 69850 w 11482387"/>
              <a:gd name="connsiteY9" fmla="*/ 6553200 h 6858000"/>
              <a:gd name="connsiteX10" fmla="*/ 88900 w 11482387"/>
              <a:gd name="connsiteY10" fmla="*/ 6515100 h 6858000"/>
              <a:gd name="connsiteX11" fmla="*/ 107950 w 11482387"/>
              <a:gd name="connsiteY11" fmla="*/ 6477000 h 6858000"/>
              <a:gd name="connsiteX12" fmla="*/ 123825 w 11482387"/>
              <a:gd name="connsiteY12" fmla="*/ 6440488 h 6858000"/>
              <a:gd name="connsiteX13" fmla="*/ 139700 w 11482387"/>
              <a:gd name="connsiteY13" fmla="*/ 6399213 h 6858000"/>
              <a:gd name="connsiteX14" fmla="*/ 155575 w 11482387"/>
              <a:gd name="connsiteY14" fmla="*/ 6353175 h 6858000"/>
              <a:gd name="connsiteX15" fmla="*/ 166687 w 11482387"/>
              <a:gd name="connsiteY15" fmla="*/ 6300788 h 6858000"/>
              <a:gd name="connsiteX16" fmla="*/ 173037 w 11482387"/>
              <a:gd name="connsiteY16" fmla="*/ 6240463 h 6858000"/>
              <a:gd name="connsiteX17" fmla="*/ 176212 w 11482387"/>
              <a:gd name="connsiteY17" fmla="*/ 6172200 h 6858000"/>
              <a:gd name="connsiteX18" fmla="*/ 173037 w 11482387"/>
              <a:gd name="connsiteY18" fmla="*/ 6103938 h 6858000"/>
              <a:gd name="connsiteX19" fmla="*/ 166687 w 11482387"/>
              <a:gd name="connsiteY19" fmla="*/ 6043613 h 6858000"/>
              <a:gd name="connsiteX20" fmla="*/ 155575 w 11482387"/>
              <a:gd name="connsiteY20" fmla="*/ 5991225 h 6858000"/>
              <a:gd name="connsiteX21" fmla="*/ 139700 w 11482387"/>
              <a:gd name="connsiteY21" fmla="*/ 5945188 h 6858000"/>
              <a:gd name="connsiteX22" fmla="*/ 123825 w 11482387"/>
              <a:gd name="connsiteY22" fmla="*/ 5903913 h 6858000"/>
              <a:gd name="connsiteX23" fmla="*/ 107950 w 11482387"/>
              <a:gd name="connsiteY23" fmla="*/ 5867400 h 6858000"/>
              <a:gd name="connsiteX24" fmla="*/ 88900 w 11482387"/>
              <a:gd name="connsiteY24" fmla="*/ 5829300 h 6858000"/>
              <a:gd name="connsiteX25" fmla="*/ 69850 w 11482387"/>
              <a:gd name="connsiteY25" fmla="*/ 5791200 h 6858000"/>
              <a:gd name="connsiteX26" fmla="*/ 50800 w 11482387"/>
              <a:gd name="connsiteY26" fmla="*/ 5754688 h 6858000"/>
              <a:gd name="connsiteX27" fmla="*/ 34925 w 11482387"/>
              <a:gd name="connsiteY27" fmla="*/ 5713413 h 6858000"/>
              <a:gd name="connsiteX28" fmla="*/ 20637 w 11482387"/>
              <a:gd name="connsiteY28" fmla="*/ 5667375 h 6858000"/>
              <a:gd name="connsiteX29" fmla="*/ 9525 w 11482387"/>
              <a:gd name="connsiteY29" fmla="*/ 5614988 h 6858000"/>
              <a:gd name="connsiteX30" fmla="*/ 1587 w 11482387"/>
              <a:gd name="connsiteY30" fmla="*/ 5554663 h 6858000"/>
              <a:gd name="connsiteX31" fmla="*/ 0 w 11482387"/>
              <a:gd name="connsiteY31" fmla="*/ 5486400 h 6858000"/>
              <a:gd name="connsiteX32" fmla="*/ 1587 w 11482387"/>
              <a:gd name="connsiteY32" fmla="*/ 5418138 h 6858000"/>
              <a:gd name="connsiteX33" fmla="*/ 9525 w 11482387"/>
              <a:gd name="connsiteY33" fmla="*/ 5357813 h 6858000"/>
              <a:gd name="connsiteX34" fmla="*/ 20637 w 11482387"/>
              <a:gd name="connsiteY34" fmla="*/ 5305425 h 6858000"/>
              <a:gd name="connsiteX35" fmla="*/ 34925 w 11482387"/>
              <a:gd name="connsiteY35" fmla="*/ 5259388 h 6858000"/>
              <a:gd name="connsiteX36" fmla="*/ 50800 w 11482387"/>
              <a:gd name="connsiteY36" fmla="*/ 5218113 h 6858000"/>
              <a:gd name="connsiteX37" fmla="*/ 69850 w 11482387"/>
              <a:gd name="connsiteY37" fmla="*/ 5181600 h 6858000"/>
              <a:gd name="connsiteX38" fmla="*/ 88900 w 11482387"/>
              <a:gd name="connsiteY38" fmla="*/ 5143500 h 6858000"/>
              <a:gd name="connsiteX39" fmla="*/ 107950 w 11482387"/>
              <a:gd name="connsiteY39" fmla="*/ 5105400 h 6858000"/>
              <a:gd name="connsiteX40" fmla="*/ 123825 w 11482387"/>
              <a:gd name="connsiteY40" fmla="*/ 5068888 h 6858000"/>
              <a:gd name="connsiteX41" fmla="*/ 139700 w 11482387"/>
              <a:gd name="connsiteY41" fmla="*/ 5027613 h 6858000"/>
              <a:gd name="connsiteX42" fmla="*/ 155575 w 11482387"/>
              <a:gd name="connsiteY42" fmla="*/ 4981575 h 6858000"/>
              <a:gd name="connsiteX43" fmla="*/ 166687 w 11482387"/>
              <a:gd name="connsiteY43" fmla="*/ 4929188 h 6858000"/>
              <a:gd name="connsiteX44" fmla="*/ 173037 w 11482387"/>
              <a:gd name="connsiteY44" fmla="*/ 4868863 h 6858000"/>
              <a:gd name="connsiteX45" fmla="*/ 176212 w 11482387"/>
              <a:gd name="connsiteY45" fmla="*/ 4800600 h 6858000"/>
              <a:gd name="connsiteX46" fmla="*/ 173037 w 11482387"/>
              <a:gd name="connsiteY46" fmla="*/ 4732338 h 6858000"/>
              <a:gd name="connsiteX47" fmla="*/ 166687 w 11482387"/>
              <a:gd name="connsiteY47" fmla="*/ 4672013 h 6858000"/>
              <a:gd name="connsiteX48" fmla="*/ 155575 w 11482387"/>
              <a:gd name="connsiteY48" fmla="*/ 4619625 h 6858000"/>
              <a:gd name="connsiteX49" fmla="*/ 139700 w 11482387"/>
              <a:gd name="connsiteY49" fmla="*/ 4573588 h 6858000"/>
              <a:gd name="connsiteX50" fmla="*/ 123825 w 11482387"/>
              <a:gd name="connsiteY50" fmla="*/ 4532313 h 6858000"/>
              <a:gd name="connsiteX51" fmla="*/ 107950 w 11482387"/>
              <a:gd name="connsiteY51" fmla="*/ 4495800 h 6858000"/>
              <a:gd name="connsiteX52" fmla="*/ 69850 w 11482387"/>
              <a:gd name="connsiteY52" fmla="*/ 4419600 h 6858000"/>
              <a:gd name="connsiteX53" fmla="*/ 50800 w 11482387"/>
              <a:gd name="connsiteY53" fmla="*/ 4383088 h 6858000"/>
              <a:gd name="connsiteX54" fmla="*/ 34925 w 11482387"/>
              <a:gd name="connsiteY54" fmla="*/ 4341813 h 6858000"/>
              <a:gd name="connsiteX55" fmla="*/ 20637 w 11482387"/>
              <a:gd name="connsiteY55" fmla="*/ 4295775 h 6858000"/>
              <a:gd name="connsiteX56" fmla="*/ 9525 w 11482387"/>
              <a:gd name="connsiteY56" fmla="*/ 4243388 h 6858000"/>
              <a:gd name="connsiteX57" fmla="*/ 1587 w 11482387"/>
              <a:gd name="connsiteY57" fmla="*/ 4183063 h 6858000"/>
              <a:gd name="connsiteX58" fmla="*/ 0 w 11482387"/>
              <a:gd name="connsiteY58" fmla="*/ 4114800 h 6858000"/>
              <a:gd name="connsiteX59" fmla="*/ 1587 w 11482387"/>
              <a:gd name="connsiteY59" fmla="*/ 4046538 h 6858000"/>
              <a:gd name="connsiteX60" fmla="*/ 9525 w 11482387"/>
              <a:gd name="connsiteY60" fmla="*/ 3986213 h 6858000"/>
              <a:gd name="connsiteX61" fmla="*/ 20637 w 11482387"/>
              <a:gd name="connsiteY61" fmla="*/ 3933825 h 6858000"/>
              <a:gd name="connsiteX62" fmla="*/ 34925 w 11482387"/>
              <a:gd name="connsiteY62" fmla="*/ 3887788 h 6858000"/>
              <a:gd name="connsiteX63" fmla="*/ 50800 w 11482387"/>
              <a:gd name="connsiteY63" fmla="*/ 3846513 h 6858000"/>
              <a:gd name="connsiteX64" fmla="*/ 69850 w 11482387"/>
              <a:gd name="connsiteY64" fmla="*/ 3810000 h 6858000"/>
              <a:gd name="connsiteX65" fmla="*/ 88900 w 11482387"/>
              <a:gd name="connsiteY65" fmla="*/ 3771900 h 6858000"/>
              <a:gd name="connsiteX66" fmla="*/ 107950 w 11482387"/>
              <a:gd name="connsiteY66" fmla="*/ 3733800 h 6858000"/>
              <a:gd name="connsiteX67" fmla="*/ 123825 w 11482387"/>
              <a:gd name="connsiteY67" fmla="*/ 3697288 h 6858000"/>
              <a:gd name="connsiteX68" fmla="*/ 139700 w 11482387"/>
              <a:gd name="connsiteY68" fmla="*/ 3656013 h 6858000"/>
              <a:gd name="connsiteX69" fmla="*/ 155575 w 11482387"/>
              <a:gd name="connsiteY69" fmla="*/ 3609975 h 6858000"/>
              <a:gd name="connsiteX70" fmla="*/ 166687 w 11482387"/>
              <a:gd name="connsiteY70" fmla="*/ 3557588 h 6858000"/>
              <a:gd name="connsiteX71" fmla="*/ 173037 w 11482387"/>
              <a:gd name="connsiteY71" fmla="*/ 3497263 h 6858000"/>
              <a:gd name="connsiteX72" fmla="*/ 176212 w 11482387"/>
              <a:gd name="connsiteY72" fmla="*/ 3427413 h 6858000"/>
              <a:gd name="connsiteX73" fmla="*/ 173037 w 11482387"/>
              <a:gd name="connsiteY73" fmla="*/ 3360738 h 6858000"/>
              <a:gd name="connsiteX74" fmla="*/ 166687 w 11482387"/>
              <a:gd name="connsiteY74" fmla="*/ 3300413 h 6858000"/>
              <a:gd name="connsiteX75" fmla="*/ 155575 w 11482387"/>
              <a:gd name="connsiteY75" fmla="*/ 3248025 h 6858000"/>
              <a:gd name="connsiteX76" fmla="*/ 139700 w 11482387"/>
              <a:gd name="connsiteY76" fmla="*/ 3201988 h 6858000"/>
              <a:gd name="connsiteX77" fmla="*/ 123825 w 11482387"/>
              <a:gd name="connsiteY77" fmla="*/ 3160713 h 6858000"/>
              <a:gd name="connsiteX78" fmla="*/ 107950 w 11482387"/>
              <a:gd name="connsiteY78" fmla="*/ 3124200 h 6858000"/>
              <a:gd name="connsiteX79" fmla="*/ 88900 w 11482387"/>
              <a:gd name="connsiteY79" fmla="*/ 3086100 h 6858000"/>
              <a:gd name="connsiteX80" fmla="*/ 69850 w 11482387"/>
              <a:gd name="connsiteY80" fmla="*/ 3048000 h 6858000"/>
              <a:gd name="connsiteX81" fmla="*/ 50800 w 11482387"/>
              <a:gd name="connsiteY81" fmla="*/ 3011488 h 6858000"/>
              <a:gd name="connsiteX82" fmla="*/ 34925 w 11482387"/>
              <a:gd name="connsiteY82" fmla="*/ 2970213 h 6858000"/>
              <a:gd name="connsiteX83" fmla="*/ 20637 w 11482387"/>
              <a:gd name="connsiteY83" fmla="*/ 2924175 h 6858000"/>
              <a:gd name="connsiteX84" fmla="*/ 9525 w 11482387"/>
              <a:gd name="connsiteY84" fmla="*/ 2871788 h 6858000"/>
              <a:gd name="connsiteX85" fmla="*/ 1587 w 11482387"/>
              <a:gd name="connsiteY85" fmla="*/ 2811463 h 6858000"/>
              <a:gd name="connsiteX86" fmla="*/ 0 w 11482387"/>
              <a:gd name="connsiteY86" fmla="*/ 2743200 h 6858000"/>
              <a:gd name="connsiteX87" fmla="*/ 1587 w 11482387"/>
              <a:gd name="connsiteY87" fmla="*/ 2674938 h 6858000"/>
              <a:gd name="connsiteX88" fmla="*/ 9525 w 11482387"/>
              <a:gd name="connsiteY88" fmla="*/ 2614613 h 6858000"/>
              <a:gd name="connsiteX89" fmla="*/ 20637 w 11482387"/>
              <a:gd name="connsiteY89" fmla="*/ 2562225 h 6858000"/>
              <a:gd name="connsiteX90" fmla="*/ 34925 w 11482387"/>
              <a:gd name="connsiteY90" fmla="*/ 2516188 h 6858000"/>
              <a:gd name="connsiteX91" fmla="*/ 50800 w 11482387"/>
              <a:gd name="connsiteY91" fmla="*/ 2474913 h 6858000"/>
              <a:gd name="connsiteX92" fmla="*/ 69850 w 11482387"/>
              <a:gd name="connsiteY92" fmla="*/ 2438400 h 6858000"/>
              <a:gd name="connsiteX93" fmla="*/ 88900 w 11482387"/>
              <a:gd name="connsiteY93" fmla="*/ 2400300 h 6858000"/>
              <a:gd name="connsiteX94" fmla="*/ 107950 w 11482387"/>
              <a:gd name="connsiteY94" fmla="*/ 2362200 h 6858000"/>
              <a:gd name="connsiteX95" fmla="*/ 123825 w 11482387"/>
              <a:gd name="connsiteY95" fmla="*/ 2325688 h 6858000"/>
              <a:gd name="connsiteX96" fmla="*/ 139700 w 11482387"/>
              <a:gd name="connsiteY96" fmla="*/ 2284413 h 6858000"/>
              <a:gd name="connsiteX97" fmla="*/ 155575 w 11482387"/>
              <a:gd name="connsiteY97" fmla="*/ 2238375 h 6858000"/>
              <a:gd name="connsiteX98" fmla="*/ 166687 w 11482387"/>
              <a:gd name="connsiteY98" fmla="*/ 2185988 h 6858000"/>
              <a:gd name="connsiteX99" fmla="*/ 173037 w 11482387"/>
              <a:gd name="connsiteY99" fmla="*/ 2125663 h 6858000"/>
              <a:gd name="connsiteX100" fmla="*/ 176212 w 11482387"/>
              <a:gd name="connsiteY100" fmla="*/ 2057400 h 6858000"/>
              <a:gd name="connsiteX101" fmla="*/ 173037 w 11482387"/>
              <a:gd name="connsiteY101" fmla="*/ 1989138 h 6858000"/>
              <a:gd name="connsiteX102" fmla="*/ 166687 w 11482387"/>
              <a:gd name="connsiteY102" fmla="*/ 1928813 h 6858000"/>
              <a:gd name="connsiteX103" fmla="*/ 155575 w 11482387"/>
              <a:gd name="connsiteY103" fmla="*/ 1876425 h 6858000"/>
              <a:gd name="connsiteX104" fmla="*/ 139700 w 11482387"/>
              <a:gd name="connsiteY104" fmla="*/ 1830388 h 6858000"/>
              <a:gd name="connsiteX105" fmla="*/ 123825 w 11482387"/>
              <a:gd name="connsiteY105" fmla="*/ 1789113 h 6858000"/>
              <a:gd name="connsiteX106" fmla="*/ 107950 w 11482387"/>
              <a:gd name="connsiteY106" fmla="*/ 1752600 h 6858000"/>
              <a:gd name="connsiteX107" fmla="*/ 88900 w 11482387"/>
              <a:gd name="connsiteY107" fmla="*/ 1714500 h 6858000"/>
              <a:gd name="connsiteX108" fmla="*/ 69850 w 11482387"/>
              <a:gd name="connsiteY108" fmla="*/ 1676400 h 6858000"/>
              <a:gd name="connsiteX109" fmla="*/ 50800 w 11482387"/>
              <a:gd name="connsiteY109" fmla="*/ 1639888 h 6858000"/>
              <a:gd name="connsiteX110" fmla="*/ 34925 w 11482387"/>
              <a:gd name="connsiteY110" fmla="*/ 1598613 h 6858000"/>
              <a:gd name="connsiteX111" fmla="*/ 20637 w 11482387"/>
              <a:gd name="connsiteY111" fmla="*/ 1552575 h 6858000"/>
              <a:gd name="connsiteX112" fmla="*/ 9525 w 11482387"/>
              <a:gd name="connsiteY112" fmla="*/ 1500188 h 6858000"/>
              <a:gd name="connsiteX113" fmla="*/ 1587 w 11482387"/>
              <a:gd name="connsiteY113" fmla="*/ 1439863 h 6858000"/>
              <a:gd name="connsiteX114" fmla="*/ 0 w 11482387"/>
              <a:gd name="connsiteY114" fmla="*/ 1371600 h 6858000"/>
              <a:gd name="connsiteX115" fmla="*/ 1587 w 11482387"/>
              <a:gd name="connsiteY115" fmla="*/ 1303338 h 6858000"/>
              <a:gd name="connsiteX116" fmla="*/ 9525 w 11482387"/>
              <a:gd name="connsiteY116" fmla="*/ 1243013 h 6858000"/>
              <a:gd name="connsiteX117" fmla="*/ 20637 w 11482387"/>
              <a:gd name="connsiteY117" fmla="*/ 1190625 h 6858000"/>
              <a:gd name="connsiteX118" fmla="*/ 34925 w 11482387"/>
              <a:gd name="connsiteY118" fmla="*/ 1144588 h 6858000"/>
              <a:gd name="connsiteX119" fmla="*/ 50800 w 11482387"/>
              <a:gd name="connsiteY119" fmla="*/ 1103313 h 6858000"/>
              <a:gd name="connsiteX120" fmla="*/ 69850 w 11482387"/>
              <a:gd name="connsiteY120" fmla="*/ 1066800 h 6858000"/>
              <a:gd name="connsiteX121" fmla="*/ 88900 w 11482387"/>
              <a:gd name="connsiteY121" fmla="*/ 1028700 h 6858000"/>
              <a:gd name="connsiteX122" fmla="*/ 107950 w 11482387"/>
              <a:gd name="connsiteY122" fmla="*/ 990600 h 6858000"/>
              <a:gd name="connsiteX123" fmla="*/ 123825 w 11482387"/>
              <a:gd name="connsiteY123" fmla="*/ 954088 h 6858000"/>
              <a:gd name="connsiteX124" fmla="*/ 139700 w 11482387"/>
              <a:gd name="connsiteY124" fmla="*/ 912813 h 6858000"/>
              <a:gd name="connsiteX125" fmla="*/ 155575 w 11482387"/>
              <a:gd name="connsiteY125" fmla="*/ 866775 h 6858000"/>
              <a:gd name="connsiteX126" fmla="*/ 166687 w 11482387"/>
              <a:gd name="connsiteY126" fmla="*/ 814388 h 6858000"/>
              <a:gd name="connsiteX127" fmla="*/ 173037 w 11482387"/>
              <a:gd name="connsiteY127" fmla="*/ 754063 h 6858000"/>
              <a:gd name="connsiteX128" fmla="*/ 176212 w 11482387"/>
              <a:gd name="connsiteY128" fmla="*/ 685800 h 6858000"/>
              <a:gd name="connsiteX129" fmla="*/ 173037 w 11482387"/>
              <a:gd name="connsiteY129" fmla="*/ 617538 h 6858000"/>
              <a:gd name="connsiteX130" fmla="*/ 166687 w 11482387"/>
              <a:gd name="connsiteY130" fmla="*/ 557213 h 6858000"/>
              <a:gd name="connsiteX131" fmla="*/ 155575 w 11482387"/>
              <a:gd name="connsiteY131" fmla="*/ 504825 h 6858000"/>
              <a:gd name="connsiteX132" fmla="*/ 139700 w 11482387"/>
              <a:gd name="connsiteY132" fmla="*/ 458788 h 6858000"/>
              <a:gd name="connsiteX133" fmla="*/ 123825 w 11482387"/>
              <a:gd name="connsiteY133" fmla="*/ 417513 h 6858000"/>
              <a:gd name="connsiteX134" fmla="*/ 107950 w 11482387"/>
              <a:gd name="connsiteY134" fmla="*/ 381000 h 6858000"/>
              <a:gd name="connsiteX135" fmla="*/ 88900 w 11482387"/>
              <a:gd name="connsiteY135" fmla="*/ 342900 h 6858000"/>
              <a:gd name="connsiteX136" fmla="*/ 69850 w 11482387"/>
              <a:gd name="connsiteY136" fmla="*/ 304800 h 6858000"/>
              <a:gd name="connsiteX137" fmla="*/ 50800 w 11482387"/>
              <a:gd name="connsiteY137" fmla="*/ 268288 h 6858000"/>
              <a:gd name="connsiteX138" fmla="*/ 34925 w 11482387"/>
              <a:gd name="connsiteY138" fmla="*/ 227013 h 6858000"/>
              <a:gd name="connsiteX139" fmla="*/ 20637 w 11482387"/>
              <a:gd name="connsiteY139" fmla="*/ 180975 h 6858000"/>
              <a:gd name="connsiteX140" fmla="*/ 9525 w 11482387"/>
              <a:gd name="connsiteY140" fmla="*/ 128588 h 6858000"/>
              <a:gd name="connsiteX141" fmla="*/ 1587 w 11482387"/>
              <a:gd name="connsiteY141" fmla="*/ 682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82387" h="6858000">
                <a:moveTo>
                  <a:pt x="0" y="0"/>
                </a:moveTo>
                <a:lnTo>
                  <a:pt x="11482387" y="0"/>
                </a:lnTo>
                <a:lnTo>
                  <a:pt x="11482387" y="6858000"/>
                </a:lnTo>
                <a:lnTo>
                  <a:pt x="0" y="6858000"/>
                </a:lnTo>
                <a:lnTo>
                  <a:pt x="1587" y="6789738"/>
                </a:lnTo>
                <a:lnTo>
                  <a:pt x="9525" y="6729413"/>
                </a:lnTo>
                <a:lnTo>
                  <a:pt x="20637" y="6677025"/>
                </a:lnTo>
                <a:lnTo>
                  <a:pt x="34925" y="6630988"/>
                </a:lnTo>
                <a:lnTo>
                  <a:pt x="50800" y="6589713"/>
                </a:lnTo>
                <a:lnTo>
                  <a:pt x="69850" y="6553200"/>
                </a:lnTo>
                <a:lnTo>
                  <a:pt x="88900" y="6515100"/>
                </a:lnTo>
                <a:lnTo>
                  <a:pt x="107950" y="6477000"/>
                </a:lnTo>
                <a:lnTo>
                  <a:pt x="123825" y="6440488"/>
                </a:lnTo>
                <a:lnTo>
                  <a:pt x="139700" y="6399213"/>
                </a:lnTo>
                <a:lnTo>
                  <a:pt x="155575" y="6353175"/>
                </a:lnTo>
                <a:lnTo>
                  <a:pt x="166687" y="6300788"/>
                </a:lnTo>
                <a:lnTo>
                  <a:pt x="173037" y="6240463"/>
                </a:lnTo>
                <a:lnTo>
                  <a:pt x="176212" y="6172200"/>
                </a:lnTo>
                <a:lnTo>
                  <a:pt x="173037" y="6103938"/>
                </a:lnTo>
                <a:lnTo>
                  <a:pt x="166687" y="6043613"/>
                </a:lnTo>
                <a:lnTo>
                  <a:pt x="155575" y="5991225"/>
                </a:lnTo>
                <a:lnTo>
                  <a:pt x="139700" y="5945188"/>
                </a:lnTo>
                <a:lnTo>
                  <a:pt x="123825" y="5903913"/>
                </a:lnTo>
                <a:lnTo>
                  <a:pt x="107950" y="5867400"/>
                </a:lnTo>
                <a:lnTo>
                  <a:pt x="88900" y="5829300"/>
                </a:lnTo>
                <a:lnTo>
                  <a:pt x="69850" y="5791200"/>
                </a:lnTo>
                <a:lnTo>
                  <a:pt x="50800" y="5754688"/>
                </a:lnTo>
                <a:lnTo>
                  <a:pt x="34925" y="5713413"/>
                </a:lnTo>
                <a:lnTo>
                  <a:pt x="20637" y="5667375"/>
                </a:lnTo>
                <a:lnTo>
                  <a:pt x="9525" y="5614988"/>
                </a:lnTo>
                <a:lnTo>
                  <a:pt x="1587" y="5554663"/>
                </a:lnTo>
                <a:lnTo>
                  <a:pt x="0" y="5486400"/>
                </a:lnTo>
                <a:lnTo>
                  <a:pt x="1587" y="5418138"/>
                </a:lnTo>
                <a:lnTo>
                  <a:pt x="9525" y="5357813"/>
                </a:lnTo>
                <a:lnTo>
                  <a:pt x="20637" y="5305425"/>
                </a:lnTo>
                <a:lnTo>
                  <a:pt x="34925" y="5259388"/>
                </a:lnTo>
                <a:lnTo>
                  <a:pt x="50800" y="5218113"/>
                </a:lnTo>
                <a:lnTo>
                  <a:pt x="69850" y="5181600"/>
                </a:lnTo>
                <a:lnTo>
                  <a:pt x="88900" y="5143500"/>
                </a:lnTo>
                <a:lnTo>
                  <a:pt x="107950" y="5105400"/>
                </a:lnTo>
                <a:lnTo>
                  <a:pt x="123825" y="5068888"/>
                </a:lnTo>
                <a:lnTo>
                  <a:pt x="139700" y="5027613"/>
                </a:lnTo>
                <a:lnTo>
                  <a:pt x="155575" y="4981575"/>
                </a:lnTo>
                <a:lnTo>
                  <a:pt x="166687" y="4929188"/>
                </a:lnTo>
                <a:lnTo>
                  <a:pt x="173037" y="4868863"/>
                </a:lnTo>
                <a:lnTo>
                  <a:pt x="176212" y="4800600"/>
                </a:lnTo>
                <a:lnTo>
                  <a:pt x="173037" y="4732338"/>
                </a:lnTo>
                <a:lnTo>
                  <a:pt x="166687" y="4672013"/>
                </a:lnTo>
                <a:lnTo>
                  <a:pt x="155575" y="4619625"/>
                </a:lnTo>
                <a:lnTo>
                  <a:pt x="139700" y="4573588"/>
                </a:lnTo>
                <a:lnTo>
                  <a:pt x="123825" y="4532313"/>
                </a:lnTo>
                <a:lnTo>
                  <a:pt x="107950" y="4495800"/>
                </a:lnTo>
                <a:lnTo>
                  <a:pt x="69850" y="4419600"/>
                </a:lnTo>
                <a:lnTo>
                  <a:pt x="50800" y="4383088"/>
                </a:lnTo>
                <a:lnTo>
                  <a:pt x="34925" y="4341813"/>
                </a:lnTo>
                <a:lnTo>
                  <a:pt x="20637" y="4295775"/>
                </a:lnTo>
                <a:lnTo>
                  <a:pt x="9525" y="4243388"/>
                </a:lnTo>
                <a:lnTo>
                  <a:pt x="1587" y="4183063"/>
                </a:lnTo>
                <a:lnTo>
                  <a:pt x="0" y="4114800"/>
                </a:lnTo>
                <a:lnTo>
                  <a:pt x="1587" y="4046538"/>
                </a:lnTo>
                <a:lnTo>
                  <a:pt x="9525" y="3986213"/>
                </a:lnTo>
                <a:lnTo>
                  <a:pt x="20637" y="3933825"/>
                </a:lnTo>
                <a:lnTo>
                  <a:pt x="34925" y="3887788"/>
                </a:lnTo>
                <a:lnTo>
                  <a:pt x="50800" y="3846513"/>
                </a:lnTo>
                <a:lnTo>
                  <a:pt x="69850" y="3810000"/>
                </a:lnTo>
                <a:lnTo>
                  <a:pt x="88900" y="3771900"/>
                </a:lnTo>
                <a:lnTo>
                  <a:pt x="107950" y="3733800"/>
                </a:lnTo>
                <a:lnTo>
                  <a:pt x="123825" y="3697288"/>
                </a:lnTo>
                <a:lnTo>
                  <a:pt x="139700" y="3656013"/>
                </a:lnTo>
                <a:lnTo>
                  <a:pt x="155575" y="3609975"/>
                </a:lnTo>
                <a:lnTo>
                  <a:pt x="166687" y="3557588"/>
                </a:lnTo>
                <a:lnTo>
                  <a:pt x="173037" y="3497263"/>
                </a:lnTo>
                <a:lnTo>
                  <a:pt x="176212" y="3427413"/>
                </a:lnTo>
                <a:lnTo>
                  <a:pt x="173037" y="3360738"/>
                </a:lnTo>
                <a:lnTo>
                  <a:pt x="166687" y="3300413"/>
                </a:lnTo>
                <a:lnTo>
                  <a:pt x="155575" y="3248025"/>
                </a:lnTo>
                <a:lnTo>
                  <a:pt x="139700" y="3201988"/>
                </a:lnTo>
                <a:lnTo>
                  <a:pt x="123825" y="3160713"/>
                </a:lnTo>
                <a:lnTo>
                  <a:pt x="107950" y="3124200"/>
                </a:lnTo>
                <a:lnTo>
                  <a:pt x="88900" y="3086100"/>
                </a:lnTo>
                <a:lnTo>
                  <a:pt x="69850" y="3048000"/>
                </a:lnTo>
                <a:lnTo>
                  <a:pt x="50800" y="3011488"/>
                </a:lnTo>
                <a:lnTo>
                  <a:pt x="34925" y="2970213"/>
                </a:lnTo>
                <a:lnTo>
                  <a:pt x="20637" y="2924175"/>
                </a:lnTo>
                <a:lnTo>
                  <a:pt x="9525" y="2871788"/>
                </a:lnTo>
                <a:lnTo>
                  <a:pt x="1587" y="2811463"/>
                </a:lnTo>
                <a:lnTo>
                  <a:pt x="0" y="2743200"/>
                </a:lnTo>
                <a:lnTo>
                  <a:pt x="1587" y="2674938"/>
                </a:lnTo>
                <a:lnTo>
                  <a:pt x="9525" y="2614613"/>
                </a:lnTo>
                <a:lnTo>
                  <a:pt x="20637" y="2562225"/>
                </a:lnTo>
                <a:lnTo>
                  <a:pt x="34925" y="2516188"/>
                </a:lnTo>
                <a:lnTo>
                  <a:pt x="50800" y="2474913"/>
                </a:lnTo>
                <a:lnTo>
                  <a:pt x="69850" y="2438400"/>
                </a:lnTo>
                <a:lnTo>
                  <a:pt x="88900" y="2400300"/>
                </a:lnTo>
                <a:lnTo>
                  <a:pt x="107950" y="2362200"/>
                </a:lnTo>
                <a:lnTo>
                  <a:pt x="123825" y="2325688"/>
                </a:lnTo>
                <a:lnTo>
                  <a:pt x="139700" y="2284413"/>
                </a:lnTo>
                <a:lnTo>
                  <a:pt x="155575" y="2238375"/>
                </a:lnTo>
                <a:lnTo>
                  <a:pt x="166687" y="2185988"/>
                </a:lnTo>
                <a:lnTo>
                  <a:pt x="173037" y="2125663"/>
                </a:lnTo>
                <a:lnTo>
                  <a:pt x="176212" y="2057400"/>
                </a:lnTo>
                <a:lnTo>
                  <a:pt x="173037" y="1989138"/>
                </a:lnTo>
                <a:lnTo>
                  <a:pt x="166687" y="1928813"/>
                </a:lnTo>
                <a:lnTo>
                  <a:pt x="155575" y="1876425"/>
                </a:lnTo>
                <a:lnTo>
                  <a:pt x="139700" y="1830388"/>
                </a:lnTo>
                <a:lnTo>
                  <a:pt x="123825" y="1789113"/>
                </a:lnTo>
                <a:lnTo>
                  <a:pt x="107950" y="1752600"/>
                </a:lnTo>
                <a:lnTo>
                  <a:pt x="88900" y="1714500"/>
                </a:lnTo>
                <a:lnTo>
                  <a:pt x="69850" y="1676400"/>
                </a:lnTo>
                <a:lnTo>
                  <a:pt x="50800" y="1639888"/>
                </a:lnTo>
                <a:lnTo>
                  <a:pt x="34925" y="1598613"/>
                </a:lnTo>
                <a:lnTo>
                  <a:pt x="20637" y="1552575"/>
                </a:lnTo>
                <a:lnTo>
                  <a:pt x="9525" y="1500188"/>
                </a:lnTo>
                <a:lnTo>
                  <a:pt x="1587" y="1439863"/>
                </a:lnTo>
                <a:lnTo>
                  <a:pt x="0" y="1371600"/>
                </a:lnTo>
                <a:lnTo>
                  <a:pt x="1587" y="1303338"/>
                </a:lnTo>
                <a:lnTo>
                  <a:pt x="9525" y="1243013"/>
                </a:lnTo>
                <a:lnTo>
                  <a:pt x="20637" y="1190625"/>
                </a:lnTo>
                <a:lnTo>
                  <a:pt x="34925" y="1144588"/>
                </a:lnTo>
                <a:lnTo>
                  <a:pt x="50800" y="1103313"/>
                </a:lnTo>
                <a:lnTo>
                  <a:pt x="69850" y="1066800"/>
                </a:lnTo>
                <a:lnTo>
                  <a:pt x="88900" y="1028700"/>
                </a:lnTo>
                <a:lnTo>
                  <a:pt x="107950" y="990600"/>
                </a:lnTo>
                <a:lnTo>
                  <a:pt x="123825" y="954088"/>
                </a:lnTo>
                <a:lnTo>
                  <a:pt x="139700" y="912813"/>
                </a:lnTo>
                <a:lnTo>
                  <a:pt x="155575" y="866775"/>
                </a:lnTo>
                <a:lnTo>
                  <a:pt x="166687" y="814388"/>
                </a:lnTo>
                <a:lnTo>
                  <a:pt x="173037" y="754063"/>
                </a:lnTo>
                <a:lnTo>
                  <a:pt x="176212" y="685800"/>
                </a:lnTo>
                <a:lnTo>
                  <a:pt x="173037" y="617538"/>
                </a:lnTo>
                <a:lnTo>
                  <a:pt x="166687" y="557213"/>
                </a:lnTo>
                <a:lnTo>
                  <a:pt x="155575" y="504825"/>
                </a:lnTo>
                <a:lnTo>
                  <a:pt x="139700" y="458788"/>
                </a:lnTo>
                <a:lnTo>
                  <a:pt x="123825" y="417513"/>
                </a:lnTo>
                <a:lnTo>
                  <a:pt x="107950" y="381000"/>
                </a:lnTo>
                <a:lnTo>
                  <a:pt x="88900" y="342900"/>
                </a:lnTo>
                <a:lnTo>
                  <a:pt x="69850" y="304800"/>
                </a:lnTo>
                <a:lnTo>
                  <a:pt x="50800" y="268288"/>
                </a:lnTo>
                <a:lnTo>
                  <a:pt x="34925" y="227013"/>
                </a:lnTo>
                <a:lnTo>
                  <a:pt x="20637" y="180975"/>
                </a:lnTo>
                <a:lnTo>
                  <a:pt x="9525" y="128588"/>
                </a:lnTo>
                <a:lnTo>
                  <a:pt x="1587" y="68263"/>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938758" y="382385"/>
            <a:ext cx="7633742" cy="1492132"/>
          </a:xfrm>
        </p:spPr>
        <p:txBody>
          <a:bodyPr>
            <a:normAutofit/>
          </a:bodyPr>
          <a:lstStyle/>
          <a:p>
            <a:r>
              <a:rPr lang="it-IT" dirty="0"/>
              <a:t>I° homework: Analisi funzionale</a:t>
            </a:r>
          </a:p>
        </p:txBody>
      </p:sp>
      <p:sp>
        <p:nvSpPr>
          <p:cNvPr id="3" name="Segnaposto contenuto 2"/>
          <p:cNvSpPr>
            <a:spLocks noGrp="1"/>
          </p:cNvSpPr>
          <p:nvPr>
            <p:ph idx="1"/>
          </p:nvPr>
        </p:nvSpPr>
        <p:spPr>
          <a:xfrm>
            <a:off x="938758" y="2286001"/>
            <a:ext cx="7633742" cy="3593591"/>
          </a:xfrm>
        </p:spPr>
        <p:txBody>
          <a:bodyPr>
            <a:normAutofit/>
          </a:bodyPr>
          <a:lstStyle/>
          <a:p>
            <a:r>
              <a:rPr lang="it-IT"/>
              <a:t>L’analisi funzionale può essere raccolta gradatamente; inizialmente, si può chiedere ai genitori di tenere un </a:t>
            </a:r>
            <a:r>
              <a:rPr lang="it-IT" b="1"/>
              <a:t>diario</a:t>
            </a:r>
            <a:r>
              <a:rPr lang="it-IT"/>
              <a:t> quotidiano dove riportare il/i problema/i comportamentale/i presentato/i dal figlio nell’intervallo tra le due sedute, riportandone la frequenza, la durata e l’intensità (in una scala 0/10). </a:t>
            </a:r>
          </a:p>
          <a:p>
            <a:pPr lvl="1"/>
            <a:r>
              <a:rPr lang="it-IT"/>
              <a:t>Per la raccolta di questi dati può essere utilizzata una scheda (già predisposta dal terapeuta per tale funzione, oppure costruita assieme ai genitori durante l’incontro).</a:t>
            </a:r>
            <a:endParaRPr lang="it-IT" dirty="0"/>
          </a:p>
        </p:txBody>
      </p:sp>
    </p:spTree>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805736-925B-4E6B-9FAB-73BA23E1E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p:cNvSpPr>
            <a:spLocks noGrp="1"/>
          </p:cNvSpPr>
          <p:nvPr>
            <p:ph type="title"/>
          </p:nvPr>
        </p:nvSpPr>
        <p:spPr>
          <a:xfrm>
            <a:off x="453897" y="382385"/>
            <a:ext cx="2333752" cy="899780"/>
          </a:xfrm>
        </p:spPr>
        <p:txBody>
          <a:bodyPr anchor="b">
            <a:normAutofit/>
          </a:bodyPr>
          <a:lstStyle/>
          <a:p>
            <a:r>
              <a:rPr lang="it-IT" sz="1700"/>
              <a:t>Analisi funzionale</a:t>
            </a:r>
          </a:p>
        </p:txBody>
      </p:sp>
      <p:sp>
        <p:nvSpPr>
          <p:cNvPr id="11" name="Rectangle 10">
            <a:extLst>
              <a:ext uri="{FF2B5EF4-FFF2-40B4-BE49-F238E27FC236}">
                <a16:creationId xmlns:a16="http://schemas.microsoft.com/office/drawing/2014/main" id="{E9EA2B43-8884-423C-B0EB-8949B0462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453897" y="1613434"/>
            <a:ext cx="2575053" cy="4594953"/>
          </a:xfrm>
        </p:spPr>
        <p:txBody>
          <a:bodyPr>
            <a:normAutofit/>
          </a:bodyPr>
          <a:lstStyle/>
          <a:p>
            <a:r>
              <a:rPr lang="it-IT" sz="1400" dirty="0"/>
              <a:t>Successivamente, l’osservazione si può spostare su quello che succede attorno al bambino nel momento in cui manifesta il comportamento-problema; i genitori allora compilano una tabella suddivisa in quattro settori, dove trovano spazio in successione queste voci: il tipo di comportamento problematico; gli antecedenti; il comportamento effettivamente tenuto dal bambino; le conseguenze.</a:t>
            </a:r>
          </a:p>
          <a:p>
            <a:endParaRPr lang="it-IT" sz="1400" dirty="0"/>
          </a:p>
        </p:txBody>
      </p:sp>
      <p:sp>
        <p:nvSpPr>
          <p:cNvPr id="13" name="Rectangle 12">
            <a:extLst>
              <a:ext uri="{FF2B5EF4-FFF2-40B4-BE49-F238E27FC236}">
                <a16:creationId xmlns:a16="http://schemas.microsoft.com/office/drawing/2014/main" id="{F884A938-C405-4F09-AA12-590BEE1DE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643467"/>
            <a:ext cx="5543550" cy="55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cstate="print"/>
          <a:stretch>
            <a:fillRect/>
          </a:stretch>
        </p:blipFill>
        <p:spPr bwMode="auto">
          <a:xfrm>
            <a:off x="3533811" y="2662782"/>
            <a:ext cx="4556088" cy="1526289"/>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9F4C82E-D1E0-7C1E-8A18-307E10D9C951}"/>
              </a:ext>
            </a:extLst>
          </p:cNvPr>
          <p:cNvPicPr>
            <a:picLocks noChangeAspect="1"/>
          </p:cNvPicPr>
          <p:nvPr/>
        </p:nvPicPr>
        <p:blipFill rotWithShape="1">
          <a:blip r:embed="rId3"/>
          <a:srcRect l="20056" r="17278" b="1"/>
          <a:stretch/>
        </p:blipFill>
        <p:spPr>
          <a:xfrm>
            <a:off x="20" y="10"/>
            <a:ext cx="9143980" cy="6857990"/>
          </a:xfrm>
          <a:prstGeom prst="rect">
            <a:avLst/>
          </a:prstGeom>
        </p:spPr>
      </p:pic>
      <p:sp>
        <p:nvSpPr>
          <p:cNvPr id="15" name="Freeform: Shape 14">
            <a:extLst>
              <a:ext uri="{FF2B5EF4-FFF2-40B4-BE49-F238E27FC236}">
                <a16:creationId xmlns:a16="http://schemas.microsoft.com/office/drawing/2014/main" id="{0151AADE-3190-40C1-806A-ED3744263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2209" y="0"/>
            <a:ext cx="8611791" cy="6858000"/>
          </a:xfrm>
          <a:custGeom>
            <a:avLst/>
            <a:gdLst>
              <a:gd name="connsiteX0" fmla="*/ 0 w 11482387"/>
              <a:gd name="connsiteY0" fmla="*/ 0 h 6858000"/>
              <a:gd name="connsiteX1" fmla="*/ 11482387 w 11482387"/>
              <a:gd name="connsiteY1" fmla="*/ 0 h 6858000"/>
              <a:gd name="connsiteX2" fmla="*/ 11482387 w 11482387"/>
              <a:gd name="connsiteY2" fmla="*/ 6858000 h 6858000"/>
              <a:gd name="connsiteX3" fmla="*/ 0 w 11482387"/>
              <a:gd name="connsiteY3" fmla="*/ 6858000 h 6858000"/>
              <a:gd name="connsiteX4" fmla="*/ 1587 w 11482387"/>
              <a:gd name="connsiteY4" fmla="*/ 6789738 h 6858000"/>
              <a:gd name="connsiteX5" fmla="*/ 9525 w 11482387"/>
              <a:gd name="connsiteY5" fmla="*/ 6729413 h 6858000"/>
              <a:gd name="connsiteX6" fmla="*/ 20637 w 11482387"/>
              <a:gd name="connsiteY6" fmla="*/ 6677025 h 6858000"/>
              <a:gd name="connsiteX7" fmla="*/ 34925 w 11482387"/>
              <a:gd name="connsiteY7" fmla="*/ 6630988 h 6858000"/>
              <a:gd name="connsiteX8" fmla="*/ 50800 w 11482387"/>
              <a:gd name="connsiteY8" fmla="*/ 6589713 h 6858000"/>
              <a:gd name="connsiteX9" fmla="*/ 69850 w 11482387"/>
              <a:gd name="connsiteY9" fmla="*/ 6553200 h 6858000"/>
              <a:gd name="connsiteX10" fmla="*/ 88900 w 11482387"/>
              <a:gd name="connsiteY10" fmla="*/ 6515100 h 6858000"/>
              <a:gd name="connsiteX11" fmla="*/ 107950 w 11482387"/>
              <a:gd name="connsiteY11" fmla="*/ 6477000 h 6858000"/>
              <a:gd name="connsiteX12" fmla="*/ 123825 w 11482387"/>
              <a:gd name="connsiteY12" fmla="*/ 6440488 h 6858000"/>
              <a:gd name="connsiteX13" fmla="*/ 139700 w 11482387"/>
              <a:gd name="connsiteY13" fmla="*/ 6399213 h 6858000"/>
              <a:gd name="connsiteX14" fmla="*/ 155575 w 11482387"/>
              <a:gd name="connsiteY14" fmla="*/ 6353175 h 6858000"/>
              <a:gd name="connsiteX15" fmla="*/ 166687 w 11482387"/>
              <a:gd name="connsiteY15" fmla="*/ 6300788 h 6858000"/>
              <a:gd name="connsiteX16" fmla="*/ 173037 w 11482387"/>
              <a:gd name="connsiteY16" fmla="*/ 6240463 h 6858000"/>
              <a:gd name="connsiteX17" fmla="*/ 176212 w 11482387"/>
              <a:gd name="connsiteY17" fmla="*/ 6172200 h 6858000"/>
              <a:gd name="connsiteX18" fmla="*/ 173037 w 11482387"/>
              <a:gd name="connsiteY18" fmla="*/ 6103938 h 6858000"/>
              <a:gd name="connsiteX19" fmla="*/ 166687 w 11482387"/>
              <a:gd name="connsiteY19" fmla="*/ 6043613 h 6858000"/>
              <a:gd name="connsiteX20" fmla="*/ 155575 w 11482387"/>
              <a:gd name="connsiteY20" fmla="*/ 5991225 h 6858000"/>
              <a:gd name="connsiteX21" fmla="*/ 139700 w 11482387"/>
              <a:gd name="connsiteY21" fmla="*/ 5945188 h 6858000"/>
              <a:gd name="connsiteX22" fmla="*/ 123825 w 11482387"/>
              <a:gd name="connsiteY22" fmla="*/ 5903913 h 6858000"/>
              <a:gd name="connsiteX23" fmla="*/ 107950 w 11482387"/>
              <a:gd name="connsiteY23" fmla="*/ 5867400 h 6858000"/>
              <a:gd name="connsiteX24" fmla="*/ 88900 w 11482387"/>
              <a:gd name="connsiteY24" fmla="*/ 5829300 h 6858000"/>
              <a:gd name="connsiteX25" fmla="*/ 69850 w 11482387"/>
              <a:gd name="connsiteY25" fmla="*/ 5791200 h 6858000"/>
              <a:gd name="connsiteX26" fmla="*/ 50800 w 11482387"/>
              <a:gd name="connsiteY26" fmla="*/ 5754688 h 6858000"/>
              <a:gd name="connsiteX27" fmla="*/ 34925 w 11482387"/>
              <a:gd name="connsiteY27" fmla="*/ 5713413 h 6858000"/>
              <a:gd name="connsiteX28" fmla="*/ 20637 w 11482387"/>
              <a:gd name="connsiteY28" fmla="*/ 5667375 h 6858000"/>
              <a:gd name="connsiteX29" fmla="*/ 9525 w 11482387"/>
              <a:gd name="connsiteY29" fmla="*/ 5614988 h 6858000"/>
              <a:gd name="connsiteX30" fmla="*/ 1587 w 11482387"/>
              <a:gd name="connsiteY30" fmla="*/ 5554663 h 6858000"/>
              <a:gd name="connsiteX31" fmla="*/ 0 w 11482387"/>
              <a:gd name="connsiteY31" fmla="*/ 5486400 h 6858000"/>
              <a:gd name="connsiteX32" fmla="*/ 1587 w 11482387"/>
              <a:gd name="connsiteY32" fmla="*/ 5418138 h 6858000"/>
              <a:gd name="connsiteX33" fmla="*/ 9525 w 11482387"/>
              <a:gd name="connsiteY33" fmla="*/ 5357813 h 6858000"/>
              <a:gd name="connsiteX34" fmla="*/ 20637 w 11482387"/>
              <a:gd name="connsiteY34" fmla="*/ 5305425 h 6858000"/>
              <a:gd name="connsiteX35" fmla="*/ 34925 w 11482387"/>
              <a:gd name="connsiteY35" fmla="*/ 5259388 h 6858000"/>
              <a:gd name="connsiteX36" fmla="*/ 50800 w 11482387"/>
              <a:gd name="connsiteY36" fmla="*/ 5218113 h 6858000"/>
              <a:gd name="connsiteX37" fmla="*/ 69850 w 11482387"/>
              <a:gd name="connsiteY37" fmla="*/ 5181600 h 6858000"/>
              <a:gd name="connsiteX38" fmla="*/ 88900 w 11482387"/>
              <a:gd name="connsiteY38" fmla="*/ 5143500 h 6858000"/>
              <a:gd name="connsiteX39" fmla="*/ 107950 w 11482387"/>
              <a:gd name="connsiteY39" fmla="*/ 5105400 h 6858000"/>
              <a:gd name="connsiteX40" fmla="*/ 123825 w 11482387"/>
              <a:gd name="connsiteY40" fmla="*/ 5068888 h 6858000"/>
              <a:gd name="connsiteX41" fmla="*/ 139700 w 11482387"/>
              <a:gd name="connsiteY41" fmla="*/ 5027613 h 6858000"/>
              <a:gd name="connsiteX42" fmla="*/ 155575 w 11482387"/>
              <a:gd name="connsiteY42" fmla="*/ 4981575 h 6858000"/>
              <a:gd name="connsiteX43" fmla="*/ 166687 w 11482387"/>
              <a:gd name="connsiteY43" fmla="*/ 4929188 h 6858000"/>
              <a:gd name="connsiteX44" fmla="*/ 173037 w 11482387"/>
              <a:gd name="connsiteY44" fmla="*/ 4868863 h 6858000"/>
              <a:gd name="connsiteX45" fmla="*/ 176212 w 11482387"/>
              <a:gd name="connsiteY45" fmla="*/ 4800600 h 6858000"/>
              <a:gd name="connsiteX46" fmla="*/ 173037 w 11482387"/>
              <a:gd name="connsiteY46" fmla="*/ 4732338 h 6858000"/>
              <a:gd name="connsiteX47" fmla="*/ 166687 w 11482387"/>
              <a:gd name="connsiteY47" fmla="*/ 4672013 h 6858000"/>
              <a:gd name="connsiteX48" fmla="*/ 155575 w 11482387"/>
              <a:gd name="connsiteY48" fmla="*/ 4619625 h 6858000"/>
              <a:gd name="connsiteX49" fmla="*/ 139700 w 11482387"/>
              <a:gd name="connsiteY49" fmla="*/ 4573588 h 6858000"/>
              <a:gd name="connsiteX50" fmla="*/ 123825 w 11482387"/>
              <a:gd name="connsiteY50" fmla="*/ 4532313 h 6858000"/>
              <a:gd name="connsiteX51" fmla="*/ 107950 w 11482387"/>
              <a:gd name="connsiteY51" fmla="*/ 4495800 h 6858000"/>
              <a:gd name="connsiteX52" fmla="*/ 69850 w 11482387"/>
              <a:gd name="connsiteY52" fmla="*/ 4419600 h 6858000"/>
              <a:gd name="connsiteX53" fmla="*/ 50800 w 11482387"/>
              <a:gd name="connsiteY53" fmla="*/ 4383088 h 6858000"/>
              <a:gd name="connsiteX54" fmla="*/ 34925 w 11482387"/>
              <a:gd name="connsiteY54" fmla="*/ 4341813 h 6858000"/>
              <a:gd name="connsiteX55" fmla="*/ 20637 w 11482387"/>
              <a:gd name="connsiteY55" fmla="*/ 4295775 h 6858000"/>
              <a:gd name="connsiteX56" fmla="*/ 9525 w 11482387"/>
              <a:gd name="connsiteY56" fmla="*/ 4243388 h 6858000"/>
              <a:gd name="connsiteX57" fmla="*/ 1587 w 11482387"/>
              <a:gd name="connsiteY57" fmla="*/ 4183063 h 6858000"/>
              <a:gd name="connsiteX58" fmla="*/ 0 w 11482387"/>
              <a:gd name="connsiteY58" fmla="*/ 4114800 h 6858000"/>
              <a:gd name="connsiteX59" fmla="*/ 1587 w 11482387"/>
              <a:gd name="connsiteY59" fmla="*/ 4046538 h 6858000"/>
              <a:gd name="connsiteX60" fmla="*/ 9525 w 11482387"/>
              <a:gd name="connsiteY60" fmla="*/ 3986213 h 6858000"/>
              <a:gd name="connsiteX61" fmla="*/ 20637 w 11482387"/>
              <a:gd name="connsiteY61" fmla="*/ 3933825 h 6858000"/>
              <a:gd name="connsiteX62" fmla="*/ 34925 w 11482387"/>
              <a:gd name="connsiteY62" fmla="*/ 3887788 h 6858000"/>
              <a:gd name="connsiteX63" fmla="*/ 50800 w 11482387"/>
              <a:gd name="connsiteY63" fmla="*/ 3846513 h 6858000"/>
              <a:gd name="connsiteX64" fmla="*/ 69850 w 11482387"/>
              <a:gd name="connsiteY64" fmla="*/ 3810000 h 6858000"/>
              <a:gd name="connsiteX65" fmla="*/ 88900 w 11482387"/>
              <a:gd name="connsiteY65" fmla="*/ 3771900 h 6858000"/>
              <a:gd name="connsiteX66" fmla="*/ 107950 w 11482387"/>
              <a:gd name="connsiteY66" fmla="*/ 3733800 h 6858000"/>
              <a:gd name="connsiteX67" fmla="*/ 123825 w 11482387"/>
              <a:gd name="connsiteY67" fmla="*/ 3697288 h 6858000"/>
              <a:gd name="connsiteX68" fmla="*/ 139700 w 11482387"/>
              <a:gd name="connsiteY68" fmla="*/ 3656013 h 6858000"/>
              <a:gd name="connsiteX69" fmla="*/ 155575 w 11482387"/>
              <a:gd name="connsiteY69" fmla="*/ 3609975 h 6858000"/>
              <a:gd name="connsiteX70" fmla="*/ 166687 w 11482387"/>
              <a:gd name="connsiteY70" fmla="*/ 3557588 h 6858000"/>
              <a:gd name="connsiteX71" fmla="*/ 173037 w 11482387"/>
              <a:gd name="connsiteY71" fmla="*/ 3497263 h 6858000"/>
              <a:gd name="connsiteX72" fmla="*/ 176212 w 11482387"/>
              <a:gd name="connsiteY72" fmla="*/ 3427413 h 6858000"/>
              <a:gd name="connsiteX73" fmla="*/ 173037 w 11482387"/>
              <a:gd name="connsiteY73" fmla="*/ 3360738 h 6858000"/>
              <a:gd name="connsiteX74" fmla="*/ 166687 w 11482387"/>
              <a:gd name="connsiteY74" fmla="*/ 3300413 h 6858000"/>
              <a:gd name="connsiteX75" fmla="*/ 155575 w 11482387"/>
              <a:gd name="connsiteY75" fmla="*/ 3248025 h 6858000"/>
              <a:gd name="connsiteX76" fmla="*/ 139700 w 11482387"/>
              <a:gd name="connsiteY76" fmla="*/ 3201988 h 6858000"/>
              <a:gd name="connsiteX77" fmla="*/ 123825 w 11482387"/>
              <a:gd name="connsiteY77" fmla="*/ 3160713 h 6858000"/>
              <a:gd name="connsiteX78" fmla="*/ 107950 w 11482387"/>
              <a:gd name="connsiteY78" fmla="*/ 3124200 h 6858000"/>
              <a:gd name="connsiteX79" fmla="*/ 88900 w 11482387"/>
              <a:gd name="connsiteY79" fmla="*/ 3086100 h 6858000"/>
              <a:gd name="connsiteX80" fmla="*/ 69850 w 11482387"/>
              <a:gd name="connsiteY80" fmla="*/ 3048000 h 6858000"/>
              <a:gd name="connsiteX81" fmla="*/ 50800 w 11482387"/>
              <a:gd name="connsiteY81" fmla="*/ 3011488 h 6858000"/>
              <a:gd name="connsiteX82" fmla="*/ 34925 w 11482387"/>
              <a:gd name="connsiteY82" fmla="*/ 2970213 h 6858000"/>
              <a:gd name="connsiteX83" fmla="*/ 20637 w 11482387"/>
              <a:gd name="connsiteY83" fmla="*/ 2924175 h 6858000"/>
              <a:gd name="connsiteX84" fmla="*/ 9525 w 11482387"/>
              <a:gd name="connsiteY84" fmla="*/ 2871788 h 6858000"/>
              <a:gd name="connsiteX85" fmla="*/ 1587 w 11482387"/>
              <a:gd name="connsiteY85" fmla="*/ 2811463 h 6858000"/>
              <a:gd name="connsiteX86" fmla="*/ 0 w 11482387"/>
              <a:gd name="connsiteY86" fmla="*/ 2743200 h 6858000"/>
              <a:gd name="connsiteX87" fmla="*/ 1587 w 11482387"/>
              <a:gd name="connsiteY87" fmla="*/ 2674938 h 6858000"/>
              <a:gd name="connsiteX88" fmla="*/ 9525 w 11482387"/>
              <a:gd name="connsiteY88" fmla="*/ 2614613 h 6858000"/>
              <a:gd name="connsiteX89" fmla="*/ 20637 w 11482387"/>
              <a:gd name="connsiteY89" fmla="*/ 2562225 h 6858000"/>
              <a:gd name="connsiteX90" fmla="*/ 34925 w 11482387"/>
              <a:gd name="connsiteY90" fmla="*/ 2516188 h 6858000"/>
              <a:gd name="connsiteX91" fmla="*/ 50800 w 11482387"/>
              <a:gd name="connsiteY91" fmla="*/ 2474913 h 6858000"/>
              <a:gd name="connsiteX92" fmla="*/ 69850 w 11482387"/>
              <a:gd name="connsiteY92" fmla="*/ 2438400 h 6858000"/>
              <a:gd name="connsiteX93" fmla="*/ 88900 w 11482387"/>
              <a:gd name="connsiteY93" fmla="*/ 2400300 h 6858000"/>
              <a:gd name="connsiteX94" fmla="*/ 107950 w 11482387"/>
              <a:gd name="connsiteY94" fmla="*/ 2362200 h 6858000"/>
              <a:gd name="connsiteX95" fmla="*/ 123825 w 11482387"/>
              <a:gd name="connsiteY95" fmla="*/ 2325688 h 6858000"/>
              <a:gd name="connsiteX96" fmla="*/ 139700 w 11482387"/>
              <a:gd name="connsiteY96" fmla="*/ 2284413 h 6858000"/>
              <a:gd name="connsiteX97" fmla="*/ 155575 w 11482387"/>
              <a:gd name="connsiteY97" fmla="*/ 2238375 h 6858000"/>
              <a:gd name="connsiteX98" fmla="*/ 166687 w 11482387"/>
              <a:gd name="connsiteY98" fmla="*/ 2185988 h 6858000"/>
              <a:gd name="connsiteX99" fmla="*/ 173037 w 11482387"/>
              <a:gd name="connsiteY99" fmla="*/ 2125663 h 6858000"/>
              <a:gd name="connsiteX100" fmla="*/ 176212 w 11482387"/>
              <a:gd name="connsiteY100" fmla="*/ 2057400 h 6858000"/>
              <a:gd name="connsiteX101" fmla="*/ 173037 w 11482387"/>
              <a:gd name="connsiteY101" fmla="*/ 1989138 h 6858000"/>
              <a:gd name="connsiteX102" fmla="*/ 166687 w 11482387"/>
              <a:gd name="connsiteY102" fmla="*/ 1928813 h 6858000"/>
              <a:gd name="connsiteX103" fmla="*/ 155575 w 11482387"/>
              <a:gd name="connsiteY103" fmla="*/ 1876425 h 6858000"/>
              <a:gd name="connsiteX104" fmla="*/ 139700 w 11482387"/>
              <a:gd name="connsiteY104" fmla="*/ 1830388 h 6858000"/>
              <a:gd name="connsiteX105" fmla="*/ 123825 w 11482387"/>
              <a:gd name="connsiteY105" fmla="*/ 1789113 h 6858000"/>
              <a:gd name="connsiteX106" fmla="*/ 107950 w 11482387"/>
              <a:gd name="connsiteY106" fmla="*/ 1752600 h 6858000"/>
              <a:gd name="connsiteX107" fmla="*/ 88900 w 11482387"/>
              <a:gd name="connsiteY107" fmla="*/ 1714500 h 6858000"/>
              <a:gd name="connsiteX108" fmla="*/ 69850 w 11482387"/>
              <a:gd name="connsiteY108" fmla="*/ 1676400 h 6858000"/>
              <a:gd name="connsiteX109" fmla="*/ 50800 w 11482387"/>
              <a:gd name="connsiteY109" fmla="*/ 1639888 h 6858000"/>
              <a:gd name="connsiteX110" fmla="*/ 34925 w 11482387"/>
              <a:gd name="connsiteY110" fmla="*/ 1598613 h 6858000"/>
              <a:gd name="connsiteX111" fmla="*/ 20637 w 11482387"/>
              <a:gd name="connsiteY111" fmla="*/ 1552575 h 6858000"/>
              <a:gd name="connsiteX112" fmla="*/ 9525 w 11482387"/>
              <a:gd name="connsiteY112" fmla="*/ 1500188 h 6858000"/>
              <a:gd name="connsiteX113" fmla="*/ 1587 w 11482387"/>
              <a:gd name="connsiteY113" fmla="*/ 1439863 h 6858000"/>
              <a:gd name="connsiteX114" fmla="*/ 0 w 11482387"/>
              <a:gd name="connsiteY114" fmla="*/ 1371600 h 6858000"/>
              <a:gd name="connsiteX115" fmla="*/ 1587 w 11482387"/>
              <a:gd name="connsiteY115" fmla="*/ 1303338 h 6858000"/>
              <a:gd name="connsiteX116" fmla="*/ 9525 w 11482387"/>
              <a:gd name="connsiteY116" fmla="*/ 1243013 h 6858000"/>
              <a:gd name="connsiteX117" fmla="*/ 20637 w 11482387"/>
              <a:gd name="connsiteY117" fmla="*/ 1190625 h 6858000"/>
              <a:gd name="connsiteX118" fmla="*/ 34925 w 11482387"/>
              <a:gd name="connsiteY118" fmla="*/ 1144588 h 6858000"/>
              <a:gd name="connsiteX119" fmla="*/ 50800 w 11482387"/>
              <a:gd name="connsiteY119" fmla="*/ 1103313 h 6858000"/>
              <a:gd name="connsiteX120" fmla="*/ 69850 w 11482387"/>
              <a:gd name="connsiteY120" fmla="*/ 1066800 h 6858000"/>
              <a:gd name="connsiteX121" fmla="*/ 88900 w 11482387"/>
              <a:gd name="connsiteY121" fmla="*/ 1028700 h 6858000"/>
              <a:gd name="connsiteX122" fmla="*/ 107950 w 11482387"/>
              <a:gd name="connsiteY122" fmla="*/ 990600 h 6858000"/>
              <a:gd name="connsiteX123" fmla="*/ 123825 w 11482387"/>
              <a:gd name="connsiteY123" fmla="*/ 954088 h 6858000"/>
              <a:gd name="connsiteX124" fmla="*/ 139700 w 11482387"/>
              <a:gd name="connsiteY124" fmla="*/ 912813 h 6858000"/>
              <a:gd name="connsiteX125" fmla="*/ 155575 w 11482387"/>
              <a:gd name="connsiteY125" fmla="*/ 866775 h 6858000"/>
              <a:gd name="connsiteX126" fmla="*/ 166687 w 11482387"/>
              <a:gd name="connsiteY126" fmla="*/ 814388 h 6858000"/>
              <a:gd name="connsiteX127" fmla="*/ 173037 w 11482387"/>
              <a:gd name="connsiteY127" fmla="*/ 754063 h 6858000"/>
              <a:gd name="connsiteX128" fmla="*/ 176212 w 11482387"/>
              <a:gd name="connsiteY128" fmla="*/ 685800 h 6858000"/>
              <a:gd name="connsiteX129" fmla="*/ 173037 w 11482387"/>
              <a:gd name="connsiteY129" fmla="*/ 617538 h 6858000"/>
              <a:gd name="connsiteX130" fmla="*/ 166687 w 11482387"/>
              <a:gd name="connsiteY130" fmla="*/ 557213 h 6858000"/>
              <a:gd name="connsiteX131" fmla="*/ 155575 w 11482387"/>
              <a:gd name="connsiteY131" fmla="*/ 504825 h 6858000"/>
              <a:gd name="connsiteX132" fmla="*/ 139700 w 11482387"/>
              <a:gd name="connsiteY132" fmla="*/ 458788 h 6858000"/>
              <a:gd name="connsiteX133" fmla="*/ 123825 w 11482387"/>
              <a:gd name="connsiteY133" fmla="*/ 417513 h 6858000"/>
              <a:gd name="connsiteX134" fmla="*/ 107950 w 11482387"/>
              <a:gd name="connsiteY134" fmla="*/ 381000 h 6858000"/>
              <a:gd name="connsiteX135" fmla="*/ 88900 w 11482387"/>
              <a:gd name="connsiteY135" fmla="*/ 342900 h 6858000"/>
              <a:gd name="connsiteX136" fmla="*/ 69850 w 11482387"/>
              <a:gd name="connsiteY136" fmla="*/ 304800 h 6858000"/>
              <a:gd name="connsiteX137" fmla="*/ 50800 w 11482387"/>
              <a:gd name="connsiteY137" fmla="*/ 268288 h 6858000"/>
              <a:gd name="connsiteX138" fmla="*/ 34925 w 11482387"/>
              <a:gd name="connsiteY138" fmla="*/ 227013 h 6858000"/>
              <a:gd name="connsiteX139" fmla="*/ 20637 w 11482387"/>
              <a:gd name="connsiteY139" fmla="*/ 180975 h 6858000"/>
              <a:gd name="connsiteX140" fmla="*/ 9525 w 11482387"/>
              <a:gd name="connsiteY140" fmla="*/ 128588 h 6858000"/>
              <a:gd name="connsiteX141" fmla="*/ 1587 w 11482387"/>
              <a:gd name="connsiteY141" fmla="*/ 682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82387" h="6858000">
                <a:moveTo>
                  <a:pt x="0" y="0"/>
                </a:moveTo>
                <a:lnTo>
                  <a:pt x="11482387" y="0"/>
                </a:lnTo>
                <a:lnTo>
                  <a:pt x="11482387" y="6858000"/>
                </a:lnTo>
                <a:lnTo>
                  <a:pt x="0" y="6858000"/>
                </a:lnTo>
                <a:lnTo>
                  <a:pt x="1587" y="6789738"/>
                </a:lnTo>
                <a:lnTo>
                  <a:pt x="9525" y="6729413"/>
                </a:lnTo>
                <a:lnTo>
                  <a:pt x="20637" y="6677025"/>
                </a:lnTo>
                <a:lnTo>
                  <a:pt x="34925" y="6630988"/>
                </a:lnTo>
                <a:lnTo>
                  <a:pt x="50800" y="6589713"/>
                </a:lnTo>
                <a:lnTo>
                  <a:pt x="69850" y="6553200"/>
                </a:lnTo>
                <a:lnTo>
                  <a:pt x="88900" y="6515100"/>
                </a:lnTo>
                <a:lnTo>
                  <a:pt x="107950" y="6477000"/>
                </a:lnTo>
                <a:lnTo>
                  <a:pt x="123825" y="6440488"/>
                </a:lnTo>
                <a:lnTo>
                  <a:pt x="139700" y="6399213"/>
                </a:lnTo>
                <a:lnTo>
                  <a:pt x="155575" y="6353175"/>
                </a:lnTo>
                <a:lnTo>
                  <a:pt x="166687" y="6300788"/>
                </a:lnTo>
                <a:lnTo>
                  <a:pt x="173037" y="6240463"/>
                </a:lnTo>
                <a:lnTo>
                  <a:pt x="176212" y="6172200"/>
                </a:lnTo>
                <a:lnTo>
                  <a:pt x="173037" y="6103938"/>
                </a:lnTo>
                <a:lnTo>
                  <a:pt x="166687" y="6043613"/>
                </a:lnTo>
                <a:lnTo>
                  <a:pt x="155575" y="5991225"/>
                </a:lnTo>
                <a:lnTo>
                  <a:pt x="139700" y="5945188"/>
                </a:lnTo>
                <a:lnTo>
                  <a:pt x="123825" y="5903913"/>
                </a:lnTo>
                <a:lnTo>
                  <a:pt x="107950" y="5867400"/>
                </a:lnTo>
                <a:lnTo>
                  <a:pt x="88900" y="5829300"/>
                </a:lnTo>
                <a:lnTo>
                  <a:pt x="69850" y="5791200"/>
                </a:lnTo>
                <a:lnTo>
                  <a:pt x="50800" y="5754688"/>
                </a:lnTo>
                <a:lnTo>
                  <a:pt x="34925" y="5713413"/>
                </a:lnTo>
                <a:lnTo>
                  <a:pt x="20637" y="5667375"/>
                </a:lnTo>
                <a:lnTo>
                  <a:pt x="9525" y="5614988"/>
                </a:lnTo>
                <a:lnTo>
                  <a:pt x="1587" y="5554663"/>
                </a:lnTo>
                <a:lnTo>
                  <a:pt x="0" y="5486400"/>
                </a:lnTo>
                <a:lnTo>
                  <a:pt x="1587" y="5418138"/>
                </a:lnTo>
                <a:lnTo>
                  <a:pt x="9525" y="5357813"/>
                </a:lnTo>
                <a:lnTo>
                  <a:pt x="20637" y="5305425"/>
                </a:lnTo>
                <a:lnTo>
                  <a:pt x="34925" y="5259388"/>
                </a:lnTo>
                <a:lnTo>
                  <a:pt x="50800" y="5218113"/>
                </a:lnTo>
                <a:lnTo>
                  <a:pt x="69850" y="5181600"/>
                </a:lnTo>
                <a:lnTo>
                  <a:pt x="88900" y="5143500"/>
                </a:lnTo>
                <a:lnTo>
                  <a:pt x="107950" y="5105400"/>
                </a:lnTo>
                <a:lnTo>
                  <a:pt x="123825" y="5068888"/>
                </a:lnTo>
                <a:lnTo>
                  <a:pt x="139700" y="5027613"/>
                </a:lnTo>
                <a:lnTo>
                  <a:pt x="155575" y="4981575"/>
                </a:lnTo>
                <a:lnTo>
                  <a:pt x="166687" y="4929188"/>
                </a:lnTo>
                <a:lnTo>
                  <a:pt x="173037" y="4868863"/>
                </a:lnTo>
                <a:lnTo>
                  <a:pt x="176212" y="4800600"/>
                </a:lnTo>
                <a:lnTo>
                  <a:pt x="173037" y="4732338"/>
                </a:lnTo>
                <a:lnTo>
                  <a:pt x="166687" y="4672013"/>
                </a:lnTo>
                <a:lnTo>
                  <a:pt x="155575" y="4619625"/>
                </a:lnTo>
                <a:lnTo>
                  <a:pt x="139700" y="4573588"/>
                </a:lnTo>
                <a:lnTo>
                  <a:pt x="123825" y="4532313"/>
                </a:lnTo>
                <a:lnTo>
                  <a:pt x="107950" y="4495800"/>
                </a:lnTo>
                <a:lnTo>
                  <a:pt x="69850" y="4419600"/>
                </a:lnTo>
                <a:lnTo>
                  <a:pt x="50800" y="4383088"/>
                </a:lnTo>
                <a:lnTo>
                  <a:pt x="34925" y="4341813"/>
                </a:lnTo>
                <a:lnTo>
                  <a:pt x="20637" y="4295775"/>
                </a:lnTo>
                <a:lnTo>
                  <a:pt x="9525" y="4243388"/>
                </a:lnTo>
                <a:lnTo>
                  <a:pt x="1587" y="4183063"/>
                </a:lnTo>
                <a:lnTo>
                  <a:pt x="0" y="4114800"/>
                </a:lnTo>
                <a:lnTo>
                  <a:pt x="1587" y="4046538"/>
                </a:lnTo>
                <a:lnTo>
                  <a:pt x="9525" y="3986213"/>
                </a:lnTo>
                <a:lnTo>
                  <a:pt x="20637" y="3933825"/>
                </a:lnTo>
                <a:lnTo>
                  <a:pt x="34925" y="3887788"/>
                </a:lnTo>
                <a:lnTo>
                  <a:pt x="50800" y="3846513"/>
                </a:lnTo>
                <a:lnTo>
                  <a:pt x="69850" y="3810000"/>
                </a:lnTo>
                <a:lnTo>
                  <a:pt x="88900" y="3771900"/>
                </a:lnTo>
                <a:lnTo>
                  <a:pt x="107950" y="3733800"/>
                </a:lnTo>
                <a:lnTo>
                  <a:pt x="123825" y="3697288"/>
                </a:lnTo>
                <a:lnTo>
                  <a:pt x="139700" y="3656013"/>
                </a:lnTo>
                <a:lnTo>
                  <a:pt x="155575" y="3609975"/>
                </a:lnTo>
                <a:lnTo>
                  <a:pt x="166687" y="3557588"/>
                </a:lnTo>
                <a:lnTo>
                  <a:pt x="173037" y="3497263"/>
                </a:lnTo>
                <a:lnTo>
                  <a:pt x="176212" y="3427413"/>
                </a:lnTo>
                <a:lnTo>
                  <a:pt x="173037" y="3360738"/>
                </a:lnTo>
                <a:lnTo>
                  <a:pt x="166687" y="3300413"/>
                </a:lnTo>
                <a:lnTo>
                  <a:pt x="155575" y="3248025"/>
                </a:lnTo>
                <a:lnTo>
                  <a:pt x="139700" y="3201988"/>
                </a:lnTo>
                <a:lnTo>
                  <a:pt x="123825" y="3160713"/>
                </a:lnTo>
                <a:lnTo>
                  <a:pt x="107950" y="3124200"/>
                </a:lnTo>
                <a:lnTo>
                  <a:pt x="88900" y="3086100"/>
                </a:lnTo>
                <a:lnTo>
                  <a:pt x="69850" y="3048000"/>
                </a:lnTo>
                <a:lnTo>
                  <a:pt x="50800" y="3011488"/>
                </a:lnTo>
                <a:lnTo>
                  <a:pt x="34925" y="2970213"/>
                </a:lnTo>
                <a:lnTo>
                  <a:pt x="20637" y="2924175"/>
                </a:lnTo>
                <a:lnTo>
                  <a:pt x="9525" y="2871788"/>
                </a:lnTo>
                <a:lnTo>
                  <a:pt x="1587" y="2811463"/>
                </a:lnTo>
                <a:lnTo>
                  <a:pt x="0" y="2743200"/>
                </a:lnTo>
                <a:lnTo>
                  <a:pt x="1587" y="2674938"/>
                </a:lnTo>
                <a:lnTo>
                  <a:pt x="9525" y="2614613"/>
                </a:lnTo>
                <a:lnTo>
                  <a:pt x="20637" y="2562225"/>
                </a:lnTo>
                <a:lnTo>
                  <a:pt x="34925" y="2516188"/>
                </a:lnTo>
                <a:lnTo>
                  <a:pt x="50800" y="2474913"/>
                </a:lnTo>
                <a:lnTo>
                  <a:pt x="69850" y="2438400"/>
                </a:lnTo>
                <a:lnTo>
                  <a:pt x="88900" y="2400300"/>
                </a:lnTo>
                <a:lnTo>
                  <a:pt x="107950" y="2362200"/>
                </a:lnTo>
                <a:lnTo>
                  <a:pt x="123825" y="2325688"/>
                </a:lnTo>
                <a:lnTo>
                  <a:pt x="139700" y="2284413"/>
                </a:lnTo>
                <a:lnTo>
                  <a:pt x="155575" y="2238375"/>
                </a:lnTo>
                <a:lnTo>
                  <a:pt x="166687" y="2185988"/>
                </a:lnTo>
                <a:lnTo>
                  <a:pt x="173037" y="2125663"/>
                </a:lnTo>
                <a:lnTo>
                  <a:pt x="176212" y="2057400"/>
                </a:lnTo>
                <a:lnTo>
                  <a:pt x="173037" y="1989138"/>
                </a:lnTo>
                <a:lnTo>
                  <a:pt x="166687" y="1928813"/>
                </a:lnTo>
                <a:lnTo>
                  <a:pt x="155575" y="1876425"/>
                </a:lnTo>
                <a:lnTo>
                  <a:pt x="139700" y="1830388"/>
                </a:lnTo>
                <a:lnTo>
                  <a:pt x="123825" y="1789113"/>
                </a:lnTo>
                <a:lnTo>
                  <a:pt x="107950" y="1752600"/>
                </a:lnTo>
                <a:lnTo>
                  <a:pt x="88900" y="1714500"/>
                </a:lnTo>
                <a:lnTo>
                  <a:pt x="69850" y="1676400"/>
                </a:lnTo>
                <a:lnTo>
                  <a:pt x="50800" y="1639888"/>
                </a:lnTo>
                <a:lnTo>
                  <a:pt x="34925" y="1598613"/>
                </a:lnTo>
                <a:lnTo>
                  <a:pt x="20637" y="1552575"/>
                </a:lnTo>
                <a:lnTo>
                  <a:pt x="9525" y="1500188"/>
                </a:lnTo>
                <a:lnTo>
                  <a:pt x="1587" y="1439863"/>
                </a:lnTo>
                <a:lnTo>
                  <a:pt x="0" y="1371600"/>
                </a:lnTo>
                <a:lnTo>
                  <a:pt x="1587" y="1303338"/>
                </a:lnTo>
                <a:lnTo>
                  <a:pt x="9525" y="1243013"/>
                </a:lnTo>
                <a:lnTo>
                  <a:pt x="20637" y="1190625"/>
                </a:lnTo>
                <a:lnTo>
                  <a:pt x="34925" y="1144588"/>
                </a:lnTo>
                <a:lnTo>
                  <a:pt x="50800" y="1103313"/>
                </a:lnTo>
                <a:lnTo>
                  <a:pt x="69850" y="1066800"/>
                </a:lnTo>
                <a:lnTo>
                  <a:pt x="88900" y="1028700"/>
                </a:lnTo>
                <a:lnTo>
                  <a:pt x="107950" y="990600"/>
                </a:lnTo>
                <a:lnTo>
                  <a:pt x="123825" y="954088"/>
                </a:lnTo>
                <a:lnTo>
                  <a:pt x="139700" y="912813"/>
                </a:lnTo>
                <a:lnTo>
                  <a:pt x="155575" y="866775"/>
                </a:lnTo>
                <a:lnTo>
                  <a:pt x="166687" y="814388"/>
                </a:lnTo>
                <a:lnTo>
                  <a:pt x="173037" y="754063"/>
                </a:lnTo>
                <a:lnTo>
                  <a:pt x="176212" y="685800"/>
                </a:lnTo>
                <a:lnTo>
                  <a:pt x="173037" y="617538"/>
                </a:lnTo>
                <a:lnTo>
                  <a:pt x="166687" y="557213"/>
                </a:lnTo>
                <a:lnTo>
                  <a:pt x="155575" y="504825"/>
                </a:lnTo>
                <a:lnTo>
                  <a:pt x="139700" y="458788"/>
                </a:lnTo>
                <a:lnTo>
                  <a:pt x="123825" y="417513"/>
                </a:lnTo>
                <a:lnTo>
                  <a:pt x="107950" y="381000"/>
                </a:lnTo>
                <a:lnTo>
                  <a:pt x="88900" y="342900"/>
                </a:lnTo>
                <a:lnTo>
                  <a:pt x="69850" y="304800"/>
                </a:lnTo>
                <a:lnTo>
                  <a:pt x="50800" y="268288"/>
                </a:lnTo>
                <a:lnTo>
                  <a:pt x="34925" y="227013"/>
                </a:lnTo>
                <a:lnTo>
                  <a:pt x="20637" y="180975"/>
                </a:lnTo>
                <a:lnTo>
                  <a:pt x="9525" y="128588"/>
                </a:lnTo>
                <a:lnTo>
                  <a:pt x="1587" y="68263"/>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938758" y="382385"/>
            <a:ext cx="7633742" cy="1492132"/>
          </a:xfrm>
        </p:spPr>
        <p:txBody>
          <a:bodyPr>
            <a:normAutofit/>
          </a:bodyPr>
          <a:lstStyle/>
          <a:p>
            <a:r>
              <a:rPr lang="it-IT"/>
              <a:t>II° Homework: il </a:t>
            </a:r>
            <a:r>
              <a:rPr lang="it-IT" err="1"/>
              <a:t>Problem</a:t>
            </a:r>
            <a:r>
              <a:rPr lang="it-IT"/>
              <a:t> Solving</a:t>
            </a:r>
          </a:p>
        </p:txBody>
      </p:sp>
      <p:sp>
        <p:nvSpPr>
          <p:cNvPr id="3" name="Segnaposto contenuto 2"/>
          <p:cNvSpPr>
            <a:spLocks noGrp="1"/>
          </p:cNvSpPr>
          <p:nvPr>
            <p:ph idx="1"/>
          </p:nvPr>
        </p:nvSpPr>
        <p:spPr>
          <a:xfrm>
            <a:off x="938758" y="2286001"/>
            <a:ext cx="7633742" cy="3593591"/>
          </a:xfrm>
        </p:spPr>
        <p:txBody>
          <a:bodyPr>
            <a:normAutofit/>
          </a:bodyPr>
          <a:lstStyle/>
          <a:p>
            <a:r>
              <a:rPr lang="it-IT"/>
              <a:t>Tutte le fasi del PS possono essere scritte su un cartoncino che il bambino terrà sempre con se, come promemoria da consultare durante le esercitazioni.</a:t>
            </a:r>
          </a:p>
          <a:p>
            <a:r>
              <a:rPr lang="it-IT"/>
              <a:t>L‘allenamento nell’applicazioni delle diverse fasi va effettuato gradatamente, facendo pratica passo dopo passo (RINFORZO)</a:t>
            </a:r>
          </a:p>
        </p:txBody>
      </p:sp>
    </p:spTree>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896795" y="382385"/>
            <a:ext cx="4751503" cy="1492132"/>
          </a:xfrm>
        </p:spPr>
        <p:txBody>
          <a:bodyPr>
            <a:normAutofit/>
          </a:bodyPr>
          <a:lstStyle/>
          <a:p>
            <a:r>
              <a:rPr lang="it-IT" sz="3200"/>
              <a:t>III° Homework: training di autoistruzione</a:t>
            </a:r>
          </a:p>
        </p:txBody>
      </p:sp>
      <p:pic>
        <p:nvPicPr>
          <p:cNvPr id="5" name="Picture 4" descr="Giocattoli per bambini in una stanza">
            <a:extLst>
              <a:ext uri="{FF2B5EF4-FFF2-40B4-BE49-F238E27FC236}">
                <a16:creationId xmlns:a16="http://schemas.microsoft.com/office/drawing/2014/main" id="{824B58F7-77DA-F010-5B9D-C15A6890305C}"/>
              </a:ext>
            </a:extLst>
          </p:cNvPr>
          <p:cNvPicPr>
            <a:picLocks noChangeAspect="1"/>
          </p:cNvPicPr>
          <p:nvPr/>
        </p:nvPicPr>
        <p:blipFill rotWithShape="1">
          <a:blip r:embed="rId2"/>
          <a:srcRect l="43960" r="25935"/>
          <a:stretch/>
        </p:blipFill>
        <p:spPr>
          <a:xfrm>
            <a:off x="516325" y="-9525"/>
            <a:ext cx="3097367" cy="6867525"/>
          </a:xfrm>
          <a:prstGeom prst="rect">
            <a:avLst/>
          </a:prstGeom>
        </p:spPr>
      </p:pic>
      <p:sp>
        <p:nvSpPr>
          <p:cNvPr id="9"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3" name="Segnaposto contenuto 2"/>
          <p:cNvSpPr>
            <a:spLocks noGrp="1"/>
          </p:cNvSpPr>
          <p:nvPr>
            <p:ph idx="1"/>
          </p:nvPr>
        </p:nvSpPr>
        <p:spPr>
          <a:xfrm>
            <a:off x="3896795" y="2286001"/>
            <a:ext cx="4751503" cy="3593591"/>
          </a:xfrm>
        </p:spPr>
        <p:txBody>
          <a:bodyPr>
            <a:normAutofit/>
          </a:bodyPr>
          <a:lstStyle/>
          <a:p>
            <a:r>
              <a:rPr lang="it-IT" dirty="0"/>
              <a:t>Obiettivo: portare il bambino a spostare il processo di apprendimento e di controllo, dall’esterno verso l’interno, insegnandogli a fornirsi da solo le istruzioni per raggiungere un obiettivo, mediante il dialogo interno.</a:t>
            </a:r>
          </a:p>
          <a:p>
            <a:r>
              <a:rPr lang="it-IT" dirty="0"/>
              <a:t>Tecnica di </a:t>
            </a:r>
            <a:r>
              <a:rPr lang="it-IT" dirty="0">
                <a:hlinkClick r:id="rId3" action="ppaction://hlinkpres?slideindex=1&amp;slidetitle="/>
              </a:rPr>
              <a:t>Kendall e </a:t>
            </a:r>
            <a:r>
              <a:rPr lang="it-IT" dirty="0" err="1">
                <a:hlinkClick r:id="rId3" action="ppaction://hlinkpres?slideindex=1&amp;slidetitle="/>
              </a:rPr>
              <a:t>Braswell</a:t>
            </a:r>
            <a:r>
              <a:rPr lang="it-IT" dirty="0">
                <a:hlinkClick r:id="rId3" action="ppaction://hlinkpres?slideindex=1&amp;slidetitle="/>
              </a:rPr>
              <a:t> (1985) </a:t>
            </a:r>
            <a:endParaRPr lang="it-IT" dirty="0"/>
          </a:p>
          <a:p>
            <a:pPr>
              <a:buNone/>
            </a:pPr>
            <a:endParaRPr lang="it-IT" dirty="0"/>
          </a:p>
        </p:txBody>
      </p:sp>
      <p:sp>
        <p:nvSpPr>
          <p:cNvPr id="11" name="Rectangle 10">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094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723900" y="1354945"/>
            <a:ext cx="1544286" cy="4148110"/>
          </a:xfrm>
        </p:spPr>
        <p:txBody>
          <a:bodyPr anchor="ctr">
            <a:normAutofit/>
          </a:bodyPr>
          <a:lstStyle/>
          <a:p>
            <a:r>
              <a:rPr lang="it-IT" sz="1900">
                <a:solidFill>
                  <a:srgbClr val="2A1A00"/>
                </a:solidFill>
              </a:rPr>
              <a:t>IV° Homework: token economy</a:t>
            </a:r>
          </a:p>
        </p:txBody>
      </p:sp>
      <p:sp>
        <p:nvSpPr>
          <p:cNvPr id="12" name="Rectangle 11">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Segnaposto contenuto 2"/>
          <p:cNvSpPr>
            <a:spLocks noGrp="1"/>
          </p:cNvSpPr>
          <p:nvPr>
            <p:ph idx="1"/>
          </p:nvPr>
        </p:nvSpPr>
        <p:spPr>
          <a:xfrm>
            <a:off x="2871435" y="1354945"/>
            <a:ext cx="5701064" cy="4148110"/>
          </a:xfrm>
        </p:spPr>
        <p:txBody>
          <a:bodyPr anchor="ctr">
            <a:normAutofit/>
          </a:bodyPr>
          <a:lstStyle/>
          <a:p>
            <a:pPr>
              <a:lnSpc>
                <a:spcPct val="100000"/>
              </a:lnSpc>
            </a:pPr>
            <a:r>
              <a:rPr lang="it-IT" sz="1700"/>
              <a:t>Definire un contratto terapeutico in cui specificare gli obiettivi che ci si aspetta che il bambino raggiunga e quale premio (rinforzo) riceverà quando ci sarà lo scambio dei </a:t>
            </a:r>
            <a:r>
              <a:rPr lang="it-IT" sz="1700" err="1"/>
              <a:t>token</a:t>
            </a:r>
            <a:r>
              <a:rPr lang="it-IT" sz="1700"/>
              <a:t>. Nel contratto va definito anche il costo della risposta.</a:t>
            </a:r>
          </a:p>
          <a:p>
            <a:pPr>
              <a:lnSpc>
                <a:spcPct val="100000"/>
              </a:lnSpc>
            </a:pPr>
            <a:endParaRPr lang="it-IT" sz="1700"/>
          </a:p>
          <a:p>
            <a:pPr>
              <a:lnSpc>
                <a:spcPct val="100000"/>
              </a:lnSpc>
              <a:buNone/>
            </a:pPr>
            <a:r>
              <a:rPr lang="it-IT" sz="1700"/>
              <a:t>Esempio: un programma di aumento graduale dei tempi di attenzione può prevedere il guadagno di 1 gettone per ogni </a:t>
            </a:r>
            <a:r>
              <a:rPr lang="it-IT" sz="1700" err="1"/>
              <a:t>step</a:t>
            </a:r>
            <a:r>
              <a:rPr lang="it-IT" sz="1700"/>
              <a:t> di 5 minuti in più durante i quali il bambino resta seduto e attento a eseguire i compiti per casa. La verifica viene fatta dal genitore che metterà il gettone guadagnato assieme agli altri, sino allo scambio di questi con un premio precedentemente concordato (andare a vedere un cartone animato tanto desiderato)</a:t>
            </a:r>
          </a:p>
        </p:txBody>
      </p:sp>
    </p:spTree>
  </p:cSld>
  <p:clrMapOvr>
    <a:overrideClrMapping bg1="dk1" tx1="lt1" bg2="dk2" tx2="lt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22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1734910"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txBody>
          <a:bodyPr/>
          <a:lstStyle/>
          <a:p>
            <a:endParaRPr lang="it-IT"/>
          </a:p>
        </p:txBody>
      </p:sp>
      <p:sp>
        <p:nvSpPr>
          <p:cNvPr id="2" name="Titolo 1"/>
          <p:cNvSpPr>
            <a:spLocks noGrp="1"/>
          </p:cNvSpPr>
          <p:nvPr>
            <p:ph type="title"/>
          </p:nvPr>
        </p:nvSpPr>
        <p:spPr>
          <a:xfrm>
            <a:off x="459741" y="776175"/>
            <a:ext cx="2992842" cy="708609"/>
          </a:xfrm>
        </p:spPr>
        <p:txBody>
          <a:bodyPr anchor="b">
            <a:normAutofit fontScale="90000"/>
          </a:bodyPr>
          <a:lstStyle/>
          <a:p>
            <a:r>
              <a:rPr lang="it-IT" sz="2400" dirty="0"/>
              <a:t>V° Homework: l’autovalutazione</a:t>
            </a:r>
          </a:p>
        </p:txBody>
      </p:sp>
      <p:sp>
        <p:nvSpPr>
          <p:cNvPr id="24" name="Segnaposto contenuto 2"/>
          <p:cNvSpPr>
            <a:spLocks noGrp="1"/>
          </p:cNvSpPr>
          <p:nvPr>
            <p:ph idx="1"/>
          </p:nvPr>
        </p:nvSpPr>
        <p:spPr>
          <a:xfrm>
            <a:off x="3935185" y="870113"/>
            <a:ext cx="4637315" cy="5117775"/>
          </a:xfrm>
        </p:spPr>
        <p:txBody>
          <a:bodyPr anchor="ctr">
            <a:normAutofit/>
          </a:bodyPr>
          <a:lstStyle/>
          <a:p>
            <a:pPr>
              <a:lnSpc>
                <a:spcPct val="100000"/>
              </a:lnSpc>
            </a:pPr>
            <a:r>
              <a:rPr lang="it-IT" sz="1500" dirty="0"/>
              <a:t>Consiste nell’imparare a giudicare da se l’andamento del proprio comportamento in vista del raggiungimento degli obiettivi concordati.</a:t>
            </a:r>
          </a:p>
          <a:p>
            <a:pPr>
              <a:lnSpc>
                <a:spcPct val="100000"/>
              </a:lnSpc>
            </a:pPr>
            <a:r>
              <a:rPr lang="it-IT" sz="1500" dirty="0"/>
              <a:t>Esempio:  uso degli smile </a:t>
            </a:r>
            <a:r>
              <a:rPr lang="it-IT" sz="1500" dirty="0">
                <a:sym typeface="Wingdings" pitchFamily="2" charset="2"/>
              </a:rPr>
              <a:t>per dare una valutazione qualitativa della propria prestazione:</a:t>
            </a:r>
          </a:p>
          <a:p>
            <a:pPr lvl="1">
              <a:lnSpc>
                <a:spcPct val="100000"/>
              </a:lnSpc>
            </a:pPr>
            <a:r>
              <a:rPr lang="it-IT" sz="1500" dirty="0">
                <a:sym typeface="Wingdings" pitchFamily="2" charset="2"/>
              </a:rPr>
              <a:t>  Sono stato fermo, attento e impegnato</a:t>
            </a:r>
          </a:p>
          <a:p>
            <a:pPr lvl="1">
              <a:lnSpc>
                <a:spcPct val="100000"/>
              </a:lnSpc>
            </a:pPr>
            <a:r>
              <a:rPr lang="it-IT" sz="1500" b="1" dirty="0"/>
              <a:t>:-| </a:t>
            </a:r>
            <a:r>
              <a:rPr lang="it-IT" sz="1500" dirty="0"/>
              <a:t>Mi sono comportato e impegnato così e così</a:t>
            </a:r>
          </a:p>
          <a:p>
            <a:pPr lvl="1">
              <a:lnSpc>
                <a:spcPct val="100000"/>
              </a:lnSpc>
            </a:pPr>
            <a:r>
              <a:rPr lang="it-IT" sz="1500" dirty="0">
                <a:sym typeface="Wingdings" pitchFamily="2" charset="2"/>
              </a:rPr>
              <a:t> Non mi sono comportato bene, mi sono mosso molto, distratto e poco impegnato</a:t>
            </a:r>
          </a:p>
          <a:p>
            <a:pPr lvl="1">
              <a:lnSpc>
                <a:spcPct val="100000"/>
              </a:lnSpc>
            </a:pPr>
            <a:endParaRPr lang="it-IT" sz="1500" dirty="0">
              <a:sym typeface="Wingdings" pitchFamily="2" charset="2"/>
            </a:endParaRPr>
          </a:p>
          <a:p>
            <a:pPr lvl="1">
              <a:lnSpc>
                <a:spcPct val="100000"/>
              </a:lnSpc>
              <a:buNone/>
            </a:pPr>
            <a:r>
              <a:rPr lang="it-IT" sz="1500" dirty="0">
                <a:sym typeface="Wingdings" pitchFamily="2" charset="2"/>
              </a:rPr>
              <a:t>Se la valutazione è concordante con quella fatta dal genitore può guadagnare token o rinforzo</a:t>
            </a:r>
            <a:endParaRPr lang="it-IT" sz="1500" dirty="0"/>
          </a:p>
        </p:txBody>
      </p:sp>
    </p:spTree>
  </p:cSld>
  <p:clrMapOvr>
    <a:overrideClrMapping bg1="dk1" tx1="lt1" bg2="dk2" tx2="lt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F23483-5CD0-DDCA-74D1-E02144A3B1E7}"/>
              </a:ext>
            </a:extLst>
          </p:cNvPr>
          <p:cNvPicPr>
            <a:picLocks noChangeAspect="1"/>
          </p:cNvPicPr>
          <p:nvPr/>
        </p:nvPicPr>
        <p:blipFill rotWithShape="1">
          <a:blip r:embed="rId2"/>
          <a:srcRect l="18624" r="6376"/>
          <a:stretch/>
        </p:blipFill>
        <p:spPr>
          <a:xfrm>
            <a:off x="20" y="10"/>
            <a:ext cx="9143980" cy="6857990"/>
          </a:xfrm>
          <a:prstGeom prst="rect">
            <a:avLst/>
          </a:prstGeom>
        </p:spPr>
      </p:pic>
      <p:sp>
        <p:nvSpPr>
          <p:cNvPr id="9" name="Freeform: Shape 8">
            <a:extLst>
              <a:ext uri="{FF2B5EF4-FFF2-40B4-BE49-F238E27FC236}">
                <a16:creationId xmlns:a16="http://schemas.microsoft.com/office/drawing/2014/main" id="{0151AADE-3190-40C1-806A-ED3744263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2209" y="0"/>
            <a:ext cx="8611791" cy="6858000"/>
          </a:xfrm>
          <a:custGeom>
            <a:avLst/>
            <a:gdLst>
              <a:gd name="connsiteX0" fmla="*/ 0 w 11482387"/>
              <a:gd name="connsiteY0" fmla="*/ 0 h 6858000"/>
              <a:gd name="connsiteX1" fmla="*/ 11482387 w 11482387"/>
              <a:gd name="connsiteY1" fmla="*/ 0 h 6858000"/>
              <a:gd name="connsiteX2" fmla="*/ 11482387 w 11482387"/>
              <a:gd name="connsiteY2" fmla="*/ 6858000 h 6858000"/>
              <a:gd name="connsiteX3" fmla="*/ 0 w 11482387"/>
              <a:gd name="connsiteY3" fmla="*/ 6858000 h 6858000"/>
              <a:gd name="connsiteX4" fmla="*/ 1587 w 11482387"/>
              <a:gd name="connsiteY4" fmla="*/ 6789738 h 6858000"/>
              <a:gd name="connsiteX5" fmla="*/ 9525 w 11482387"/>
              <a:gd name="connsiteY5" fmla="*/ 6729413 h 6858000"/>
              <a:gd name="connsiteX6" fmla="*/ 20637 w 11482387"/>
              <a:gd name="connsiteY6" fmla="*/ 6677025 h 6858000"/>
              <a:gd name="connsiteX7" fmla="*/ 34925 w 11482387"/>
              <a:gd name="connsiteY7" fmla="*/ 6630988 h 6858000"/>
              <a:gd name="connsiteX8" fmla="*/ 50800 w 11482387"/>
              <a:gd name="connsiteY8" fmla="*/ 6589713 h 6858000"/>
              <a:gd name="connsiteX9" fmla="*/ 69850 w 11482387"/>
              <a:gd name="connsiteY9" fmla="*/ 6553200 h 6858000"/>
              <a:gd name="connsiteX10" fmla="*/ 88900 w 11482387"/>
              <a:gd name="connsiteY10" fmla="*/ 6515100 h 6858000"/>
              <a:gd name="connsiteX11" fmla="*/ 107950 w 11482387"/>
              <a:gd name="connsiteY11" fmla="*/ 6477000 h 6858000"/>
              <a:gd name="connsiteX12" fmla="*/ 123825 w 11482387"/>
              <a:gd name="connsiteY12" fmla="*/ 6440488 h 6858000"/>
              <a:gd name="connsiteX13" fmla="*/ 139700 w 11482387"/>
              <a:gd name="connsiteY13" fmla="*/ 6399213 h 6858000"/>
              <a:gd name="connsiteX14" fmla="*/ 155575 w 11482387"/>
              <a:gd name="connsiteY14" fmla="*/ 6353175 h 6858000"/>
              <a:gd name="connsiteX15" fmla="*/ 166687 w 11482387"/>
              <a:gd name="connsiteY15" fmla="*/ 6300788 h 6858000"/>
              <a:gd name="connsiteX16" fmla="*/ 173037 w 11482387"/>
              <a:gd name="connsiteY16" fmla="*/ 6240463 h 6858000"/>
              <a:gd name="connsiteX17" fmla="*/ 176212 w 11482387"/>
              <a:gd name="connsiteY17" fmla="*/ 6172200 h 6858000"/>
              <a:gd name="connsiteX18" fmla="*/ 173037 w 11482387"/>
              <a:gd name="connsiteY18" fmla="*/ 6103938 h 6858000"/>
              <a:gd name="connsiteX19" fmla="*/ 166687 w 11482387"/>
              <a:gd name="connsiteY19" fmla="*/ 6043613 h 6858000"/>
              <a:gd name="connsiteX20" fmla="*/ 155575 w 11482387"/>
              <a:gd name="connsiteY20" fmla="*/ 5991225 h 6858000"/>
              <a:gd name="connsiteX21" fmla="*/ 139700 w 11482387"/>
              <a:gd name="connsiteY21" fmla="*/ 5945188 h 6858000"/>
              <a:gd name="connsiteX22" fmla="*/ 123825 w 11482387"/>
              <a:gd name="connsiteY22" fmla="*/ 5903913 h 6858000"/>
              <a:gd name="connsiteX23" fmla="*/ 107950 w 11482387"/>
              <a:gd name="connsiteY23" fmla="*/ 5867400 h 6858000"/>
              <a:gd name="connsiteX24" fmla="*/ 88900 w 11482387"/>
              <a:gd name="connsiteY24" fmla="*/ 5829300 h 6858000"/>
              <a:gd name="connsiteX25" fmla="*/ 69850 w 11482387"/>
              <a:gd name="connsiteY25" fmla="*/ 5791200 h 6858000"/>
              <a:gd name="connsiteX26" fmla="*/ 50800 w 11482387"/>
              <a:gd name="connsiteY26" fmla="*/ 5754688 h 6858000"/>
              <a:gd name="connsiteX27" fmla="*/ 34925 w 11482387"/>
              <a:gd name="connsiteY27" fmla="*/ 5713413 h 6858000"/>
              <a:gd name="connsiteX28" fmla="*/ 20637 w 11482387"/>
              <a:gd name="connsiteY28" fmla="*/ 5667375 h 6858000"/>
              <a:gd name="connsiteX29" fmla="*/ 9525 w 11482387"/>
              <a:gd name="connsiteY29" fmla="*/ 5614988 h 6858000"/>
              <a:gd name="connsiteX30" fmla="*/ 1587 w 11482387"/>
              <a:gd name="connsiteY30" fmla="*/ 5554663 h 6858000"/>
              <a:gd name="connsiteX31" fmla="*/ 0 w 11482387"/>
              <a:gd name="connsiteY31" fmla="*/ 5486400 h 6858000"/>
              <a:gd name="connsiteX32" fmla="*/ 1587 w 11482387"/>
              <a:gd name="connsiteY32" fmla="*/ 5418138 h 6858000"/>
              <a:gd name="connsiteX33" fmla="*/ 9525 w 11482387"/>
              <a:gd name="connsiteY33" fmla="*/ 5357813 h 6858000"/>
              <a:gd name="connsiteX34" fmla="*/ 20637 w 11482387"/>
              <a:gd name="connsiteY34" fmla="*/ 5305425 h 6858000"/>
              <a:gd name="connsiteX35" fmla="*/ 34925 w 11482387"/>
              <a:gd name="connsiteY35" fmla="*/ 5259388 h 6858000"/>
              <a:gd name="connsiteX36" fmla="*/ 50800 w 11482387"/>
              <a:gd name="connsiteY36" fmla="*/ 5218113 h 6858000"/>
              <a:gd name="connsiteX37" fmla="*/ 69850 w 11482387"/>
              <a:gd name="connsiteY37" fmla="*/ 5181600 h 6858000"/>
              <a:gd name="connsiteX38" fmla="*/ 88900 w 11482387"/>
              <a:gd name="connsiteY38" fmla="*/ 5143500 h 6858000"/>
              <a:gd name="connsiteX39" fmla="*/ 107950 w 11482387"/>
              <a:gd name="connsiteY39" fmla="*/ 5105400 h 6858000"/>
              <a:gd name="connsiteX40" fmla="*/ 123825 w 11482387"/>
              <a:gd name="connsiteY40" fmla="*/ 5068888 h 6858000"/>
              <a:gd name="connsiteX41" fmla="*/ 139700 w 11482387"/>
              <a:gd name="connsiteY41" fmla="*/ 5027613 h 6858000"/>
              <a:gd name="connsiteX42" fmla="*/ 155575 w 11482387"/>
              <a:gd name="connsiteY42" fmla="*/ 4981575 h 6858000"/>
              <a:gd name="connsiteX43" fmla="*/ 166687 w 11482387"/>
              <a:gd name="connsiteY43" fmla="*/ 4929188 h 6858000"/>
              <a:gd name="connsiteX44" fmla="*/ 173037 w 11482387"/>
              <a:gd name="connsiteY44" fmla="*/ 4868863 h 6858000"/>
              <a:gd name="connsiteX45" fmla="*/ 176212 w 11482387"/>
              <a:gd name="connsiteY45" fmla="*/ 4800600 h 6858000"/>
              <a:gd name="connsiteX46" fmla="*/ 173037 w 11482387"/>
              <a:gd name="connsiteY46" fmla="*/ 4732338 h 6858000"/>
              <a:gd name="connsiteX47" fmla="*/ 166687 w 11482387"/>
              <a:gd name="connsiteY47" fmla="*/ 4672013 h 6858000"/>
              <a:gd name="connsiteX48" fmla="*/ 155575 w 11482387"/>
              <a:gd name="connsiteY48" fmla="*/ 4619625 h 6858000"/>
              <a:gd name="connsiteX49" fmla="*/ 139700 w 11482387"/>
              <a:gd name="connsiteY49" fmla="*/ 4573588 h 6858000"/>
              <a:gd name="connsiteX50" fmla="*/ 123825 w 11482387"/>
              <a:gd name="connsiteY50" fmla="*/ 4532313 h 6858000"/>
              <a:gd name="connsiteX51" fmla="*/ 107950 w 11482387"/>
              <a:gd name="connsiteY51" fmla="*/ 4495800 h 6858000"/>
              <a:gd name="connsiteX52" fmla="*/ 69850 w 11482387"/>
              <a:gd name="connsiteY52" fmla="*/ 4419600 h 6858000"/>
              <a:gd name="connsiteX53" fmla="*/ 50800 w 11482387"/>
              <a:gd name="connsiteY53" fmla="*/ 4383088 h 6858000"/>
              <a:gd name="connsiteX54" fmla="*/ 34925 w 11482387"/>
              <a:gd name="connsiteY54" fmla="*/ 4341813 h 6858000"/>
              <a:gd name="connsiteX55" fmla="*/ 20637 w 11482387"/>
              <a:gd name="connsiteY55" fmla="*/ 4295775 h 6858000"/>
              <a:gd name="connsiteX56" fmla="*/ 9525 w 11482387"/>
              <a:gd name="connsiteY56" fmla="*/ 4243388 h 6858000"/>
              <a:gd name="connsiteX57" fmla="*/ 1587 w 11482387"/>
              <a:gd name="connsiteY57" fmla="*/ 4183063 h 6858000"/>
              <a:gd name="connsiteX58" fmla="*/ 0 w 11482387"/>
              <a:gd name="connsiteY58" fmla="*/ 4114800 h 6858000"/>
              <a:gd name="connsiteX59" fmla="*/ 1587 w 11482387"/>
              <a:gd name="connsiteY59" fmla="*/ 4046538 h 6858000"/>
              <a:gd name="connsiteX60" fmla="*/ 9525 w 11482387"/>
              <a:gd name="connsiteY60" fmla="*/ 3986213 h 6858000"/>
              <a:gd name="connsiteX61" fmla="*/ 20637 w 11482387"/>
              <a:gd name="connsiteY61" fmla="*/ 3933825 h 6858000"/>
              <a:gd name="connsiteX62" fmla="*/ 34925 w 11482387"/>
              <a:gd name="connsiteY62" fmla="*/ 3887788 h 6858000"/>
              <a:gd name="connsiteX63" fmla="*/ 50800 w 11482387"/>
              <a:gd name="connsiteY63" fmla="*/ 3846513 h 6858000"/>
              <a:gd name="connsiteX64" fmla="*/ 69850 w 11482387"/>
              <a:gd name="connsiteY64" fmla="*/ 3810000 h 6858000"/>
              <a:gd name="connsiteX65" fmla="*/ 88900 w 11482387"/>
              <a:gd name="connsiteY65" fmla="*/ 3771900 h 6858000"/>
              <a:gd name="connsiteX66" fmla="*/ 107950 w 11482387"/>
              <a:gd name="connsiteY66" fmla="*/ 3733800 h 6858000"/>
              <a:gd name="connsiteX67" fmla="*/ 123825 w 11482387"/>
              <a:gd name="connsiteY67" fmla="*/ 3697288 h 6858000"/>
              <a:gd name="connsiteX68" fmla="*/ 139700 w 11482387"/>
              <a:gd name="connsiteY68" fmla="*/ 3656013 h 6858000"/>
              <a:gd name="connsiteX69" fmla="*/ 155575 w 11482387"/>
              <a:gd name="connsiteY69" fmla="*/ 3609975 h 6858000"/>
              <a:gd name="connsiteX70" fmla="*/ 166687 w 11482387"/>
              <a:gd name="connsiteY70" fmla="*/ 3557588 h 6858000"/>
              <a:gd name="connsiteX71" fmla="*/ 173037 w 11482387"/>
              <a:gd name="connsiteY71" fmla="*/ 3497263 h 6858000"/>
              <a:gd name="connsiteX72" fmla="*/ 176212 w 11482387"/>
              <a:gd name="connsiteY72" fmla="*/ 3427413 h 6858000"/>
              <a:gd name="connsiteX73" fmla="*/ 173037 w 11482387"/>
              <a:gd name="connsiteY73" fmla="*/ 3360738 h 6858000"/>
              <a:gd name="connsiteX74" fmla="*/ 166687 w 11482387"/>
              <a:gd name="connsiteY74" fmla="*/ 3300413 h 6858000"/>
              <a:gd name="connsiteX75" fmla="*/ 155575 w 11482387"/>
              <a:gd name="connsiteY75" fmla="*/ 3248025 h 6858000"/>
              <a:gd name="connsiteX76" fmla="*/ 139700 w 11482387"/>
              <a:gd name="connsiteY76" fmla="*/ 3201988 h 6858000"/>
              <a:gd name="connsiteX77" fmla="*/ 123825 w 11482387"/>
              <a:gd name="connsiteY77" fmla="*/ 3160713 h 6858000"/>
              <a:gd name="connsiteX78" fmla="*/ 107950 w 11482387"/>
              <a:gd name="connsiteY78" fmla="*/ 3124200 h 6858000"/>
              <a:gd name="connsiteX79" fmla="*/ 88900 w 11482387"/>
              <a:gd name="connsiteY79" fmla="*/ 3086100 h 6858000"/>
              <a:gd name="connsiteX80" fmla="*/ 69850 w 11482387"/>
              <a:gd name="connsiteY80" fmla="*/ 3048000 h 6858000"/>
              <a:gd name="connsiteX81" fmla="*/ 50800 w 11482387"/>
              <a:gd name="connsiteY81" fmla="*/ 3011488 h 6858000"/>
              <a:gd name="connsiteX82" fmla="*/ 34925 w 11482387"/>
              <a:gd name="connsiteY82" fmla="*/ 2970213 h 6858000"/>
              <a:gd name="connsiteX83" fmla="*/ 20637 w 11482387"/>
              <a:gd name="connsiteY83" fmla="*/ 2924175 h 6858000"/>
              <a:gd name="connsiteX84" fmla="*/ 9525 w 11482387"/>
              <a:gd name="connsiteY84" fmla="*/ 2871788 h 6858000"/>
              <a:gd name="connsiteX85" fmla="*/ 1587 w 11482387"/>
              <a:gd name="connsiteY85" fmla="*/ 2811463 h 6858000"/>
              <a:gd name="connsiteX86" fmla="*/ 0 w 11482387"/>
              <a:gd name="connsiteY86" fmla="*/ 2743200 h 6858000"/>
              <a:gd name="connsiteX87" fmla="*/ 1587 w 11482387"/>
              <a:gd name="connsiteY87" fmla="*/ 2674938 h 6858000"/>
              <a:gd name="connsiteX88" fmla="*/ 9525 w 11482387"/>
              <a:gd name="connsiteY88" fmla="*/ 2614613 h 6858000"/>
              <a:gd name="connsiteX89" fmla="*/ 20637 w 11482387"/>
              <a:gd name="connsiteY89" fmla="*/ 2562225 h 6858000"/>
              <a:gd name="connsiteX90" fmla="*/ 34925 w 11482387"/>
              <a:gd name="connsiteY90" fmla="*/ 2516188 h 6858000"/>
              <a:gd name="connsiteX91" fmla="*/ 50800 w 11482387"/>
              <a:gd name="connsiteY91" fmla="*/ 2474913 h 6858000"/>
              <a:gd name="connsiteX92" fmla="*/ 69850 w 11482387"/>
              <a:gd name="connsiteY92" fmla="*/ 2438400 h 6858000"/>
              <a:gd name="connsiteX93" fmla="*/ 88900 w 11482387"/>
              <a:gd name="connsiteY93" fmla="*/ 2400300 h 6858000"/>
              <a:gd name="connsiteX94" fmla="*/ 107950 w 11482387"/>
              <a:gd name="connsiteY94" fmla="*/ 2362200 h 6858000"/>
              <a:gd name="connsiteX95" fmla="*/ 123825 w 11482387"/>
              <a:gd name="connsiteY95" fmla="*/ 2325688 h 6858000"/>
              <a:gd name="connsiteX96" fmla="*/ 139700 w 11482387"/>
              <a:gd name="connsiteY96" fmla="*/ 2284413 h 6858000"/>
              <a:gd name="connsiteX97" fmla="*/ 155575 w 11482387"/>
              <a:gd name="connsiteY97" fmla="*/ 2238375 h 6858000"/>
              <a:gd name="connsiteX98" fmla="*/ 166687 w 11482387"/>
              <a:gd name="connsiteY98" fmla="*/ 2185988 h 6858000"/>
              <a:gd name="connsiteX99" fmla="*/ 173037 w 11482387"/>
              <a:gd name="connsiteY99" fmla="*/ 2125663 h 6858000"/>
              <a:gd name="connsiteX100" fmla="*/ 176212 w 11482387"/>
              <a:gd name="connsiteY100" fmla="*/ 2057400 h 6858000"/>
              <a:gd name="connsiteX101" fmla="*/ 173037 w 11482387"/>
              <a:gd name="connsiteY101" fmla="*/ 1989138 h 6858000"/>
              <a:gd name="connsiteX102" fmla="*/ 166687 w 11482387"/>
              <a:gd name="connsiteY102" fmla="*/ 1928813 h 6858000"/>
              <a:gd name="connsiteX103" fmla="*/ 155575 w 11482387"/>
              <a:gd name="connsiteY103" fmla="*/ 1876425 h 6858000"/>
              <a:gd name="connsiteX104" fmla="*/ 139700 w 11482387"/>
              <a:gd name="connsiteY104" fmla="*/ 1830388 h 6858000"/>
              <a:gd name="connsiteX105" fmla="*/ 123825 w 11482387"/>
              <a:gd name="connsiteY105" fmla="*/ 1789113 h 6858000"/>
              <a:gd name="connsiteX106" fmla="*/ 107950 w 11482387"/>
              <a:gd name="connsiteY106" fmla="*/ 1752600 h 6858000"/>
              <a:gd name="connsiteX107" fmla="*/ 88900 w 11482387"/>
              <a:gd name="connsiteY107" fmla="*/ 1714500 h 6858000"/>
              <a:gd name="connsiteX108" fmla="*/ 69850 w 11482387"/>
              <a:gd name="connsiteY108" fmla="*/ 1676400 h 6858000"/>
              <a:gd name="connsiteX109" fmla="*/ 50800 w 11482387"/>
              <a:gd name="connsiteY109" fmla="*/ 1639888 h 6858000"/>
              <a:gd name="connsiteX110" fmla="*/ 34925 w 11482387"/>
              <a:gd name="connsiteY110" fmla="*/ 1598613 h 6858000"/>
              <a:gd name="connsiteX111" fmla="*/ 20637 w 11482387"/>
              <a:gd name="connsiteY111" fmla="*/ 1552575 h 6858000"/>
              <a:gd name="connsiteX112" fmla="*/ 9525 w 11482387"/>
              <a:gd name="connsiteY112" fmla="*/ 1500188 h 6858000"/>
              <a:gd name="connsiteX113" fmla="*/ 1587 w 11482387"/>
              <a:gd name="connsiteY113" fmla="*/ 1439863 h 6858000"/>
              <a:gd name="connsiteX114" fmla="*/ 0 w 11482387"/>
              <a:gd name="connsiteY114" fmla="*/ 1371600 h 6858000"/>
              <a:gd name="connsiteX115" fmla="*/ 1587 w 11482387"/>
              <a:gd name="connsiteY115" fmla="*/ 1303338 h 6858000"/>
              <a:gd name="connsiteX116" fmla="*/ 9525 w 11482387"/>
              <a:gd name="connsiteY116" fmla="*/ 1243013 h 6858000"/>
              <a:gd name="connsiteX117" fmla="*/ 20637 w 11482387"/>
              <a:gd name="connsiteY117" fmla="*/ 1190625 h 6858000"/>
              <a:gd name="connsiteX118" fmla="*/ 34925 w 11482387"/>
              <a:gd name="connsiteY118" fmla="*/ 1144588 h 6858000"/>
              <a:gd name="connsiteX119" fmla="*/ 50800 w 11482387"/>
              <a:gd name="connsiteY119" fmla="*/ 1103313 h 6858000"/>
              <a:gd name="connsiteX120" fmla="*/ 69850 w 11482387"/>
              <a:gd name="connsiteY120" fmla="*/ 1066800 h 6858000"/>
              <a:gd name="connsiteX121" fmla="*/ 88900 w 11482387"/>
              <a:gd name="connsiteY121" fmla="*/ 1028700 h 6858000"/>
              <a:gd name="connsiteX122" fmla="*/ 107950 w 11482387"/>
              <a:gd name="connsiteY122" fmla="*/ 990600 h 6858000"/>
              <a:gd name="connsiteX123" fmla="*/ 123825 w 11482387"/>
              <a:gd name="connsiteY123" fmla="*/ 954088 h 6858000"/>
              <a:gd name="connsiteX124" fmla="*/ 139700 w 11482387"/>
              <a:gd name="connsiteY124" fmla="*/ 912813 h 6858000"/>
              <a:gd name="connsiteX125" fmla="*/ 155575 w 11482387"/>
              <a:gd name="connsiteY125" fmla="*/ 866775 h 6858000"/>
              <a:gd name="connsiteX126" fmla="*/ 166687 w 11482387"/>
              <a:gd name="connsiteY126" fmla="*/ 814388 h 6858000"/>
              <a:gd name="connsiteX127" fmla="*/ 173037 w 11482387"/>
              <a:gd name="connsiteY127" fmla="*/ 754063 h 6858000"/>
              <a:gd name="connsiteX128" fmla="*/ 176212 w 11482387"/>
              <a:gd name="connsiteY128" fmla="*/ 685800 h 6858000"/>
              <a:gd name="connsiteX129" fmla="*/ 173037 w 11482387"/>
              <a:gd name="connsiteY129" fmla="*/ 617538 h 6858000"/>
              <a:gd name="connsiteX130" fmla="*/ 166687 w 11482387"/>
              <a:gd name="connsiteY130" fmla="*/ 557213 h 6858000"/>
              <a:gd name="connsiteX131" fmla="*/ 155575 w 11482387"/>
              <a:gd name="connsiteY131" fmla="*/ 504825 h 6858000"/>
              <a:gd name="connsiteX132" fmla="*/ 139700 w 11482387"/>
              <a:gd name="connsiteY132" fmla="*/ 458788 h 6858000"/>
              <a:gd name="connsiteX133" fmla="*/ 123825 w 11482387"/>
              <a:gd name="connsiteY133" fmla="*/ 417513 h 6858000"/>
              <a:gd name="connsiteX134" fmla="*/ 107950 w 11482387"/>
              <a:gd name="connsiteY134" fmla="*/ 381000 h 6858000"/>
              <a:gd name="connsiteX135" fmla="*/ 88900 w 11482387"/>
              <a:gd name="connsiteY135" fmla="*/ 342900 h 6858000"/>
              <a:gd name="connsiteX136" fmla="*/ 69850 w 11482387"/>
              <a:gd name="connsiteY136" fmla="*/ 304800 h 6858000"/>
              <a:gd name="connsiteX137" fmla="*/ 50800 w 11482387"/>
              <a:gd name="connsiteY137" fmla="*/ 268288 h 6858000"/>
              <a:gd name="connsiteX138" fmla="*/ 34925 w 11482387"/>
              <a:gd name="connsiteY138" fmla="*/ 227013 h 6858000"/>
              <a:gd name="connsiteX139" fmla="*/ 20637 w 11482387"/>
              <a:gd name="connsiteY139" fmla="*/ 180975 h 6858000"/>
              <a:gd name="connsiteX140" fmla="*/ 9525 w 11482387"/>
              <a:gd name="connsiteY140" fmla="*/ 128588 h 6858000"/>
              <a:gd name="connsiteX141" fmla="*/ 1587 w 11482387"/>
              <a:gd name="connsiteY141" fmla="*/ 682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82387" h="6858000">
                <a:moveTo>
                  <a:pt x="0" y="0"/>
                </a:moveTo>
                <a:lnTo>
                  <a:pt x="11482387" y="0"/>
                </a:lnTo>
                <a:lnTo>
                  <a:pt x="11482387" y="6858000"/>
                </a:lnTo>
                <a:lnTo>
                  <a:pt x="0" y="6858000"/>
                </a:lnTo>
                <a:lnTo>
                  <a:pt x="1587" y="6789738"/>
                </a:lnTo>
                <a:lnTo>
                  <a:pt x="9525" y="6729413"/>
                </a:lnTo>
                <a:lnTo>
                  <a:pt x="20637" y="6677025"/>
                </a:lnTo>
                <a:lnTo>
                  <a:pt x="34925" y="6630988"/>
                </a:lnTo>
                <a:lnTo>
                  <a:pt x="50800" y="6589713"/>
                </a:lnTo>
                <a:lnTo>
                  <a:pt x="69850" y="6553200"/>
                </a:lnTo>
                <a:lnTo>
                  <a:pt x="88900" y="6515100"/>
                </a:lnTo>
                <a:lnTo>
                  <a:pt x="107950" y="6477000"/>
                </a:lnTo>
                <a:lnTo>
                  <a:pt x="123825" y="6440488"/>
                </a:lnTo>
                <a:lnTo>
                  <a:pt x="139700" y="6399213"/>
                </a:lnTo>
                <a:lnTo>
                  <a:pt x="155575" y="6353175"/>
                </a:lnTo>
                <a:lnTo>
                  <a:pt x="166687" y="6300788"/>
                </a:lnTo>
                <a:lnTo>
                  <a:pt x="173037" y="6240463"/>
                </a:lnTo>
                <a:lnTo>
                  <a:pt x="176212" y="6172200"/>
                </a:lnTo>
                <a:lnTo>
                  <a:pt x="173037" y="6103938"/>
                </a:lnTo>
                <a:lnTo>
                  <a:pt x="166687" y="6043613"/>
                </a:lnTo>
                <a:lnTo>
                  <a:pt x="155575" y="5991225"/>
                </a:lnTo>
                <a:lnTo>
                  <a:pt x="139700" y="5945188"/>
                </a:lnTo>
                <a:lnTo>
                  <a:pt x="123825" y="5903913"/>
                </a:lnTo>
                <a:lnTo>
                  <a:pt x="107950" y="5867400"/>
                </a:lnTo>
                <a:lnTo>
                  <a:pt x="88900" y="5829300"/>
                </a:lnTo>
                <a:lnTo>
                  <a:pt x="69850" y="5791200"/>
                </a:lnTo>
                <a:lnTo>
                  <a:pt x="50800" y="5754688"/>
                </a:lnTo>
                <a:lnTo>
                  <a:pt x="34925" y="5713413"/>
                </a:lnTo>
                <a:lnTo>
                  <a:pt x="20637" y="5667375"/>
                </a:lnTo>
                <a:lnTo>
                  <a:pt x="9525" y="5614988"/>
                </a:lnTo>
                <a:lnTo>
                  <a:pt x="1587" y="5554663"/>
                </a:lnTo>
                <a:lnTo>
                  <a:pt x="0" y="5486400"/>
                </a:lnTo>
                <a:lnTo>
                  <a:pt x="1587" y="5418138"/>
                </a:lnTo>
                <a:lnTo>
                  <a:pt x="9525" y="5357813"/>
                </a:lnTo>
                <a:lnTo>
                  <a:pt x="20637" y="5305425"/>
                </a:lnTo>
                <a:lnTo>
                  <a:pt x="34925" y="5259388"/>
                </a:lnTo>
                <a:lnTo>
                  <a:pt x="50800" y="5218113"/>
                </a:lnTo>
                <a:lnTo>
                  <a:pt x="69850" y="5181600"/>
                </a:lnTo>
                <a:lnTo>
                  <a:pt x="88900" y="5143500"/>
                </a:lnTo>
                <a:lnTo>
                  <a:pt x="107950" y="5105400"/>
                </a:lnTo>
                <a:lnTo>
                  <a:pt x="123825" y="5068888"/>
                </a:lnTo>
                <a:lnTo>
                  <a:pt x="139700" y="5027613"/>
                </a:lnTo>
                <a:lnTo>
                  <a:pt x="155575" y="4981575"/>
                </a:lnTo>
                <a:lnTo>
                  <a:pt x="166687" y="4929188"/>
                </a:lnTo>
                <a:lnTo>
                  <a:pt x="173037" y="4868863"/>
                </a:lnTo>
                <a:lnTo>
                  <a:pt x="176212" y="4800600"/>
                </a:lnTo>
                <a:lnTo>
                  <a:pt x="173037" y="4732338"/>
                </a:lnTo>
                <a:lnTo>
                  <a:pt x="166687" y="4672013"/>
                </a:lnTo>
                <a:lnTo>
                  <a:pt x="155575" y="4619625"/>
                </a:lnTo>
                <a:lnTo>
                  <a:pt x="139700" y="4573588"/>
                </a:lnTo>
                <a:lnTo>
                  <a:pt x="123825" y="4532313"/>
                </a:lnTo>
                <a:lnTo>
                  <a:pt x="107950" y="4495800"/>
                </a:lnTo>
                <a:lnTo>
                  <a:pt x="69850" y="4419600"/>
                </a:lnTo>
                <a:lnTo>
                  <a:pt x="50800" y="4383088"/>
                </a:lnTo>
                <a:lnTo>
                  <a:pt x="34925" y="4341813"/>
                </a:lnTo>
                <a:lnTo>
                  <a:pt x="20637" y="4295775"/>
                </a:lnTo>
                <a:lnTo>
                  <a:pt x="9525" y="4243388"/>
                </a:lnTo>
                <a:lnTo>
                  <a:pt x="1587" y="4183063"/>
                </a:lnTo>
                <a:lnTo>
                  <a:pt x="0" y="4114800"/>
                </a:lnTo>
                <a:lnTo>
                  <a:pt x="1587" y="4046538"/>
                </a:lnTo>
                <a:lnTo>
                  <a:pt x="9525" y="3986213"/>
                </a:lnTo>
                <a:lnTo>
                  <a:pt x="20637" y="3933825"/>
                </a:lnTo>
                <a:lnTo>
                  <a:pt x="34925" y="3887788"/>
                </a:lnTo>
                <a:lnTo>
                  <a:pt x="50800" y="3846513"/>
                </a:lnTo>
                <a:lnTo>
                  <a:pt x="69850" y="3810000"/>
                </a:lnTo>
                <a:lnTo>
                  <a:pt x="88900" y="3771900"/>
                </a:lnTo>
                <a:lnTo>
                  <a:pt x="107950" y="3733800"/>
                </a:lnTo>
                <a:lnTo>
                  <a:pt x="123825" y="3697288"/>
                </a:lnTo>
                <a:lnTo>
                  <a:pt x="139700" y="3656013"/>
                </a:lnTo>
                <a:lnTo>
                  <a:pt x="155575" y="3609975"/>
                </a:lnTo>
                <a:lnTo>
                  <a:pt x="166687" y="3557588"/>
                </a:lnTo>
                <a:lnTo>
                  <a:pt x="173037" y="3497263"/>
                </a:lnTo>
                <a:lnTo>
                  <a:pt x="176212" y="3427413"/>
                </a:lnTo>
                <a:lnTo>
                  <a:pt x="173037" y="3360738"/>
                </a:lnTo>
                <a:lnTo>
                  <a:pt x="166687" y="3300413"/>
                </a:lnTo>
                <a:lnTo>
                  <a:pt x="155575" y="3248025"/>
                </a:lnTo>
                <a:lnTo>
                  <a:pt x="139700" y="3201988"/>
                </a:lnTo>
                <a:lnTo>
                  <a:pt x="123825" y="3160713"/>
                </a:lnTo>
                <a:lnTo>
                  <a:pt x="107950" y="3124200"/>
                </a:lnTo>
                <a:lnTo>
                  <a:pt x="88900" y="3086100"/>
                </a:lnTo>
                <a:lnTo>
                  <a:pt x="69850" y="3048000"/>
                </a:lnTo>
                <a:lnTo>
                  <a:pt x="50800" y="3011488"/>
                </a:lnTo>
                <a:lnTo>
                  <a:pt x="34925" y="2970213"/>
                </a:lnTo>
                <a:lnTo>
                  <a:pt x="20637" y="2924175"/>
                </a:lnTo>
                <a:lnTo>
                  <a:pt x="9525" y="2871788"/>
                </a:lnTo>
                <a:lnTo>
                  <a:pt x="1587" y="2811463"/>
                </a:lnTo>
                <a:lnTo>
                  <a:pt x="0" y="2743200"/>
                </a:lnTo>
                <a:lnTo>
                  <a:pt x="1587" y="2674938"/>
                </a:lnTo>
                <a:lnTo>
                  <a:pt x="9525" y="2614613"/>
                </a:lnTo>
                <a:lnTo>
                  <a:pt x="20637" y="2562225"/>
                </a:lnTo>
                <a:lnTo>
                  <a:pt x="34925" y="2516188"/>
                </a:lnTo>
                <a:lnTo>
                  <a:pt x="50800" y="2474913"/>
                </a:lnTo>
                <a:lnTo>
                  <a:pt x="69850" y="2438400"/>
                </a:lnTo>
                <a:lnTo>
                  <a:pt x="88900" y="2400300"/>
                </a:lnTo>
                <a:lnTo>
                  <a:pt x="107950" y="2362200"/>
                </a:lnTo>
                <a:lnTo>
                  <a:pt x="123825" y="2325688"/>
                </a:lnTo>
                <a:lnTo>
                  <a:pt x="139700" y="2284413"/>
                </a:lnTo>
                <a:lnTo>
                  <a:pt x="155575" y="2238375"/>
                </a:lnTo>
                <a:lnTo>
                  <a:pt x="166687" y="2185988"/>
                </a:lnTo>
                <a:lnTo>
                  <a:pt x="173037" y="2125663"/>
                </a:lnTo>
                <a:lnTo>
                  <a:pt x="176212" y="2057400"/>
                </a:lnTo>
                <a:lnTo>
                  <a:pt x="173037" y="1989138"/>
                </a:lnTo>
                <a:lnTo>
                  <a:pt x="166687" y="1928813"/>
                </a:lnTo>
                <a:lnTo>
                  <a:pt x="155575" y="1876425"/>
                </a:lnTo>
                <a:lnTo>
                  <a:pt x="139700" y="1830388"/>
                </a:lnTo>
                <a:lnTo>
                  <a:pt x="123825" y="1789113"/>
                </a:lnTo>
                <a:lnTo>
                  <a:pt x="107950" y="1752600"/>
                </a:lnTo>
                <a:lnTo>
                  <a:pt x="88900" y="1714500"/>
                </a:lnTo>
                <a:lnTo>
                  <a:pt x="69850" y="1676400"/>
                </a:lnTo>
                <a:lnTo>
                  <a:pt x="50800" y="1639888"/>
                </a:lnTo>
                <a:lnTo>
                  <a:pt x="34925" y="1598613"/>
                </a:lnTo>
                <a:lnTo>
                  <a:pt x="20637" y="1552575"/>
                </a:lnTo>
                <a:lnTo>
                  <a:pt x="9525" y="1500188"/>
                </a:lnTo>
                <a:lnTo>
                  <a:pt x="1587" y="1439863"/>
                </a:lnTo>
                <a:lnTo>
                  <a:pt x="0" y="1371600"/>
                </a:lnTo>
                <a:lnTo>
                  <a:pt x="1587" y="1303338"/>
                </a:lnTo>
                <a:lnTo>
                  <a:pt x="9525" y="1243013"/>
                </a:lnTo>
                <a:lnTo>
                  <a:pt x="20637" y="1190625"/>
                </a:lnTo>
                <a:lnTo>
                  <a:pt x="34925" y="1144588"/>
                </a:lnTo>
                <a:lnTo>
                  <a:pt x="50800" y="1103313"/>
                </a:lnTo>
                <a:lnTo>
                  <a:pt x="69850" y="1066800"/>
                </a:lnTo>
                <a:lnTo>
                  <a:pt x="88900" y="1028700"/>
                </a:lnTo>
                <a:lnTo>
                  <a:pt x="107950" y="990600"/>
                </a:lnTo>
                <a:lnTo>
                  <a:pt x="123825" y="954088"/>
                </a:lnTo>
                <a:lnTo>
                  <a:pt x="139700" y="912813"/>
                </a:lnTo>
                <a:lnTo>
                  <a:pt x="155575" y="866775"/>
                </a:lnTo>
                <a:lnTo>
                  <a:pt x="166687" y="814388"/>
                </a:lnTo>
                <a:lnTo>
                  <a:pt x="173037" y="754063"/>
                </a:lnTo>
                <a:lnTo>
                  <a:pt x="176212" y="685800"/>
                </a:lnTo>
                <a:lnTo>
                  <a:pt x="173037" y="617538"/>
                </a:lnTo>
                <a:lnTo>
                  <a:pt x="166687" y="557213"/>
                </a:lnTo>
                <a:lnTo>
                  <a:pt x="155575" y="504825"/>
                </a:lnTo>
                <a:lnTo>
                  <a:pt x="139700" y="458788"/>
                </a:lnTo>
                <a:lnTo>
                  <a:pt x="123825" y="417513"/>
                </a:lnTo>
                <a:lnTo>
                  <a:pt x="107950" y="381000"/>
                </a:lnTo>
                <a:lnTo>
                  <a:pt x="88900" y="342900"/>
                </a:lnTo>
                <a:lnTo>
                  <a:pt x="69850" y="304800"/>
                </a:lnTo>
                <a:lnTo>
                  <a:pt x="50800" y="268288"/>
                </a:lnTo>
                <a:lnTo>
                  <a:pt x="34925" y="227013"/>
                </a:lnTo>
                <a:lnTo>
                  <a:pt x="20637" y="180975"/>
                </a:lnTo>
                <a:lnTo>
                  <a:pt x="9525" y="128588"/>
                </a:lnTo>
                <a:lnTo>
                  <a:pt x="1587" y="68263"/>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938758" y="382385"/>
            <a:ext cx="7633742" cy="1492132"/>
          </a:xfrm>
        </p:spPr>
        <p:txBody>
          <a:bodyPr>
            <a:normAutofit/>
          </a:bodyPr>
          <a:lstStyle/>
          <a:p>
            <a:r>
              <a:rPr lang="it-IT" dirty="0"/>
              <a:t>VI° Homework: l’</a:t>
            </a:r>
            <a:r>
              <a:rPr lang="it-IT" dirty="0" err="1"/>
              <a:t>autorinforzo</a:t>
            </a:r>
            <a:endParaRPr lang="it-IT" dirty="0"/>
          </a:p>
        </p:txBody>
      </p:sp>
      <p:sp>
        <p:nvSpPr>
          <p:cNvPr id="3" name="Segnaposto contenuto 2"/>
          <p:cNvSpPr>
            <a:spLocks noGrp="1"/>
          </p:cNvSpPr>
          <p:nvPr>
            <p:ph idx="1"/>
          </p:nvPr>
        </p:nvSpPr>
        <p:spPr>
          <a:xfrm>
            <a:off x="938758" y="2286001"/>
            <a:ext cx="7633742" cy="3593591"/>
          </a:xfrm>
        </p:spPr>
        <p:txBody>
          <a:bodyPr>
            <a:normAutofit/>
          </a:bodyPr>
          <a:lstStyle/>
          <a:p>
            <a:r>
              <a:rPr lang="it-IT" dirty="0"/>
              <a:t>Va proposto congiuntamente al precedente. Consiste nell’insegnare al bambino a gratificarsi da solo per i piccoli progressi che ottiene dal controllo della sua impulsività. Il bambino potrà così imparare a dirsi delle frasi di incoraggiamento (“anch’io sono in grado di fare qualcosa di buono”) o a procurarsi piccoli premi per il suo sforzo. </a:t>
            </a:r>
          </a:p>
        </p:txBody>
      </p:sp>
    </p:spTree>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22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1734910"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txBody>
          <a:bodyPr/>
          <a:lstStyle/>
          <a:p>
            <a:endParaRPr lang="it-IT"/>
          </a:p>
        </p:txBody>
      </p:sp>
      <p:sp>
        <p:nvSpPr>
          <p:cNvPr id="2" name="Titolo 1"/>
          <p:cNvSpPr>
            <a:spLocks noGrp="1"/>
          </p:cNvSpPr>
          <p:nvPr>
            <p:ph type="title"/>
          </p:nvPr>
        </p:nvSpPr>
        <p:spPr>
          <a:xfrm>
            <a:off x="459741" y="776175"/>
            <a:ext cx="2992842" cy="5305650"/>
          </a:xfrm>
        </p:spPr>
        <p:txBody>
          <a:bodyPr anchor="b">
            <a:normAutofit/>
          </a:bodyPr>
          <a:lstStyle/>
          <a:p>
            <a:r>
              <a:rPr lang="it-IT" sz="3600"/>
              <a:t>VII Homework: l’educazione emotiva</a:t>
            </a:r>
          </a:p>
        </p:txBody>
      </p:sp>
      <p:sp>
        <p:nvSpPr>
          <p:cNvPr id="3" name="Segnaposto contenuto 2"/>
          <p:cNvSpPr>
            <a:spLocks noGrp="1"/>
          </p:cNvSpPr>
          <p:nvPr>
            <p:ph idx="1"/>
          </p:nvPr>
        </p:nvSpPr>
        <p:spPr>
          <a:xfrm>
            <a:off x="3935185" y="870113"/>
            <a:ext cx="4637315" cy="5117775"/>
          </a:xfrm>
        </p:spPr>
        <p:txBody>
          <a:bodyPr anchor="ctr">
            <a:normAutofit/>
          </a:bodyPr>
          <a:lstStyle/>
          <a:p>
            <a:r>
              <a:rPr lang="it-IT" dirty="0"/>
              <a:t>Svolgere un programma RET che aiuti il bambino ad imparare a riconoscere le proprie emozioni, in particolare la rabbia e la frustrazione, e gli eventi che normalmente le provocano.</a:t>
            </a:r>
          </a:p>
          <a:p>
            <a:r>
              <a:rPr lang="it-IT" dirty="0"/>
              <a:t>Servirsi di      </a:t>
            </a:r>
          </a:p>
          <a:p>
            <a:pPr lvl="1"/>
            <a:r>
              <a:rPr lang="it-IT" dirty="0"/>
              <a:t>ABC semplificati</a:t>
            </a:r>
          </a:p>
          <a:p>
            <a:pPr lvl="1"/>
            <a:r>
              <a:rPr lang="it-IT" dirty="0"/>
              <a:t>Pensieri utili e dannosi</a:t>
            </a:r>
          </a:p>
          <a:p>
            <a:pPr lvl="1"/>
            <a:r>
              <a:rPr lang="it-IT" dirty="0"/>
              <a:t>Tombola delle emozioni</a:t>
            </a:r>
          </a:p>
          <a:p>
            <a:pPr lvl="1"/>
            <a:r>
              <a:rPr lang="it-IT" dirty="0"/>
              <a:t> etc.</a:t>
            </a:r>
          </a:p>
        </p:txBody>
      </p:sp>
    </p:spTree>
  </p:cSld>
  <p:clrMapOvr>
    <a:overrideClrMapping bg1="dk1" tx1="lt1" bg2="dk2" tx2="lt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38759" y="645106"/>
            <a:ext cx="2538247" cy="5421435"/>
          </a:xfrm>
        </p:spPr>
        <p:txBody>
          <a:bodyPr anchor="ctr">
            <a:normAutofit/>
          </a:bodyPr>
          <a:lstStyle/>
          <a:p>
            <a:r>
              <a:rPr lang="it-IT" sz="3500"/>
              <a:t>Problemi possibili</a:t>
            </a:r>
          </a:p>
        </p:txBody>
      </p:sp>
      <p:graphicFrame>
        <p:nvGraphicFramePr>
          <p:cNvPr id="7" name="Segnaposto contenuto 2">
            <a:extLst>
              <a:ext uri="{FF2B5EF4-FFF2-40B4-BE49-F238E27FC236}">
                <a16:creationId xmlns:a16="http://schemas.microsoft.com/office/drawing/2014/main" id="{FFA1BAE9-43EE-D2DF-0B64-C72A06A8B4C4}"/>
              </a:ext>
            </a:extLst>
          </p:cNvPr>
          <p:cNvGraphicFramePr>
            <a:graphicFrameLocks noGrp="1"/>
          </p:cNvGraphicFramePr>
          <p:nvPr>
            <p:ph idx="1"/>
            <p:extLst>
              <p:ext uri="{D42A27DB-BD31-4B8C-83A1-F6EECF244321}">
                <p14:modId xmlns:p14="http://schemas.microsoft.com/office/powerpoint/2010/main" val="722539517"/>
              </p:ext>
            </p:extLst>
          </p:nvPr>
        </p:nvGraphicFramePr>
        <p:xfrm>
          <a:off x="3477006" y="548681"/>
          <a:ext cx="4978812"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Cronometro con effetto mosso che indica il passare del tempo">
            <a:extLst>
              <a:ext uri="{FF2B5EF4-FFF2-40B4-BE49-F238E27FC236}">
                <a16:creationId xmlns:a16="http://schemas.microsoft.com/office/drawing/2014/main" id="{D90B1E29-7038-D7AC-F2EA-3DB3AB159C5A}"/>
              </a:ext>
            </a:extLst>
          </p:cNvPr>
          <p:cNvPicPr>
            <a:picLocks noChangeAspect="1"/>
          </p:cNvPicPr>
          <p:nvPr/>
        </p:nvPicPr>
        <p:blipFill rotWithShape="1">
          <a:blip r:embed="rId2"/>
          <a:srcRect l="15052" r="5332"/>
          <a:stretch/>
        </p:blipFill>
        <p:spPr>
          <a:xfrm>
            <a:off x="5503984" y="10"/>
            <a:ext cx="3640016"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it-IT"/>
          </a:p>
        </p:txBody>
      </p:sp>
      <p:sp>
        <p:nvSpPr>
          <p:cNvPr id="2" name="Titolo 1"/>
          <p:cNvSpPr>
            <a:spLocks noGrp="1"/>
          </p:cNvSpPr>
          <p:nvPr>
            <p:ph type="title"/>
          </p:nvPr>
        </p:nvSpPr>
        <p:spPr>
          <a:xfrm>
            <a:off x="573788" y="382385"/>
            <a:ext cx="4511923" cy="1492132"/>
          </a:xfrm>
        </p:spPr>
        <p:txBody>
          <a:bodyPr>
            <a:normAutofit/>
          </a:bodyPr>
          <a:lstStyle/>
          <a:p>
            <a:r>
              <a:rPr lang="it-IT" dirty="0"/>
              <a:t>Un po’ di </a:t>
            </a:r>
            <a:r>
              <a:rPr lang="it-IT" dirty="0" err="1"/>
              <a:t>calcoli…</a:t>
            </a:r>
            <a:endParaRPr lang="it-IT" dirty="0"/>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573788" y="2286001"/>
            <a:ext cx="4511923" cy="3593591"/>
          </a:xfrm>
        </p:spPr>
        <p:txBody>
          <a:bodyPr>
            <a:normAutofit/>
          </a:bodyPr>
          <a:lstStyle/>
          <a:p>
            <a:r>
              <a:rPr lang="it-IT" dirty="0"/>
              <a:t>Da quante ore è formata una settimana?</a:t>
            </a:r>
          </a:p>
          <a:p>
            <a:pPr lvl="1"/>
            <a:r>
              <a:rPr lang="it-IT" dirty="0"/>
              <a:t>168</a:t>
            </a:r>
          </a:p>
          <a:p>
            <a:r>
              <a:rPr lang="it-IT" dirty="0"/>
              <a:t>Quante ore di psicoterapia si possono fare (al </a:t>
            </a:r>
            <a:r>
              <a:rPr lang="it-IT" dirty="0" err="1"/>
              <a:t>max</a:t>
            </a:r>
            <a:r>
              <a:rPr lang="it-IT" dirty="0"/>
              <a:t>) nel tipico </a:t>
            </a:r>
            <a:r>
              <a:rPr lang="it-IT" dirty="0" err="1"/>
              <a:t>setting</a:t>
            </a:r>
            <a:r>
              <a:rPr lang="it-IT" dirty="0"/>
              <a:t> CC?</a:t>
            </a:r>
          </a:p>
          <a:p>
            <a:pPr lvl="1"/>
            <a:r>
              <a:rPr lang="it-IT" dirty="0" err="1"/>
              <a:t>Min</a:t>
            </a:r>
            <a:r>
              <a:rPr lang="it-IT" dirty="0"/>
              <a:t> 1 h Max 3-4 h</a:t>
            </a:r>
          </a:p>
          <a:p>
            <a:r>
              <a:rPr lang="it-IT" dirty="0"/>
              <a:t>Quante ore di vita abbiamo in una settimana?</a:t>
            </a:r>
          </a:p>
          <a:p>
            <a:pPr lvl="1"/>
            <a:r>
              <a:rPr lang="it-IT"/>
              <a:t>Circa 84 h</a:t>
            </a:r>
          </a:p>
          <a:p>
            <a:pPr lvl="1">
              <a:buNone/>
            </a:pPr>
            <a:endParaRPr lang="it-IT"/>
          </a:p>
          <a:p>
            <a:endParaRPr lang="it-IT"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C98F4480-8749-4E48-82BB-3A0F2F311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21" name="Rectangle 20">
            <a:extLst>
              <a:ext uri="{FF2B5EF4-FFF2-40B4-BE49-F238E27FC236}">
                <a16:creationId xmlns:a16="http://schemas.microsoft.com/office/drawing/2014/main" id="{5249F694-12BA-47C4-9FF3-570372F3B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pic>
        <p:nvPicPr>
          <p:cNvPr id="3" name="Immagine 2">
            <a:extLst>
              <a:ext uri="{FF2B5EF4-FFF2-40B4-BE49-F238E27FC236}">
                <a16:creationId xmlns:a16="http://schemas.microsoft.com/office/drawing/2014/main" id="{FDA4B269-1D62-4DDE-8B2D-57BA14841D88}"/>
              </a:ext>
            </a:extLst>
          </p:cNvPr>
          <p:cNvPicPr>
            <a:picLocks noChangeAspect="1"/>
          </p:cNvPicPr>
          <p:nvPr/>
        </p:nvPicPr>
        <p:blipFill rotWithShape="1">
          <a:blip r:embed="rId2"/>
          <a:srcRect l="25771" r="22685" b="1"/>
          <a:stretch/>
        </p:blipFill>
        <p:spPr>
          <a:xfrm>
            <a:off x="516325" y="-9525"/>
            <a:ext cx="3097367" cy="6867525"/>
          </a:xfrm>
          <a:prstGeom prst="rect">
            <a:avLst/>
          </a:prstGeom>
        </p:spPr>
      </p:pic>
      <p:sp>
        <p:nvSpPr>
          <p:cNvPr id="23"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2" name="CasellaDiTesto 1">
            <a:extLst>
              <a:ext uri="{FF2B5EF4-FFF2-40B4-BE49-F238E27FC236}">
                <a16:creationId xmlns:a16="http://schemas.microsoft.com/office/drawing/2014/main" id="{02D74960-7FB6-4B72-84A8-71C7E255BF3D}"/>
              </a:ext>
            </a:extLst>
          </p:cNvPr>
          <p:cNvSpPr txBox="1"/>
          <p:nvPr/>
        </p:nvSpPr>
        <p:spPr>
          <a:xfrm>
            <a:off x="3896795" y="2286001"/>
            <a:ext cx="4751503" cy="3593591"/>
          </a:xfrm>
          <a:prstGeom prst="rect">
            <a:avLst/>
          </a:prstGeom>
        </p:spPr>
        <p:txBody>
          <a:bodyPr vert="horz" lIns="91440" tIns="45720" rIns="91440" bIns="45720" rtlCol="0">
            <a:normAutofit/>
          </a:bodyPr>
          <a:lstStyle/>
          <a:p>
            <a:pPr indent="-228600" defTabSz="914400">
              <a:lnSpc>
                <a:spcPct val="110000"/>
              </a:lnSpc>
              <a:spcBef>
                <a:spcPts val="700"/>
              </a:spcBef>
              <a:spcAft>
                <a:spcPts val="600"/>
              </a:spcAft>
              <a:buClr>
                <a:schemeClr val="tx2"/>
              </a:buClr>
            </a:pPr>
            <a:r>
              <a:rPr lang="en-US" b="1" cap="all" spc="800">
                <a:solidFill>
                  <a:schemeClr val="tx1">
                    <a:lumMod val="65000"/>
                    <a:lumOff val="35000"/>
                  </a:schemeClr>
                </a:solidFill>
              </a:rPr>
              <a:t>Perché i pazienti hanno difficoltà a svolgere gli homework?</a:t>
            </a:r>
          </a:p>
        </p:txBody>
      </p:sp>
      <p:sp>
        <p:nvSpPr>
          <p:cNvPr id="25" name="Rectangle 24">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9231270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38757" y="645105"/>
            <a:ext cx="3268125" cy="1320855"/>
          </a:xfrm>
        </p:spPr>
        <p:txBody>
          <a:bodyPr>
            <a:normAutofit/>
          </a:bodyPr>
          <a:lstStyle/>
          <a:p>
            <a:r>
              <a:rPr lang="it-IT" sz="3200" dirty="0" err="1"/>
              <a:t>Responsabilita’</a:t>
            </a:r>
            <a:r>
              <a:rPr lang="it-IT" sz="3200" dirty="0"/>
              <a:t> del terapeuta</a:t>
            </a:r>
          </a:p>
        </p:txBody>
      </p:sp>
      <p:sp>
        <p:nvSpPr>
          <p:cNvPr id="3" name="Segnaposto contenuto 2"/>
          <p:cNvSpPr>
            <a:spLocks noGrp="1"/>
          </p:cNvSpPr>
          <p:nvPr>
            <p:ph idx="1"/>
          </p:nvPr>
        </p:nvSpPr>
        <p:spPr>
          <a:xfrm>
            <a:off x="938757" y="1973770"/>
            <a:ext cx="3849267" cy="3593591"/>
          </a:xfrm>
        </p:spPr>
        <p:txBody>
          <a:bodyPr>
            <a:noAutofit/>
          </a:bodyPr>
          <a:lstStyle/>
          <a:p>
            <a:pPr>
              <a:lnSpc>
                <a:spcPct val="100000"/>
              </a:lnSpc>
            </a:pPr>
            <a:r>
              <a:rPr lang="it-IT" sz="1600" dirty="0"/>
              <a:t>Da ascrivere a:</a:t>
            </a:r>
          </a:p>
          <a:p>
            <a:pPr lvl="1">
              <a:lnSpc>
                <a:spcPct val="100000"/>
              </a:lnSpc>
            </a:pPr>
            <a:r>
              <a:rPr lang="it-IT" sz="1600" dirty="0"/>
              <a:t>Struttura della seduta</a:t>
            </a:r>
          </a:p>
          <a:p>
            <a:pPr lvl="1">
              <a:lnSpc>
                <a:spcPct val="100000"/>
              </a:lnSpc>
            </a:pPr>
            <a:r>
              <a:rPr lang="it-IT" sz="1600" dirty="0"/>
              <a:t>Modalità di assegnazione</a:t>
            </a:r>
          </a:p>
          <a:p>
            <a:pPr lvl="1">
              <a:lnSpc>
                <a:spcPct val="100000"/>
              </a:lnSpc>
            </a:pPr>
            <a:r>
              <a:rPr lang="it-IT" sz="1600" dirty="0"/>
              <a:t>Stile terapeutico non coerente alla filosofia del modello</a:t>
            </a:r>
          </a:p>
          <a:p>
            <a:pPr lvl="1">
              <a:lnSpc>
                <a:spcPct val="100000"/>
              </a:lnSpc>
            </a:pPr>
            <a:r>
              <a:rPr lang="it-IT" sz="1600" dirty="0"/>
              <a:t>Dimenticanza nel discutere gli HW</a:t>
            </a:r>
          </a:p>
          <a:p>
            <a:pPr lvl="2">
              <a:lnSpc>
                <a:spcPct val="100000"/>
              </a:lnSpc>
            </a:pPr>
            <a:r>
              <a:rPr lang="it-IT" dirty="0"/>
              <a:t>può indurre il pz a pensare che l’esercizio comportamentale assegnato non sia importante.</a:t>
            </a:r>
          </a:p>
          <a:p>
            <a:pPr lvl="1">
              <a:lnSpc>
                <a:spcPct val="100000"/>
              </a:lnSpc>
            </a:pPr>
            <a:r>
              <a:rPr lang="it-IT" sz="1600" dirty="0"/>
              <a:t>Natura della relazione terapeutica instaurata</a:t>
            </a:r>
          </a:p>
          <a:p>
            <a:pPr lvl="2">
              <a:lnSpc>
                <a:spcPct val="100000"/>
              </a:lnSpc>
            </a:pPr>
            <a:r>
              <a:rPr lang="it-IT" dirty="0"/>
              <a:t>Mancata compliance</a:t>
            </a:r>
          </a:p>
        </p:txBody>
      </p:sp>
      <p:pic>
        <p:nvPicPr>
          <p:cNvPr id="4" name="Immagine 3">
            <a:extLst>
              <a:ext uri="{FF2B5EF4-FFF2-40B4-BE49-F238E27FC236}">
                <a16:creationId xmlns:a16="http://schemas.microsoft.com/office/drawing/2014/main" id="{09811F36-0ED5-FCE8-4641-D6A4A63F8C23}"/>
              </a:ext>
            </a:extLst>
          </p:cNvPr>
          <p:cNvPicPr>
            <a:picLocks noChangeAspect="1"/>
          </p:cNvPicPr>
          <p:nvPr/>
        </p:nvPicPr>
        <p:blipFill rotWithShape="1">
          <a:blip r:embed="rId2"/>
          <a:srcRect l="25431" r="18252" b="1"/>
          <a:stretch/>
        </p:blipFill>
        <p:spPr>
          <a:xfrm>
            <a:off x="4572000" y="580713"/>
            <a:ext cx="4060728"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896795" y="382385"/>
            <a:ext cx="4751503" cy="1492132"/>
          </a:xfrm>
        </p:spPr>
        <p:txBody>
          <a:bodyPr>
            <a:normAutofit/>
          </a:bodyPr>
          <a:lstStyle/>
          <a:p>
            <a:r>
              <a:rPr lang="it-IT"/>
              <a:t>Resistenze</a:t>
            </a:r>
            <a:endParaRPr lang="it-IT" dirty="0"/>
          </a:p>
        </p:txBody>
      </p:sp>
      <p:pic>
        <p:nvPicPr>
          <p:cNvPr id="5" name="Picture 4" descr="Attrezzi da palestra sul pavimento">
            <a:extLst>
              <a:ext uri="{FF2B5EF4-FFF2-40B4-BE49-F238E27FC236}">
                <a16:creationId xmlns:a16="http://schemas.microsoft.com/office/drawing/2014/main" id="{7B77C2B7-EBC3-FF02-23AA-234E4EBD8074}"/>
              </a:ext>
            </a:extLst>
          </p:cNvPr>
          <p:cNvPicPr>
            <a:picLocks noChangeAspect="1"/>
          </p:cNvPicPr>
          <p:nvPr/>
        </p:nvPicPr>
        <p:blipFill rotWithShape="1">
          <a:blip r:embed="rId3"/>
          <a:srcRect l="56955" r="12939"/>
          <a:stretch/>
        </p:blipFill>
        <p:spPr>
          <a:xfrm>
            <a:off x="516325" y="-9525"/>
            <a:ext cx="3097367" cy="6867525"/>
          </a:xfrm>
          <a:prstGeom prst="rect">
            <a:avLst/>
          </a:prstGeom>
        </p:spPr>
      </p:pic>
      <p:sp>
        <p:nvSpPr>
          <p:cNvPr id="9"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it-IT"/>
          </a:p>
        </p:txBody>
      </p:sp>
      <p:sp>
        <p:nvSpPr>
          <p:cNvPr id="3" name="Segnaposto contenuto 2"/>
          <p:cNvSpPr>
            <a:spLocks noGrp="1"/>
          </p:cNvSpPr>
          <p:nvPr>
            <p:ph idx="1"/>
          </p:nvPr>
        </p:nvSpPr>
        <p:spPr>
          <a:xfrm>
            <a:off x="3896795" y="2286001"/>
            <a:ext cx="4751503" cy="3593591"/>
          </a:xfrm>
        </p:spPr>
        <p:txBody>
          <a:bodyPr>
            <a:normAutofit/>
          </a:bodyPr>
          <a:lstStyle/>
          <a:p>
            <a:pPr>
              <a:lnSpc>
                <a:spcPct val="100000"/>
              </a:lnSpc>
            </a:pPr>
            <a:r>
              <a:rPr lang="it-IT" sz="1400"/>
              <a:t>Il processo di apprendimento implica esercizio, fatica e, soprattutto, ripetizioni continue, fino a che il nuovo comportamento si “naturalizzi”.</a:t>
            </a:r>
          </a:p>
          <a:p>
            <a:pPr>
              <a:lnSpc>
                <a:spcPct val="100000"/>
              </a:lnSpc>
            </a:pPr>
            <a:endParaRPr lang="it-IT" sz="1400"/>
          </a:p>
          <a:p>
            <a:pPr marL="0" indent="0">
              <a:lnSpc>
                <a:spcPct val="100000"/>
              </a:lnSpc>
              <a:buNone/>
            </a:pPr>
            <a:r>
              <a:rPr lang="it-IT" sz="1400"/>
              <a:t>***</a:t>
            </a:r>
          </a:p>
          <a:p>
            <a:pPr marL="0" indent="0">
              <a:lnSpc>
                <a:spcPct val="100000"/>
              </a:lnSpc>
              <a:buNone/>
            </a:pPr>
            <a:endParaRPr lang="it-IT" sz="1400"/>
          </a:p>
          <a:p>
            <a:pPr marL="0" indent="0">
              <a:lnSpc>
                <a:spcPct val="100000"/>
              </a:lnSpc>
              <a:buNone/>
            </a:pPr>
            <a:r>
              <a:rPr lang="it-IT" sz="1400" b="1"/>
              <a:t>Esercizio</a:t>
            </a:r>
          </a:p>
          <a:p>
            <a:pPr marL="0" indent="0">
              <a:lnSpc>
                <a:spcPct val="100000"/>
              </a:lnSpc>
              <a:buNone/>
            </a:pPr>
            <a:r>
              <a:rPr lang="it-IT" sz="1400"/>
              <a:t>Facendo appello alla vostra esperienza, elencate tutte le possibili ragioni che posso portare il pz a non eseguire gli HW.</a:t>
            </a:r>
          </a:p>
          <a:p>
            <a:pPr lvl="1">
              <a:lnSpc>
                <a:spcPct val="100000"/>
              </a:lnSpc>
            </a:pPr>
            <a:r>
              <a:rPr lang="it-IT" sz="1400"/>
              <a:t>Cosa dovrebbe fare il T per gestire questa condizione? </a:t>
            </a:r>
          </a:p>
        </p:txBody>
      </p:sp>
      <p:sp>
        <p:nvSpPr>
          <p:cNvPr id="11" name="Rectangle 10">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Progettazione e Assegnazione degli Homework </a:t>
            </a:r>
            <a:br>
              <a:rPr lang="it-IT" dirty="0"/>
            </a:br>
            <a:endParaRPr lang="it-IT" dirty="0"/>
          </a:p>
        </p:txBody>
      </p:sp>
      <p:sp>
        <p:nvSpPr>
          <p:cNvPr id="3" name="Segnaposto contenuto 2"/>
          <p:cNvSpPr>
            <a:spLocks noGrp="1"/>
          </p:cNvSpPr>
          <p:nvPr>
            <p:ph idx="1"/>
          </p:nvPr>
        </p:nvSpPr>
        <p:spPr>
          <a:xfrm>
            <a:off x="755576" y="2492896"/>
            <a:ext cx="7633742" cy="3593591"/>
          </a:xfrm>
        </p:spPr>
        <p:txBody>
          <a:bodyPr>
            <a:normAutofit lnSpcReduction="10000"/>
          </a:bodyPr>
          <a:lstStyle/>
          <a:p>
            <a:pPr lvl="1"/>
            <a:r>
              <a:rPr lang="it-IT" dirty="0"/>
              <a:t>Personalizzazione: gli homework devono essere specifici, misurabili, raggiungibili, rilevanti e temporalmente definiti (SMART), e adattati alle esigenze e alle capacità del singolo paziente.</a:t>
            </a:r>
          </a:p>
          <a:p>
            <a:pPr lvl="1"/>
            <a:r>
              <a:rPr lang="it-IT" dirty="0"/>
              <a:t>Collaborazione: coinvolgere attivamente il paziente nella scelta e nella definizione degli homework.</a:t>
            </a:r>
          </a:p>
          <a:p>
            <a:pPr lvl="1"/>
            <a:r>
              <a:rPr lang="it-IT" dirty="0"/>
              <a:t>Chiarezza e istruzioni dettagliate: fornire istruzioni chiare e precise su come svolgere l'homework.</a:t>
            </a:r>
          </a:p>
          <a:p>
            <a:pPr lvl="1"/>
            <a:r>
              <a:rPr lang="it-IT" dirty="0"/>
              <a:t>Gradualità: iniziare con homework semplici e aumentare gradualmente la difficoltà.</a:t>
            </a:r>
          </a:p>
          <a:p>
            <a:pPr lvl="1"/>
            <a:r>
              <a:rPr lang="it-IT" dirty="0"/>
              <a:t>Motivazione: spiegare al paziente il razionale dell'homework e i benefici attesi.</a:t>
            </a:r>
          </a:p>
          <a:p>
            <a:endParaRPr lang="it-IT" dirty="0"/>
          </a:p>
        </p:txBody>
      </p:sp>
    </p:spTree>
    <p:extLst>
      <p:ext uri="{BB962C8B-B14F-4D97-AF65-F5344CB8AC3E}">
        <p14:creationId xmlns:p14="http://schemas.microsoft.com/office/powerpoint/2010/main" val="18136391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Monitoraggio e Valutazione</a:t>
            </a:r>
            <a:br>
              <a:rPr lang="it-IT" dirty="0"/>
            </a:br>
            <a:endParaRPr lang="it-IT" dirty="0"/>
          </a:p>
        </p:txBody>
      </p:sp>
      <p:sp>
        <p:nvSpPr>
          <p:cNvPr id="3" name="Segnaposto contenuto 2"/>
          <p:cNvSpPr>
            <a:spLocks noGrp="1"/>
          </p:cNvSpPr>
          <p:nvPr>
            <p:ph idx="1"/>
          </p:nvPr>
        </p:nvSpPr>
        <p:spPr/>
        <p:txBody>
          <a:bodyPr/>
          <a:lstStyle/>
          <a:p>
            <a:pPr lvl="1"/>
            <a:r>
              <a:rPr lang="it-IT" dirty="0"/>
              <a:t>Revisione in seduta: discutere l'esperienza del paziente con l'homework, le difficoltà incontrate e i risultati ottenuti.</a:t>
            </a:r>
          </a:p>
          <a:p>
            <a:pPr lvl="1"/>
            <a:r>
              <a:rPr lang="it-IT" dirty="0" err="1"/>
              <a:t>Problem</a:t>
            </a:r>
            <a:r>
              <a:rPr lang="it-IT" dirty="0"/>
              <a:t> </a:t>
            </a:r>
            <a:r>
              <a:rPr lang="it-IT" dirty="0" err="1"/>
              <a:t>solving</a:t>
            </a:r>
            <a:r>
              <a:rPr lang="it-IT" dirty="0"/>
              <a:t>: affrontare eventuali ostacoli o resistenze.</a:t>
            </a:r>
          </a:p>
          <a:p>
            <a:pPr lvl="1"/>
            <a:r>
              <a:rPr lang="it-IT" dirty="0"/>
              <a:t>Feedback e rinforzo: fornire feedback positivi e rinforzare l'impegno del paziente.</a:t>
            </a:r>
          </a:p>
          <a:p>
            <a:pPr lvl="1"/>
            <a:r>
              <a:rPr lang="it-IT" dirty="0"/>
              <a:t>Modifica degli homework: adattare o modificare gli homework in base ai progressi del paziente.</a:t>
            </a:r>
          </a:p>
          <a:p>
            <a:endParaRPr lang="it-IT" dirty="0"/>
          </a:p>
        </p:txBody>
      </p:sp>
    </p:spTree>
    <p:extLst>
      <p:ext uri="{BB962C8B-B14F-4D97-AF65-F5344CB8AC3E}">
        <p14:creationId xmlns:p14="http://schemas.microsoft.com/office/powerpoint/2010/main" val="3039248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Gestione delle Resistenze agli Homework </a:t>
            </a:r>
            <a:br>
              <a:rPr lang="it-IT" dirty="0"/>
            </a:br>
            <a:endParaRPr lang="it-IT" dirty="0"/>
          </a:p>
        </p:txBody>
      </p:sp>
      <p:sp>
        <p:nvSpPr>
          <p:cNvPr id="3" name="Segnaposto contenuto 2"/>
          <p:cNvSpPr>
            <a:spLocks noGrp="1"/>
          </p:cNvSpPr>
          <p:nvPr>
            <p:ph idx="1"/>
          </p:nvPr>
        </p:nvSpPr>
        <p:spPr/>
        <p:txBody>
          <a:bodyPr/>
          <a:lstStyle/>
          <a:p>
            <a:pPr lvl="1"/>
            <a:r>
              <a:rPr lang="it-IT" dirty="0"/>
              <a:t>Esplorare le ragioni della resistenza: comprendere le preoccupazioni o le convinzioni del paziente.</a:t>
            </a:r>
          </a:p>
          <a:p>
            <a:pPr lvl="1"/>
            <a:r>
              <a:rPr lang="it-IT" dirty="0"/>
              <a:t>Normalizzare la difficoltà: riconoscere che gli homework possono essere impegnativi.</a:t>
            </a:r>
          </a:p>
          <a:p>
            <a:pPr lvl="1"/>
            <a:r>
              <a:rPr lang="it-IT" dirty="0"/>
              <a:t>Offrire alternative: se necessario, proporre homework alternativi o modificare quelli esistenti.</a:t>
            </a:r>
          </a:p>
          <a:p>
            <a:pPr lvl="1"/>
            <a:r>
              <a:rPr lang="it-IT" dirty="0"/>
              <a:t>Rafforzare la motivazione: sottolineare i benefici degli homework e il loro ruolo nel raggiungimento degli obiettivi terapeutici.</a:t>
            </a:r>
          </a:p>
          <a:p>
            <a:endParaRPr lang="it-IT" dirty="0"/>
          </a:p>
        </p:txBody>
      </p:sp>
    </p:spTree>
    <p:extLst>
      <p:ext uri="{BB962C8B-B14F-4D97-AF65-F5344CB8AC3E}">
        <p14:creationId xmlns:p14="http://schemas.microsoft.com/office/powerpoint/2010/main" val="20186553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Esercitazioni pratiche</a:t>
            </a:r>
            <a:br>
              <a:rPr lang="it-IT" dirty="0"/>
            </a:br>
            <a:endParaRPr lang="it-IT" dirty="0"/>
          </a:p>
        </p:txBody>
      </p:sp>
      <p:sp>
        <p:nvSpPr>
          <p:cNvPr id="3" name="Segnaposto contenuto 2"/>
          <p:cNvSpPr>
            <a:spLocks noGrp="1"/>
          </p:cNvSpPr>
          <p:nvPr>
            <p:ph idx="1"/>
          </p:nvPr>
        </p:nvSpPr>
        <p:spPr/>
        <p:txBody>
          <a:bodyPr/>
          <a:lstStyle/>
          <a:p>
            <a:pPr lvl="1"/>
            <a:r>
              <a:rPr lang="it-IT" dirty="0"/>
              <a:t>Esercizi di role-</a:t>
            </a:r>
            <a:r>
              <a:rPr lang="it-IT" dirty="0" err="1"/>
              <a:t>playing</a:t>
            </a:r>
            <a:r>
              <a:rPr lang="it-IT" dirty="0"/>
              <a:t> in cui gli studenti simulano la progettazione e l'assegnazione di homework per diversi disturbi.</a:t>
            </a:r>
          </a:p>
          <a:p>
            <a:pPr lvl="1"/>
            <a:r>
              <a:rPr lang="it-IT" dirty="0"/>
              <a:t>Discussione di casi clinici.</a:t>
            </a:r>
          </a:p>
          <a:p>
            <a:endParaRPr lang="it-IT" dirty="0"/>
          </a:p>
        </p:txBody>
      </p:sp>
    </p:spTree>
    <p:extLst>
      <p:ext uri="{BB962C8B-B14F-4D97-AF65-F5344CB8AC3E}">
        <p14:creationId xmlns:p14="http://schemas.microsoft.com/office/powerpoint/2010/main" val="24318488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Domande a risposta multipla:</a:t>
            </a:r>
            <a:br>
              <a:rPr lang="it-IT" dirty="0"/>
            </a:br>
            <a:endParaRPr lang="it-IT" dirty="0"/>
          </a:p>
        </p:txBody>
      </p:sp>
      <p:sp>
        <p:nvSpPr>
          <p:cNvPr id="3" name="Segnaposto contenuto 2"/>
          <p:cNvSpPr>
            <a:spLocks noGrp="1"/>
          </p:cNvSpPr>
          <p:nvPr>
            <p:ph idx="1"/>
          </p:nvPr>
        </p:nvSpPr>
        <p:spPr/>
        <p:txBody>
          <a:bodyPr/>
          <a:lstStyle/>
          <a:p>
            <a:pPr lvl="0"/>
            <a:r>
              <a:rPr lang="it-IT" dirty="0"/>
              <a:t>Quale dei seguenti NON è un obiettivo principale degli homework nella TCC?</a:t>
            </a:r>
          </a:p>
          <a:p>
            <a:pPr lvl="1"/>
            <a:r>
              <a:rPr lang="it-IT" dirty="0"/>
              <a:t>a) Favorire la generalizzazione delle abilità apprese in terapia.</a:t>
            </a:r>
          </a:p>
          <a:p>
            <a:pPr lvl="1"/>
            <a:r>
              <a:rPr lang="it-IT" dirty="0"/>
              <a:t>b) Aumentare la dipendenza del paziente dal terapeuta.</a:t>
            </a:r>
          </a:p>
          <a:p>
            <a:pPr lvl="1"/>
            <a:r>
              <a:rPr lang="it-IT" dirty="0"/>
              <a:t>c) Promuovere l'autoefficacia e </a:t>
            </a:r>
            <a:r>
              <a:rPr lang="it-IT" dirty="0" err="1"/>
              <a:t>l'empowerment</a:t>
            </a:r>
            <a:r>
              <a:rPr lang="it-IT" dirty="0"/>
              <a:t> del paziente.</a:t>
            </a:r>
          </a:p>
          <a:p>
            <a:pPr lvl="1"/>
            <a:r>
              <a:rPr lang="it-IT" dirty="0"/>
              <a:t>d) Mettere alla prova pensieri disfunzionali.</a:t>
            </a:r>
          </a:p>
          <a:p>
            <a:endParaRPr lang="it-IT" dirty="0"/>
          </a:p>
        </p:txBody>
      </p:sp>
    </p:spTree>
    <p:extLst>
      <p:ext uri="{BB962C8B-B14F-4D97-AF65-F5344CB8AC3E}">
        <p14:creationId xmlns:p14="http://schemas.microsoft.com/office/powerpoint/2010/main" val="35375968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100" dirty="0"/>
              <a:t>Quale tipo di homework prevede la registrazione di pensieri, emozioni e comportamenti in specifici diari?</a:t>
            </a:r>
            <a:br>
              <a:rPr lang="it-IT" dirty="0"/>
            </a:br>
            <a:endParaRPr lang="it-IT" dirty="0"/>
          </a:p>
        </p:txBody>
      </p:sp>
      <p:sp>
        <p:nvSpPr>
          <p:cNvPr id="3" name="Segnaposto contenuto 2"/>
          <p:cNvSpPr>
            <a:spLocks noGrp="1"/>
          </p:cNvSpPr>
          <p:nvPr>
            <p:ph idx="1"/>
          </p:nvPr>
        </p:nvSpPr>
        <p:spPr>
          <a:xfrm>
            <a:off x="827584" y="1988840"/>
            <a:ext cx="7633742" cy="3593591"/>
          </a:xfrm>
        </p:spPr>
        <p:txBody>
          <a:bodyPr/>
          <a:lstStyle/>
          <a:p>
            <a:pPr marL="457200" lvl="1" indent="0">
              <a:buNone/>
            </a:pPr>
            <a:r>
              <a:rPr lang="it-IT" dirty="0"/>
              <a:t>a) Esposizione.</a:t>
            </a:r>
          </a:p>
          <a:p>
            <a:pPr marL="457200" lvl="1" indent="0">
              <a:buNone/>
            </a:pPr>
            <a:r>
              <a:rPr lang="it-IT" dirty="0"/>
              <a:t>b) Attivazione comportamentale.</a:t>
            </a:r>
          </a:p>
          <a:p>
            <a:pPr marL="457200" lvl="1" indent="0">
              <a:buNone/>
            </a:pPr>
            <a:r>
              <a:rPr lang="it-IT" dirty="0"/>
              <a:t>c) Automonitoraggio.</a:t>
            </a:r>
          </a:p>
          <a:p>
            <a:pPr marL="457200" lvl="1" indent="0">
              <a:buNone/>
            </a:pPr>
            <a:r>
              <a:rPr lang="it-IT" dirty="0"/>
              <a:t>d) Ristrutturazione cognitiva.</a:t>
            </a:r>
          </a:p>
          <a:p>
            <a:endParaRPr lang="it-IT" dirty="0"/>
          </a:p>
        </p:txBody>
      </p:sp>
    </p:spTree>
    <p:extLst>
      <p:ext uri="{BB962C8B-B14F-4D97-AF65-F5344CB8AC3E}">
        <p14:creationId xmlns:p14="http://schemas.microsoft.com/office/powerpoint/2010/main" val="24883811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Un esempio di esercizio comportamentale per la depressione è:</a:t>
            </a:r>
            <a:br>
              <a:rPr lang="it-IT" dirty="0"/>
            </a:br>
            <a:endParaRPr lang="it-IT" dirty="0"/>
          </a:p>
        </p:txBody>
      </p:sp>
      <p:sp>
        <p:nvSpPr>
          <p:cNvPr id="3" name="Segnaposto contenuto 2"/>
          <p:cNvSpPr>
            <a:spLocks noGrp="1"/>
          </p:cNvSpPr>
          <p:nvPr>
            <p:ph idx="1"/>
          </p:nvPr>
        </p:nvSpPr>
        <p:spPr>
          <a:xfrm>
            <a:off x="899592" y="2924944"/>
            <a:ext cx="7633742" cy="3593591"/>
          </a:xfrm>
        </p:spPr>
        <p:txBody>
          <a:bodyPr/>
          <a:lstStyle/>
          <a:p>
            <a:pPr marL="457200" lvl="1" indent="0">
              <a:buNone/>
            </a:pPr>
            <a:r>
              <a:rPr lang="it-IT" dirty="0"/>
              <a:t>a) L'esposizione graduale a situazioni temute.</a:t>
            </a:r>
          </a:p>
          <a:p>
            <a:pPr marL="457200" lvl="1" indent="0">
              <a:buNone/>
            </a:pPr>
            <a:r>
              <a:rPr lang="it-IT" dirty="0"/>
              <a:t>b) La pianificazione di attività piacevoli e gratificanti.</a:t>
            </a:r>
          </a:p>
          <a:p>
            <a:pPr marL="457200" lvl="1" indent="0">
              <a:buNone/>
            </a:pPr>
            <a:r>
              <a:rPr lang="it-IT" dirty="0"/>
              <a:t>c) L'identificazione e la modifica di pensieri automatici negativi.</a:t>
            </a:r>
          </a:p>
          <a:p>
            <a:pPr marL="457200" lvl="1" indent="0">
              <a:buNone/>
            </a:pPr>
            <a:r>
              <a:rPr lang="it-IT" dirty="0"/>
              <a:t>d) La pratica di esercizi di rilassamento muscolare progressivo.</a:t>
            </a:r>
          </a:p>
          <a:p>
            <a:endParaRPr lang="it-IT" dirty="0"/>
          </a:p>
        </p:txBody>
      </p:sp>
    </p:spTree>
    <p:extLst>
      <p:ext uri="{BB962C8B-B14F-4D97-AF65-F5344CB8AC3E}">
        <p14:creationId xmlns:p14="http://schemas.microsoft.com/office/powerpoint/2010/main" val="306516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quindi …</a:t>
            </a:r>
          </a:p>
        </p:txBody>
      </p:sp>
      <p:sp>
        <p:nvSpPr>
          <p:cNvPr id="3" name="Segnaposto contenuto 2"/>
          <p:cNvSpPr>
            <a:spLocks noGrp="1"/>
          </p:cNvSpPr>
          <p:nvPr>
            <p:ph idx="1"/>
          </p:nvPr>
        </p:nvSpPr>
        <p:spPr/>
        <p:txBody>
          <a:bodyPr/>
          <a:lstStyle/>
          <a:p>
            <a:r>
              <a:rPr lang="it-IT" dirty="0"/>
              <a:t>Per comprendere l’utilità degli homework nella fase più propriamente di intervento basti pensare alla (s)proporzione tra il tempo trascorso in terapia e quello impiegato a vivere la quotidianità.</a:t>
            </a:r>
          </a:p>
          <a:p>
            <a:r>
              <a:rPr lang="it-IT" dirty="0"/>
              <a:t>Anche le terapie più lunghe ed intense vedranno sempre un grande divario tra il tempo che il paziente si confronta faccia a faccia con il terapeuta e quello che invece trascorre lontano da esso. L’homework pertanto è utile a riportare l’individuo nel vivo del proprio percorso terapeutico.</a:t>
            </a:r>
          </a:p>
          <a:p>
            <a:endParaRPr lang="it-IT" dirty="0"/>
          </a:p>
        </p:txBody>
      </p:sp>
    </p:spTree>
    <p:extLst>
      <p:ext uri="{BB962C8B-B14F-4D97-AF65-F5344CB8AC3E}">
        <p14:creationId xmlns:p14="http://schemas.microsoft.com/office/powerpoint/2010/main" val="32497242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116632"/>
            <a:ext cx="7633742" cy="1492132"/>
          </a:xfrm>
        </p:spPr>
        <p:txBody>
          <a:bodyPr>
            <a:normAutofit fontScale="90000"/>
          </a:bodyPr>
          <a:lstStyle/>
          <a:p>
            <a:r>
              <a:rPr lang="it-IT" dirty="0"/>
              <a:t>Quale caratteristica NON è tipica di un homework efficace?</a:t>
            </a:r>
            <a:br>
              <a:rPr lang="it-IT" dirty="0"/>
            </a:br>
            <a:endParaRPr lang="it-IT" dirty="0"/>
          </a:p>
        </p:txBody>
      </p:sp>
      <p:sp>
        <p:nvSpPr>
          <p:cNvPr id="3" name="Segnaposto contenuto 2"/>
          <p:cNvSpPr>
            <a:spLocks noGrp="1"/>
          </p:cNvSpPr>
          <p:nvPr>
            <p:ph idx="1"/>
          </p:nvPr>
        </p:nvSpPr>
        <p:spPr>
          <a:xfrm>
            <a:off x="827584" y="2708920"/>
            <a:ext cx="7633742" cy="3593591"/>
          </a:xfrm>
        </p:spPr>
        <p:txBody>
          <a:bodyPr/>
          <a:lstStyle/>
          <a:p>
            <a:pPr marL="457200" lvl="1" indent="0">
              <a:buNone/>
            </a:pPr>
            <a:r>
              <a:rPr lang="it-IT" dirty="0"/>
              <a:t>a) Essere specifico e misurabile.</a:t>
            </a:r>
          </a:p>
          <a:p>
            <a:pPr marL="457200" lvl="1" indent="0">
              <a:buNone/>
            </a:pPr>
            <a:r>
              <a:rPr lang="it-IT" dirty="0"/>
              <a:t>b) Essere vago e generico.</a:t>
            </a:r>
          </a:p>
          <a:p>
            <a:pPr marL="457200" lvl="1" indent="0">
              <a:buNone/>
            </a:pPr>
            <a:r>
              <a:rPr lang="it-IT" dirty="0"/>
              <a:t>c) Essere rilevante per gli obiettivi terapeutici.</a:t>
            </a:r>
          </a:p>
          <a:p>
            <a:pPr marL="457200" lvl="1" indent="0">
              <a:buNone/>
            </a:pPr>
            <a:r>
              <a:rPr lang="it-IT" dirty="0"/>
              <a:t>d) Essere temporalmente definito.</a:t>
            </a:r>
          </a:p>
          <a:p>
            <a:endParaRPr lang="it-IT" dirty="0"/>
          </a:p>
        </p:txBody>
      </p:sp>
    </p:spTree>
    <p:extLst>
      <p:ext uri="{BB962C8B-B14F-4D97-AF65-F5344CB8AC3E}">
        <p14:creationId xmlns:p14="http://schemas.microsoft.com/office/powerpoint/2010/main" val="35394498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Quando si assegnano homework, è importante</a:t>
            </a:r>
            <a:br>
              <a:rPr lang="it-IT" dirty="0"/>
            </a:br>
            <a:endParaRPr lang="it-IT" dirty="0"/>
          </a:p>
        </p:txBody>
      </p:sp>
      <p:sp>
        <p:nvSpPr>
          <p:cNvPr id="3" name="Segnaposto contenuto 2"/>
          <p:cNvSpPr>
            <a:spLocks noGrp="1"/>
          </p:cNvSpPr>
          <p:nvPr>
            <p:ph idx="1"/>
          </p:nvPr>
        </p:nvSpPr>
        <p:spPr/>
        <p:txBody>
          <a:bodyPr/>
          <a:lstStyle/>
          <a:p>
            <a:pPr marL="457200" lvl="1" indent="0">
              <a:buNone/>
            </a:pPr>
            <a:r>
              <a:rPr lang="it-IT" dirty="0"/>
              <a:t>a) Imporsi sulle scelte del paziente per garantire l'efficacia.</a:t>
            </a:r>
          </a:p>
          <a:p>
            <a:pPr marL="457200" lvl="1" indent="0">
              <a:buNone/>
            </a:pPr>
            <a:r>
              <a:rPr lang="it-IT" dirty="0"/>
              <a:t>b) Coinvolgere attivamente il paziente nella scelta e definizione.</a:t>
            </a:r>
          </a:p>
          <a:p>
            <a:pPr marL="457200" lvl="1" indent="0">
              <a:buNone/>
            </a:pPr>
            <a:r>
              <a:rPr lang="it-IT" dirty="0"/>
              <a:t>c) Assegnare sempre homework molto complessi per accelerare il processo.</a:t>
            </a:r>
          </a:p>
          <a:p>
            <a:pPr marL="457200" lvl="1" indent="0">
              <a:buNone/>
            </a:pPr>
            <a:r>
              <a:rPr lang="it-IT" dirty="0"/>
              <a:t>d) Non fornire istruzioni dettagliate per stimolare l'autonomia.</a:t>
            </a:r>
          </a:p>
          <a:p>
            <a:endParaRPr lang="it-IT" dirty="0"/>
          </a:p>
        </p:txBody>
      </p:sp>
    </p:spTree>
    <p:extLst>
      <p:ext uri="{BB962C8B-B14F-4D97-AF65-F5344CB8AC3E}">
        <p14:creationId xmlns:p14="http://schemas.microsoft.com/office/powerpoint/2010/main" val="17010303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a:t>Quale delle seguenti affermazioni descrive meglio il ruolo degli homework nella TCC?</a:t>
            </a:r>
            <a:br>
              <a:rPr lang="it-IT" sz="4000" dirty="0"/>
            </a:br>
            <a:endParaRPr lang="it-IT" sz="4000" dirty="0"/>
          </a:p>
        </p:txBody>
      </p:sp>
      <p:sp>
        <p:nvSpPr>
          <p:cNvPr id="3" name="Segnaposto contenuto 2"/>
          <p:cNvSpPr>
            <a:spLocks noGrp="1"/>
          </p:cNvSpPr>
          <p:nvPr>
            <p:ph idx="1"/>
          </p:nvPr>
        </p:nvSpPr>
        <p:spPr>
          <a:xfrm>
            <a:off x="827584" y="2996952"/>
            <a:ext cx="7633742" cy="3593591"/>
          </a:xfrm>
        </p:spPr>
        <p:txBody>
          <a:bodyPr/>
          <a:lstStyle/>
          <a:p>
            <a:pPr marL="457200" lvl="1" indent="0">
              <a:buNone/>
            </a:pPr>
            <a:r>
              <a:rPr lang="it-IT" dirty="0"/>
              <a:t>a) Sono compiti da svolgere passivamente per compiacere il terapeuta.</a:t>
            </a:r>
          </a:p>
          <a:p>
            <a:pPr marL="457200" lvl="1" indent="0">
              <a:buNone/>
            </a:pPr>
            <a:r>
              <a:rPr lang="it-IT" dirty="0"/>
              <a:t>b) Sono strumenti attivi per mettere in pratica le strategie apprese e promuovere il cambiamento.</a:t>
            </a:r>
          </a:p>
          <a:p>
            <a:pPr marL="457200" lvl="1" indent="0">
              <a:buNone/>
            </a:pPr>
            <a:r>
              <a:rPr lang="it-IT" dirty="0"/>
              <a:t>c) Sono un modo per il terapeuta di controllare il paziente al di fuori della seduta.</a:t>
            </a:r>
          </a:p>
          <a:p>
            <a:pPr marL="457200" lvl="1" indent="0">
              <a:buNone/>
            </a:pPr>
            <a:r>
              <a:rPr lang="it-IT" dirty="0"/>
              <a:t>d) Sono utili solo per i pazienti con disturbi gravi.</a:t>
            </a:r>
          </a:p>
          <a:p>
            <a:endParaRPr lang="it-IT" dirty="0"/>
          </a:p>
        </p:txBody>
      </p:sp>
    </p:spTree>
    <p:extLst>
      <p:ext uri="{BB962C8B-B14F-4D97-AF65-F5344CB8AC3E}">
        <p14:creationId xmlns:p14="http://schemas.microsoft.com/office/powerpoint/2010/main" val="1547568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Cosa si intende per "esperimento comportamentale"?</a:t>
            </a:r>
            <a:br>
              <a:rPr lang="it-IT" dirty="0"/>
            </a:br>
            <a:endParaRPr lang="it-IT" dirty="0"/>
          </a:p>
        </p:txBody>
      </p:sp>
      <p:sp>
        <p:nvSpPr>
          <p:cNvPr id="3" name="Segnaposto contenuto 2"/>
          <p:cNvSpPr>
            <a:spLocks noGrp="1"/>
          </p:cNvSpPr>
          <p:nvPr>
            <p:ph idx="1"/>
          </p:nvPr>
        </p:nvSpPr>
        <p:spPr>
          <a:xfrm>
            <a:off x="827584" y="2636912"/>
            <a:ext cx="7633742" cy="3593591"/>
          </a:xfrm>
        </p:spPr>
        <p:txBody>
          <a:bodyPr/>
          <a:lstStyle/>
          <a:p>
            <a:pPr marL="457200" lvl="1" indent="0">
              <a:buNone/>
            </a:pPr>
            <a:r>
              <a:rPr lang="it-IT" dirty="0"/>
              <a:t>a) Un'attività volta a evitare situazioni temute.</a:t>
            </a:r>
          </a:p>
          <a:p>
            <a:pPr marL="457200" lvl="1" indent="0">
              <a:buNone/>
            </a:pPr>
            <a:r>
              <a:rPr lang="it-IT" dirty="0"/>
              <a:t>b) Un'attività volta a mettere alla prova una specifica ipotesi o credenza disfunzionale.</a:t>
            </a:r>
          </a:p>
          <a:p>
            <a:pPr marL="457200" lvl="1" indent="0">
              <a:buNone/>
            </a:pPr>
            <a:r>
              <a:rPr lang="it-IT" dirty="0"/>
              <a:t>c) Un esercizio di rilassamento.</a:t>
            </a:r>
          </a:p>
          <a:p>
            <a:pPr marL="457200" lvl="1" indent="0">
              <a:buNone/>
            </a:pPr>
            <a:r>
              <a:rPr lang="it-IT" dirty="0"/>
              <a:t>d) La semplice registrazione di eventi quotidiani.</a:t>
            </a:r>
          </a:p>
          <a:p>
            <a:endParaRPr lang="it-IT" dirty="0"/>
          </a:p>
        </p:txBody>
      </p:sp>
    </p:spTree>
    <p:extLst>
      <p:ext uri="{BB962C8B-B14F-4D97-AF65-F5344CB8AC3E}">
        <p14:creationId xmlns:p14="http://schemas.microsoft.com/office/powerpoint/2010/main" val="13952730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D17F87-FE96-4A5F-83F2-3E87B953B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571497" y="666625"/>
            <a:ext cx="8001003" cy="1207892"/>
          </a:xfrm>
        </p:spPr>
        <p:txBody>
          <a:bodyPr anchor="ctr">
            <a:normAutofit/>
          </a:bodyPr>
          <a:lstStyle/>
          <a:p>
            <a:pPr algn="r"/>
            <a:r>
              <a:rPr lang="it-IT" sz="4000" dirty="0"/>
              <a:t>Bibliografia</a:t>
            </a:r>
            <a:br>
              <a:rPr lang="it-IT" sz="4000" dirty="0"/>
            </a:br>
            <a:endParaRPr lang="it-IT" sz="4000" dirty="0"/>
          </a:p>
        </p:txBody>
      </p:sp>
      <p:sp>
        <p:nvSpPr>
          <p:cNvPr id="10" name="Rectangle 9">
            <a:extLst>
              <a:ext uri="{FF2B5EF4-FFF2-40B4-BE49-F238E27FC236}">
                <a16:creationId xmlns:a16="http://schemas.microsoft.com/office/drawing/2014/main" id="{9546C973-6034-4DAE-8C50-764E31604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2278"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C2ADC72-9292-411C-B17E-1DC83998D3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5244" y="666625"/>
            <a:ext cx="0" cy="120789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1497" y="2286001"/>
            <a:ext cx="8248973" cy="3591271"/>
          </a:xfrm>
        </p:spPr>
        <p:txBody>
          <a:bodyPr>
            <a:normAutofit fontScale="70000" lnSpcReduction="20000"/>
          </a:bodyPr>
          <a:lstStyle/>
          <a:p>
            <a:r>
              <a:rPr lang="it-IT" dirty="0"/>
              <a:t>Franco Baldini (2004). Homework: un’antologia di prescrizioni terapeutiche. </a:t>
            </a:r>
            <a:r>
              <a:rPr lang="it-IT" dirty="0" err="1"/>
              <a:t>McGraw</a:t>
            </a:r>
            <a:r>
              <a:rPr lang="it-IT" dirty="0"/>
              <a:t> Hill</a:t>
            </a:r>
          </a:p>
          <a:p>
            <a:r>
              <a:rPr lang="de-DE" dirty="0"/>
              <a:t>Christine A. </a:t>
            </a:r>
            <a:r>
              <a:rPr lang="de-DE" dirty="0" err="1"/>
              <a:t>Padesky</a:t>
            </a:r>
            <a:r>
              <a:rPr lang="de-DE" dirty="0"/>
              <a:t>, Dennis </a:t>
            </a:r>
            <a:r>
              <a:rPr lang="de-DE" dirty="0" err="1"/>
              <a:t>Greenberger</a:t>
            </a:r>
            <a:r>
              <a:rPr lang="de-DE" dirty="0"/>
              <a:t> (1998) </a:t>
            </a:r>
            <a:r>
              <a:rPr lang="it-IT" dirty="0"/>
              <a:t>Penso dunque mi sento meglio. </a:t>
            </a:r>
            <a:r>
              <a:rPr lang="it-IT" i="1" dirty="0"/>
              <a:t>Esercizi cognitivi per problemi di ansia, depressione, colpa, vergogna e rabbia</a:t>
            </a:r>
            <a:r>
              <a:rPr lang="it-IT" dirty="0"/>
              <a:t>. Erikson</a:t>
            </a:r>
          </a:p>
          <a:p>
            <a:r>
              <a:rPr lang="it-IT" dirty="0" err="1"/>
              <a:t>Kazantzis</a:t>
            </a:r>
            <a:r>
              <a:rPr lang="it-IT" dirty="0"/>
              <a:t>, N., Whittington, C., &amp; </a:t>
            </a:r>
            <a:r>
              <a:rPr lang="it-IT" dirty="0" err="1"/>
              <a:t>Dattilio</a:t>
            </a:r>
            <a:r>
              <a:rPr lang="it-IT" dirty="0"/>
              <a:t>, </a:t>
            </a:r>
            <a:r>
              <a:rPr lang="it-IT" dirty="0" err="1"/>
              <a:t>F</a:t>
            </a:r>
            <a:r>
              <a:rPr lang="it-IT" dirty="0"/>
              <a:t>. (2010). Meta-</a:t>
            </a:r>
            <a:r>
              <a:rPr lang="it-IT" dirty="0" err="1"/>
              <a:t>analysis</a:t>
            </a:r>
            <a:r>
              <a:rPr lang="it-IT" dirty="0"/>
              <a:t> of </a:t>
            </a:r>
            <a:r>
              <a:rPr lang="it-IT" dirty="0" err="1"/>
              <a:t>homework</a:t>
            </a:r>
            <a:r>
              <a:rPr lang="it-IT" dirty="0"/>
              <a:t> </a:t>
            </a:r>
            <a:r>
              <a:rPr lang="it-IT" dirty="0" err="1"/>
              <a:t>effects</a:t>
            </a:r>
            <a:r>
              <a:rPr lang="it-IT" dirty="0"/>
              <a:t> in cognitive and </a:t>
            </a:r>
            <a:r>
              <a:rPr lang="it-IT" dirty="0" err="1"/>
              <a:t>behavioral</a:t>
            </a:r>
            <a:r>
              <a:rPr lang="it-IT" dirty="0"/>
              <a:t> therapy: A </a:t>
            </a:r>
            <a:r>
              <a:rPr lang="it-IT" dirty="0" err="1"/>
              <a:t>replication</a:t>
            </a:r>
            <a:r>
              <a:rPr lang="it-IT" dirty="0"/>
              <a:t> and extension. Clinical </a:t>
            </a:r>
            <a:r>
              <a:rPr lang="it-IT" dirty="0" err="1"/>
              <a:t>Psychology</a:t>
            </a:r>
            <a:r>
              <a:rPr lang="it-IT" dirty="0"/>
              <a:t> &amp; </a:t>
            </a:r>
            <a:r>
              <a:rPr lang="it-IT" dirty="0" err="1"/>
              <a:t>Psychotherapy</a:t>
            </a:r>
            <a:r>
              <a:rPr lang="it-IT" dirty="0"/>
              <a:t>, 17(2), 147–156.</a:t>
            </a:r>
          </a:p>
          <a:p>
            <a:r>
              <a:rPr lang="it-IT" dirty="0"/>
              <a:t>Italiano – Rossi, A., &amp; Boffo, M. (2019). L’importanza degli incarichi a casa nella terapia cognitivo-comportamentale: evidenze empiriche e implicazioni pratiche. Rivista di Psicologia Clinica, 27(3), 253–270.</a:t>
            </a:r>
          </a:p>
          <a:p>
            <a:r>
              <a:rPr lang="it-IT" dirty="0" err="1"/>
              <a:t>Mausbach</a:t>
            </a:r>
            <a:r>
              <a:rPr lang="it-IT" dirty="0"/>
              <a:t>, B. T., et al. (2017). The </a:t>
            </a:r>
            <a:r>
              <a:rPr lang="it-IT" dirty="0" err="1"/>
              <a:t>role</a:t>
            </a:r>
            <a:r>
              <a:rPr lang="it-IT" dirty="0"/>
              <a:t> of </a:t>
            </a:r>
            <a:r>
              <a:rPr lang="it-IT" dirty="0" err="1"/>
              <a:t>therapeutic</a:t>
            </a:r>
            <a:r>
              <a:rPr lang="it-IT" dirty="0"/>
              <a:t> </a:t>
            </a:r>
            <a:r>
              <a:rPr lang="it-IT" dirty="0" err="1"/>
              <a:t>homework</a:t>
            </a:r>
            <a:r>
              <a:rPr lang="it-IT" dirty="0"/>
              <a:t> in CBT: </a:t>
            </a:r>
            <a:r>
              <a:rPr lang="it-IT" dirty="0" err="1"/>
              <a:t>Empirical</a:t>
            </a:r>
            <a:r>
              <a:rPr lang="it-IT" dirty="0"/>
              <a:t> </a:t>
            </a:r>
            <a:r>
              <a:rPr lang="it-IT" dirty="0" err="1"/>
              <a:t>findings</a:t>
            </a:r>
            <a:r>
              <a:rPr lang="it-IT" dirty="0"/>
              <a:t> and </a:t>
            </a:r>
            <a:r>
              <a:rPr lang="it-IT" dirty="0" err="1"/>
              <a:t>practical</a:t>
            </a:r>
            <a:r>
              <a:rPr lang="it-IT" dirty="0"/>
              <a:t> </a:t>
            </a:r>
            <a:r>
              <a:rPr lang="it-IT" dirty="0" err="1"/>
              <a:t>recommendations</a:t>
            </a:r>
            <a:r>
              <a:rPr lang="it-IT" dirty="0"/>
              <a:t>. Cognitive Therapy and </a:t>
            </a:r>
            <a:r>
              <a:rPr lang="it-IT" dirty="0" err="1"/>
              <a:t>Research</a:t>
            </a:r>
            <a:r>
              <a:rPr lang="it-IT" dirty="0"/>
              <a:t>, 41(1), 1–14.</a:t>
            </a:r>
          </a:p>
          <a:p>
            <a:r>
              <a:rPr lang="it-IT" dirty="0" err="1"/>
              <a:t>Reinecke</a:t>
            </a:r>
            <a:r>
              <a:rPr lang="it-IT" dirty="0"/>
              <a:t>, M. A., &amp; </a:t>
            </a:r>
            <a:r>
              <a:rPr lang="it-IT" dirty="0" err="1"/>
              <a:t>Strunk</a:t>
            </a:r>
            <a:r>
              <a:rPr lang="it-IT" dirty="0"/>
              <a:t>, D. (2018). </a:t>
            </a:r>
            <a:r>
              <a:rPr lang="it-IT" dirty="0" err="1"/>
              <a:t>Homework</a:t>
            </a:r>
            <a:r>
              <a:rPr lang="it-IT" dirty="0"/>
              <a:t> </a:t>
            </a:r>
            <a:r>
              <a:rPr lang="it-IT" dirty="0" err="1"/>
              <a:t>adherence</a:t>
            </a:r>
            <a:r>
              <a:rPr lang="it-IT" dirty="0"/>
              <a:t> in cognitive-</a:t>
            </a:r>
            <a:r>
              <a:rPr lang="it-IT" dirty="0" err="1"/>
              <a:t>behavioral</a:t>
            </a:r>
            <a:r>
              <a:rPr lang="it-IT" dirty="0"/>
              <a:t> therapy: A review of a </a:t>
            </a:r>
            <a:r>
              <a:rPr lang="it-IT" dirty="0" err="1"/>
              <a:t>longstanding</a:t>
            </a:r>
            <a:r>
              <a:rPr lang="it-IT" dirty="0"/>
              <a:t> clinical practice. Clinical </a:t>
            </a:r>
            <a:r>
              <a:rPr lang="it-IT" dirty="0" err="1"/>
              <a:t>Psychology</a:t>
            </a:r>
            <a:r>
              <a:rPr lang="it-IT" dirty="0"/>
              <a:t> Review, 60, 16–28.</a:t>
            </a:r>
          </a:p>
          <a:p>
            <a:endParaRPr lang="it-IT" dirty="0"/>
          </a:p>
          <a:p>
            <a:r>
              <a:rPr lang="it-IT" dirty="0"/>
              <a:t>Il Drop-out in terapia CC</a:t>
            </a:r>
          </a:p>
          <a:p>
            <a:pPr lvl="1"/>
            <a:r>
              <a:rPr lang="it-IT" dirty="0">
                <a:hlinkClick r:id="rId3"/>
              </a:rPr>
              <a:t>00 indice 2-08.pmd (apc.it)</a:t>
            </a:r>
            <a:endParaRPr lang="it-IT" dirty="0"/>
          </a:p>
          <a:p>
            <a:endParaRPr lang="it-IT" dirty="0"/>
          </a:p>
        </p:txBody>
      </p:sp>
    </p:spTree>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1602</TotalTime>
  <Words>5500</Words>
  <Application>Microsoft Macintosh PowerPoint</Application>
  <PresentationFormat>Presentazione su schermo (4:3)</PresentationFormat>
  <Paragraphs>447</Paragraphs>
  <Slides>94</Slides>
  <Notes>7</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94</vt:i4>
      </vt:variant>
    </vt:vector>
  </HeadingPairs>
  <TitlesOfParts>
    <vt:vector size="100" baseType="lpstr">
      <vt:lpstr>Arial</vt:lpstr>
      <vt:lpstr>Calibri</vt:lpstr>
      <vt:lpstr>Gill Sans MT</vt:lpstr>
      <vt:lpstr>Impact</vt:lpstr>
      <vt:lpstr>Wingdings</vt:lpstr>
      <vt:lpstr>Badge</vt:lpstr>
      <vt:lpstr>Homework: vincoli e possibilità</vt:lpstr>
      <vt:lpstr>Obiettivi della lezione</vt:lpstr>
      <vt:lpstr>Recuperare le conoscenze pregresse …</vt:lpstr>
      <vt:lpstr>Premessa</vt:lpstr>
      <vt:lpstr>Definizione nel contesto della TCC</vt:lpstr>
      <vt:lpstr>Presentazione standard di PowerPoint</vt:lpstr>
      <vt:lpstr>Differenza tra homework e semplici "compiti" </vt:lpstr>
      <vt:lpstr>Un po’ di calcoli…</vt:lpstr>
      <vt:lpstr>E quindi …</vt:lpstr>
      <vt:lpstr>A cosa servono</vt:lpstr>
      <vt:lpstr>Cosa dice la ricerca …</vt:lpstr>
      <vt:lpstr>Presentazione standard di PowerPoint</vt:lpstr>
      <vt:lpstr>Presentazione standard di PowerPoint</vt:lpstr>
      <vt:lpstr>Presentazione standard di PowerPoint</vt:lpstr>
      <vt:lpstr>Presentazione standard di PowerPoint</vt:lpstr>
      <vt:lpstr>Fondamenti teorici e razionali degli Homework </vt:lpstr>
      <vt:lpstr>Presentazione standard di PowerPoint</vt:lpstr>
      <vt:lpstr>Vantaggi diretti</vt:lpstr>
      <vt:lpstr>Presentazione standard di PowerPoint</vt:lpstr>
      <vt:lpstr>Presentazione standard di PowerPoint</vt:lpstr>
      <vt:lpstr>Vantaggi indiretti</vt:lpstr>
      <vt:lpstr>Vantaggi nella relazione terapeutica </vt:lpstr>
      <vt:lpstr>Cartina al tornasole</vt:lpstr>
      <vt:lpstr>prescrizioni di automonitoraggio</vt:lpstr>
      <vt:lpstr>Correlazione CEC</vt:lpstr>
      <vt:lpstr>Sottili differenze!</vt:lpstr>
      <vt:lpstr>Tipologie di Homework </vt:lpstr>
      <vt:lpstr>Tipologie di Homework </vt:lpstr>
      <vt:lpstr>Gli homework di base</vt:lpstr>
      <vt:lpstr>Compilazione dell’ABC</vt:lpstr>
      <vt:lpstr>Presentazione standard di PowerPoint</vt:lpstr>
      <vt:lpstr>Presentazione standard di PowerPoint</vt:lpstr>
      <vt:lpstr>Presentazione standard di PowerPoint</vt:lpstr>
      <vt:lpstr>Gli homework specifici</vt:lpstr>
      <vt:lpstr>Premesso che …</vt:lpstr>
      <vt:lpstr>Esempi di homework nei disturbi d’ansia</vt:lpstr>
      <vt:lpstr>Esempio</vt:lpstr>
      <vt:lpstr>Gli Homework nei disturbi d’ansia</vt:lpstr>
      <vt:lpstr>Gli Homework nei disturbi d’ansia</vt:lpstr>
      <vt:lpstr>Presentazione standard di PowerPoint</vt:lpstr>
      <vt:lpstr>Presentazione standard di PowerPoint</vt:lpstr>
      <vt:lpstr>Presentazione standard di PowerPoint</vt:lpstr>
      <vt:lpstr>Esempi di homework nei disturbi da attacchi di panico</vt:lpstr>
      <vt:lpstr>Presentazione standard di PowerPoint</vt:lpstr>
      <vt:lpstr>L’automonitoraggio</vt:lpstr>
      <vt:lpstr>Presentazione standard di PowerPoint</vt:lpstr>
      <vt:lpstr>Presentazione standard di PowerPoint</vt:lpstr>
      <vt:lpstr>La ristrutturazione cognitiva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DISTURBI DEPRESSIVI</vt:lpstr>
      <vt:lpstr>Presentazione standard di PowerPoint</vt:lpstr>
      <vt:lpstr>Presentazione standard di PowerPoint</vt:lpstr>
      <vt:lpstr>Presentazione standard di PowerPoint</vt:lpstr>
      <vt:lpstr>Esposizione a situazioni temute</vt:lpstr>
      <vt:lpstr>Esempio di Scala SUDS (Subjective Units of Distress Scale)</vt:lpstr>
      <vt:lpstr>Presentazione standard di PowerPoint</vt:lpstr>
      <vt:lpstr>Presentazione standard di PowerPoint</vt:lpstr>
      <vt:lpstr>Presentazione standard di PowerPoint</vt:lpstr>
      <vt:lpstr>Analisi funzionale</vt:lpstr>
      <vt:lpstr>Analisi funzionale</vt:lpstr>
      <vt:lpstr>Analisi funzionale</vt:lpstr>
      <vt:lpstr>Homework nei Disturbi del comportamento (ADHD; DOP; DC; …)</vt:lpstr>
      <vt:lpstr>Presentazione standard di PowerPoint</vt:lpstr>
      <vt:lpstr>ABC tipici</vt:lpstr>
      <vt:lpstr>ABC tipici</vt:lpstr>
      <vt:lpstr>I° homework: Analisi funzionale</vt:lpstr>
      <vt:lpstr>Analisi funzionale</vt:lpstr>
      <vt:lpstr>II° Homework: il Problem Solving</vt:lpstr>
      <vt:lpstr>III° Homework: training di autoistruzione</vt:lpstr>
      <vt:lpstr>IV° Homework: token economy</vt:lpstr>
      <vt:lpstr>V° Homework: l’autovalutazione</vt:lpstr>
      <vt:lpstr>VI° Homework: l’autorinforzo</vt:lpstr>
      <vt:lpstr>VII Homework: l’educazione emotiva</vt:lpstr>
      <vt:lpstr>Problemi possibili</vt:lpstr>
      <vt:lpstr>Presentazione standard di PowerPoint</vt:lpstr>
      <vt:lpstr>Responsabilita’ del terapeuta</vt:lpstr>
      <vt:lpstr>Resistenze</vt:lpstr>
      <vt:lpstr>Progettazione e Assegnazione degli Homework  </vt:lpstr>
      <vt:lpstr>Monitoraggio e Valutazione </vt:lpstr>
      <vt:lpstr>Gestione delle Resistenze agli Homework  </vt:lpstr>
      <vt:lpstr>Esercitazioni pratiche </vt:lpstr>
      <vt:lpstr>Domande a risposta multipla: </vt:lpstr>
      <vt:lpstr>Quale tipo di homework prevede la registrazione di pensieri, emozioni e comportamenti in specifici diari? </vt:lpstr>
      <vt:lpstr>Un esempio di esercizio comportamentale per la depressione è: </vt:lpstr>
      <vt:lpstr>Quale caratteristica NON è tipica di un homework efficace? </vt:lpstr>
      <vt:lpstr>Quando si assegnano homework, è importante </vt:lpstr>
      <vt:lpstr>Quale delle seguenti affermazioni descrive meglio il ruolo degli homework nella TCC? </vt:lpstr>
      <vt:lpstr>Cosa si intende per "esperimento comportamentale"? </vt:lpstr>
      <vt:lpstr>Bibliografia </vt:lpstr>
    </vt:vector>
  </TitlesOfParts>
  <Company>CNR - ITD Palermo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vincoli e possibilità</dc:title>
  <dc:creator>Antonella Chifari</dc:creator>
  <cp:lastModifiedBy>Antonella Chifari</cp:lastModifiedBy>
  <cp:revision>155</cp:revision>
  <dcterms:created xsi:type="dcterms:W3CDTF">2010-01-12T14:15:29Z</dcterms:created>
  <dcterms:modified xsi:type="dcterms:W3CDTF">2025-01-20T12:00:41Z</dcterms:modified>
</cp:coreProperties>
</file>