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notesMasterIdLst>
    <p:notesMasterId r:id="rId65"/>
  </p:notesMasterIdLst>
  <p:sldIdLst>
    <p:sldId id="335" r:id="rId2"/>
    <p:sldId id="267" r:id="rId3"/>
    <p:sldId id="323" r:id="rId4"/>
    <p:sldId id="330" r:id="rId5"/>
    <p:sldId id="260" r:id="rId6"/>
    <p:sldId id="261" r:id="rId7"/>
    <p:sldId id="317" r:id="rId8"/>
    <p:sldId id="315" r:id="rId9"/>
    <p:sldId id="262" r:id="rId10"/>
    <p:sldId id="329" r:id="rId11"/>
    <p:sldId id="268" r:id="rId12"/>
    <p:sldId id="327" r:id="rId13"/>
    <p:sldId id="272" r:id="rId14"/>
    <p:sldId id="258" r:id="rId15"/>
    <p:sldId id="333" r:id="rId16"/>
    <p:sldId id="334" r:id="rId17"/>
    <p:sldId id="259" r:id="rId18"/>
    <p:sldId id="263" r:id="rId19"/>
    <p:sldId id="319" r:id="rId20"/>
    <p:sldId id="273" r:id="rId21"/>
    <p:sldId id="264" r:id="rId22"/>
    <p:sldId id="266" r:id="rId23"/>
    <p:sldId id="318" r:id="rId24"/>
    <p:sldId id="275" r:id="rId25"/>
    <p:sldId id="269" r:id="rId26"/>
    <p:sldId id="276" r:id="rId27"/>
    <p:sldId id="320" r:id="rId28"/>
    <p:sldId id="271" r:id="rId29"/>
    <p:sldId id="321" r:id="rId30"/>
    <p:sldId id="288" r:id="rId31"/>
    <p:sldId id="290" r:id="rId32"/>
    <p:sldId id="302" r:id="rId33"/>
    <p:sldId id="303" r:id="rId34"/>
    <p:sldId id="324" r:id="rId35"/>
    <p:sldId id="301" r:id="rId36"/>
    <p:sldId id="331" r:id="rId37"/>
    <p:sldId id="289" r:id="rId38"/>
    <p:sldId id="291" r:id="rId39"/>
    <p:sldId id="294" r:id="rId40"/>
    <p:sldId id="292" r:id="rId41"/>
    <p:sldId id="293" r:id="rId42"/>
    <p:sldId id="305" r:id="rId43"/>
    <p:sldId id="310" r:id="rId44"/>
    <p:sldId id="270" r:id="rId45"/>
    <p:sldId id="300" r:id="rId46"/>
    <p:sldId id="332" r:id="rId47"/>
    <p:sldId id="299" r:id="rId48"/>
    <p:sldId id="311" r:id="rId49"/>
    <p:sldId id="312" r:id="rId50"/>
    <p:sldId id="313" r:id="rId51"/>
    <p:sldId id="314" r:id="rId52"/>
    <p:sldId id="306" r:id="rId53"/>
    <p:sldId id="307" r:id="rId54"/>
    <p:sldId id="308" r:id="rId55"/>
    <p:sldId id="309" r:id="rId56"/>
    <p:sldId id="295" r:id="rId57"/>
    <p:sldId id="296" r:id="rId58"/>
    <p:sldId id="265" r:id="rId59"/>
    <p:sldId id="325" r:id="rId60"/>
    <p:sldId id="326" r:id="rId61"/>
    <p:sldId id="336" r:id="rId62"/>
    <p:sldId id="337" r:id="rId63"/>
    <p:sldId id="338"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A5B"/>
    <a:srgbClr val="E70303"/>
    <a:srgbClr val="6B010B"/>
    <a:srgbClr val="8C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0" autoAdjust="0"/>
    <p:restoredTop sz="95788" autoAdjust="0"/>
  </p:normalViewPr>
  <p:slideViewPr>
    <p:cSldViewPr snapToGrid="0" snapToObjects="1">
      <p:cViewPr>
        <p:scale>
          <a:sx n="120" d="100"/>
          <a:sy n="120" d="100"/>
        </p:scale>
        <p:origin x="832" y="144"/>
      </p:cViewPr>
      <p:guideLst>
        <p:guide orient="horz" pos="2160"/>
        <p:guide pos="2880"/>
      </p:guideLst>
    </p:cSldViewPr>
  </p:slideViewPr>
  <p:outlineViewPr>
    <p:cViewPr>
      <p:scale>
        <a:sx n="33" d="100"/>
        <a:sy n="33" d="100"/>
      </p:scale>
      <p:origin x="0" y="-385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0FD74-EF13-484F-A6EC-9B06CBA64CA1}"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787DF389-A67F-4ECA-8FEF-B5F5D405CEB0}">
      <dgm:prSet/>
      <dgm:spPr/>
      <dgm:t>
        <a:bodyPr/>
        <a:lstStyle/>
        <a:p>
          <a:r>
            <a:rPr lang="it-IT"/>
            <a:t>Dinanzi ad una situazione pubblica si riscontra la seguente sequenza di eventi: la situazione attiva le credenze relative al potenziale fallimento della prestazione e le implicazioni legate alla manifestazione dei sintomi; ciò induce il soggetto a percepire un pericolo sociale che diviene visibile nelle preoccupazioni anticipatorie o nei pensieri automatici negativi. Come per esempio: “non so cosa dire, la gente penserà che sono stupido”; oppure “cosa succederà se sudo o balbetto? Tutti mi noteranno e penseranno che non sono normale”. </a:t>
          </a:r>
          <a:endParaRPr lang="en-US"/>
        </a:p>
      </dgm:t>
    </dgm:pt>
    <dgm:pt modelId="{890C4024-2648-4CC1-8FE0-8021F5688CA1}" type="parTrans" cxnId="{3664EC28-90AC-4F91-9253-77AD376C126F}">
      <dgm:prSet/>
      <dgm:spPr/>
      <dgm:t>
        <a:bodyPr/>
        <a:lstStyle/>
        <a:p>
          <a:endParaRPr lang="en-US"/>
        </a:p>
      </dgm:t>
    </dgm:pt>
    <dgm:pt modelId="{BB28782D-4B9E-4696-B607-077F4EDC25DF}" type="sibTrans" cxnId="{3664EC28-90AC-4F91-9253-77AD376C126F}">
      <dgm:prSet/>
      <dgm:spPr/>
      <dgm:t>
        <a:bodyPr/>
        <a:lstStyle/>
        <a:p>
          <a:endParaRPr lang="en-US"/>
        </a:p>
      </dgm:t>
    </dgm:pt>
    <dgm:pt modelId="{608D4F21-CFA9-40A9-BE34-C59DECD2D9D5}">
      <dgm:prSet/>
      <dgm:spPr/>
      <dgm:t>
        <a:bodyPr/>
        <a:lstStyle/>
        <a:p>
          <a:r>
            <a:rPr lang="it-IT" dirty="0"/>
            <a:t>I pensieri automatici negativi sono associati all’attivazione dell’ansia, sotto forma di sintomi somatici o cognitivi, che diventano ulteriori fonti di pericolo, perché sono soggetti a giudizi negativi e potrebbero essere interpretati come prove di umiliazione o fallimento. La strategia difensiva porta a concentrare l’attenzione su di sé e sui propri comportamenti.</a:t>
          </a:r>
          <a:endParaRPr lang="en-US" dirty="0"/>
        </a:p>
      </dgm:t>
    </dgm:pt>
    <dgm:pt modelId="{71FE9E83-508B-4301-BA28-9D01CBAACA43}" type="parTrans" cxnId="{AA50C5EE-D369-4952-A761-FD22FC09E8C2}">
      <dgm:prSet/>
      <dgm:spPr/>
      <dgm:t>
        <a:bodyPr/>
        <a:lstStyle/>
        <a:p>
          <a:endParaRPr lang="en-US"/>
        </a:p>
      </dgm:t>
    </dgm:pt>
    <dgm:pt modelId="{580E43D5-929D-4919-89AA-D4D911590D39}" type="sibTrans" cxnId="{AA50C5EE-D369-4952-A761-FD22FC09E8C2}">
      <dgm:prSet/>
      <dgm:spPr/>
      <dgm:t>
        <a:bodyPr/>
        <a:lstStyle/>
        <a:p>
          <a:endParaRPr lang="en-US"/>
        </a:p>
      </dgm:t>
    </dgm:pt>
    <dgm:pt modelId="{55A0FFD1-F57A-46F5-869B-2BB0CB4A4BE5}" type="pres">
      <dgm:prSet presAssocID="{BD40FD74-EF13-484F-A6EC-9B06CBA64CA1}" presName="vert0" presStyleCnt="0">
        <dgm:presLayoutVars>
          <dgm:dir/>
          <dgm:animOne val="branch"/>
          <dgm:animLvl val="lvl"/>
        </dgm:presLayoutVars>
      </dgm:prSet>
      <dgm:spPr/>
    </dgm:pt>
    <dgm:pt modelId="{75D01713-B063-493E-8D22-EC54ECE1BF31}" type="pres">
      <dgm:prSet presAssocID="{787DF389-A67F-4ECA-8FEF-B5F5D405CEB0}" presName="thickLine" presStyleLbl="alignNode1" presStyleIdx="0" presStyleCnt="2"/>
      <dgm:spPr/>
    </dgm:pt>
    <dgm:pt modelId="{39663BBE-524B-40A1-863E-E8606C406476}" type="pres">
      <dgm:prSet presAssocID="{787DF389-A67F-4ECA-8FEF-B5F5D405CEB0}" presName="horz1" presStyleCnt="0"/>
      <dgm:spPr/>
    </dgm:pt>
    <dgm:pt modelId="{105303D4-D468-4C9E-A816-0E25DB75273A}" type="pres">
      <dgm:prSet presAssocID="{787DF389-A67F-4ECA-8FEF-B5F5D405CEB0}" presName="tx1" presStyleLbl="revTx" presStyleIdx="0" presStyleCnt="2"/>
      <dgm:spPr/>
    </dgm:pt>
    <dgm:pt modelId="{2FF008BA-CBD6-43ED-9646-00A240436CCE}" type="pres">
      <dgm:prSet presAssocID="{787DF389-A67F-4ECA-8FEF-B5F5D405CEB0}" presName="vert1" presStyleCnt="0"/>
      <dgm:spPr/>
    </dgm:pt>
    <dgm:pt modelId="{F7046C0B-877C-47E9-B323-FD82F2BDDCC4}" type="pres">
      <dgm:prSet presAssocID="{608D4F21-CFA9-40A9-BE34-C59DECD2D9D5}" presName="thickLine" presStyleLbl="alignNode1" presStyleIdx="1" presStyleCnt="2"/>
      <dgm:spPr/>
    </dgm:pt>
    <dgm:pt modelId="{5B78C877-45D1-4418-ACED-B6D3BBB636A5}" type="pres">
      <dgm:prSet presAssocID="{608D4F21-CFA9-40A9-BE34-C59DECD2D9D5}" presName="horz1" presStyleCnt="0"/>
      <dgm:spPr/>
    </dgm:pt>
    <dgm:pt modelId="{077699A2-EAEF-44DF-B17F-78795F2ABD54}" type="pres">
      <dgm:prSet presAssocID="{608D4F21-CFA9-40A9-BE34-C59DECD2D9D5}" presName="tx1" presStyleLbl="revTx" presStyleIdx="1" presStyleCnt="2"/>
      <dgm:spPr/>
    </dgm:pt>
    <dgm:pt modelId="{38C648A8-D622-49CB-8CFC-BB56BF742009}" type="pres">
      <dgm:prSet presAssocID="{608D4F21-CFA9-40A9-BE34-C59DECD2D9D5}" presName="vert1" presStyleCnt="0"/>
      <dgm:spPr/>
    </dgm:pt>
  </dgm:ptLst>
  <dgm:cxnLst>
    <dgm:cxn modelId="{3664EC28-90AC-4F91-9253-77AD376C126F}" srcId="{BD40FD74-EF13-484F-A6EC-9B06CBA64CA1}" destId="{787DF389-A67F-4ECA-8FEF-B5F5D405CEB0}" srcOrd="0" destOrd="0" parTransId="{890C4024-2648-4CC1-8FE0-8021F5688CA1}" sibTransId="{BB28782D-4B9E-4696-B607-077F4EDC25DF}"/>
    <dgm:cxn modelId="{E8CEBC38-25C4-4EFF-8AAA-D0751D243EDE}" type="presOf" srcId="{787DF389-A67F-4ECA-8FEF-B5F5D405CEB0}" destId="{105303D4-D468-4C9E-A816-0E25DB75273A}" srcOrd="0" destOrd="0" presId="urn:microsoft.com/office/officeart/2008/layout/LinedList"/>
    <dgm:cxn modelId="{0E3761A7-76B8-4628-AB4C-E241F492574B}" type="presOf" srcId="{BD40FD74-EF13-484F-A6EC-9B06CBA64CA1}" destId="{55A0FFD1-F57A-46F5-869B-2BB0CB4A4BE5}" srcOrd="0" destOrd="0" presId="urn:microsoft.com/office/officeart/2008/layout/LinedList"/>
    <dgm:cxn modelId="{D4D6A4C7-B0FF-4703-A11D-B79E927081B7}" type="presOf" srcId="{608D4F21-CFA9-40A9-BE34-C59DECD2D9D5}" destId="{077699A2-EAEF-44DF-B17F-78795F2ABD54}" srcOrd="0" destOrd="0" presId="urn:microsoft.com/office/officeart/2008/layout/LinedList"/>
    <dgm:cxn modelId="{AA50C5EE-D369-4952-A761-FD22FC09E8C2}" srcId="{BD40FD74-EF13-484F-A6EC-9B06CBA64CA1}" destId="{608D4F21-CFA9-40A9-BE34-C59DECD2D9D5}" srcOrd="1" destOrd="0" parTransId="{71FE9E83-508B-4301-BA28-9D01CBAACA43}" sibTransId="{580E43D5-929D-4919-89AA-D4D911590D39}"/>
    <dgm:cxn modelId="{1D456031-8739-4669-9DCC-956EFAEC6224}" type="presParOf" srcId="{55A0FFD1-F57A-46F5-869B-2BB0CB4A4BE5}" destId="{75D01713-B063-493E-8D22-EC54ECE1BF31}" srcOrd="0" destOrd="0" presId="urn:microsoft.com/office/officeart/2008/layout/LinedList"/>
    <dgm:cxn modelId="{85B95F9D-2009-4AFD-AC0C-62DB2725A9B2}" type="presParOf" srcId="{55A0FFD1-F57A-46F5-869B-2BB0CB4A4BE5}" destId="{39663BBE-524B-40A1-863E-E8606C406476}" srcOrd="1" destOrd="0" presId="urn:microsoft.com/office/officeart/2008/layout/LinedList"/>
    <dgm:cxn modelId="{E61FF080-C9DD-4ABE-B031-8A7389F974FE}" type="presParOf" srcId="{39663BBE-524B-40A1-863E-E8606C406476}" destId="{105303D4-D468-4C9E-A816-0E25DB75273A}" srcOrd="0" destOrd="0" presId="urn:microsoft.com/office/officeart/2008/layout/LinedList"/>
    <dgm:cxn modelId="{0E455508-21E3-4C8E-9D87-9D7B436BC6C9}" type="presParOf" srcId="{39663BBE-524B-40A1-863E-E8606C406476}" destId="{2FF008BA-CBD6-43ED-9646-00A240436CCE}" srcOrd="1" destOrd="0" presId="urn:microsoft.com/office/officeart/2008/layout/LinedList"/>
    <dgm:cxn modelId="{D1CC1525-2043-4574-8731-78F300B620CB}" type="presParOf" srcId="{55A0FFD1-F57A-46F5-869B-2BB0CB4A4BE5}" destId="{F7046C0B-877C-47E9-B323-FD82F2BDDCC4}" srcOrd="2" destOrd="0" presId="urn:microsoft.com/office/officeart/2008/layout/LinedList"/>
    <dgm:cxn modelId="{1E3E3170-5568-4E90-8D60-834A78625E15}" type="presParOf" srcId="{55A0FFD1-F57A-46F5-869B-2BB0CB4A4BE5}" destId="{5B78C877-45D1-4418-ACED-B6D3BBB636A5}" srcOrd="3" destOrd="0" presId="urn:microsoft.com/office/officeart/2008/layout/LinedList"/>
    <dgm:cxn modelId="{70ED7D17-AB54-4437-8CDC-7C2B2D603744}" type="presParOf" srcId="{5B78C877-45D1-4418-ACED-B6D3BBB636A5}" destId="{077699A2-EAEF-44DF-B17F-78795F2ABD54}" srcOrd="0" destOrd="0" presId="urn:microsoft.com/office/officeart/2008/layout/LinedList"/>
    <dgm:cxn modelId="{67DA021A-7FC7-44AA-B931-157397661FB9}" type="presParOf" srcId="{5B78C877-45D1-4418-ACED-B6D3BBB636A5}" destId="{38C648A8-D622-49CB-8CFC-BB56BF7420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D7144-A595-47EF-A3FC-59F9931C44F5}"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2B29BC65-DDC6-479A-B5FA-50CB29F7A93A}">
      <dgm:prSet/>
      <dgm:spPr/>
      <dgm:t>
        <a:bodyPr/>
        <a:lstStyle/>
        <a:p>
          <a:r>
            <a:rPr lang="it-IT"/>
            <a:t>Longitudinale</a:t>
          </a:r>
          <a:endParaRPr lang="en-US"/>
        </a:p>
      </dgm:t>
    </dgm:pt>
    <dgm:pt modelId="{D8EADC69-1285-4D0E-AA86-0A88FBCFC965}" type="parTrans" cxnId="{95ABD6DD-7694-463D-BB72-AF4A700FEC32}">
      <dgm:prSet/>
      <dgm:spPr/>
      <dgm:t>
        <a:bodyPr/>
        <a:lstStyle/>
        <a:p>
          <a:endParaRPr lang="en-US"/>
        </a:p>
      </dgm:t>
    </dgm:pt>
    <dgm:pt modelId="{FA90D9AC-F59D-4CC2-AB90-4AAF5135E15D}" type="sibTrans" cxnId="{95ABD6DD-7694-463D-BB72-AF4A700FEC32}">
      <dgm:prSet/>
      <dgm:spPr/>
      <dgm:t>
        <a:bodyPr/>
        <a:lstStyle/>
        <a:p>
          <a:endParaRPr lang="en-US"/>
        </a:p>
      </dgm:t>
    </dgm:pt>
    <dgm:pt modelId="{AB781DA3-7D57-4768-8728-DBEA79484DA9}">
      <dgm:prSet/>
      <dgm:spPr/>
      <dgm:t>
        <a:bodyPr/>
        <a:lstStyle/>
        <a:p>
          <a:r>
            <a:rPr lang="it-IT"/>
            <a:t>raccogliere la storia di vita del paziente a partire dall’infanzia, indagare l’esistenza di eventi traumatici</a:t>
          </a:r>
          <a:endParaRPr lang="en-US"/>
        </a:p>
      </dgm:t>
    </dgm:pt>
    <dgm:pt modelId="{F5091A32-6457-4A08-AC71-03330E68015E}" type="parTrans" cxnId="{489E34A8-E525-4C12-A223-EBCC927659F3}">
      <dgm:prSet/>
      <dgm:spPr/>
      <dgm:t>
        <a:bodyPr/>
        <a:lstStyle/>
        <a:p>
          <a:endParaRPr lang="en-US"/>
        </a:p>
      </dgm:t>
    </dgm:pt>
    <dgm:pt modelId="{1673D44A-31C5-4637-B601-F8D1B52EAF3E}" type="sibTrans" cxnId="{489E34A8-E525-4C12-A223-EBCC927659F3}">
      <dgm:prSet/>
      <dgm:spPr/>
      <dgm:t>
        <a:bodyPr/>
        <a:lstStyle/>
        <a:p>
          <a:endParaRPr lang="en-US"/>
        </a:p>
      </dgm:t>
    </dgm:pt>
    <dgm:pt modelId="{D0E710BC-6778-4575-9B09-6DCB19B6F72B}">
      <dgm:prSet/>
      <dgm:spPr/>
      <dgm:t>
        <a:bodyPr/>
        <a:lstStyle/>
        <a:p>
          <a:r>
            <a:rPr lang="it-IT"/>
            <a:t>Focalizzato</a:t>
          </a:r>
          <a:endParaRPr lang="en-US"/>
        </a:p>
      </dgm:t>
    </dgm:pt>
    <dgm:pt modelId="{A6F2C881-9A8F-471B-9101-5388D624E64E}" type="parTrans" cxnId="{E80E5D08-2163-4E7B-B6FD-AD302DA22362}">
      <dgm:prSet/>
      <dgm:spPr/>
      <dgm:t>
        <a:bodyPr/>
        <a:lstStyle/>
        <a:p>
          <a:endParaRPr lang="en-US"/>
        </a:p>
      </dgm:t>
    </dgm:pt>
    <dgm:pt modelId="{3DB9A3C8-0CD7-4977-9D22-C2A7911F2003}" type="sibTrans" cxnId="{E80E5D08-2163-4E7B-B6FD-AD302DA22362}">
      <dgm:prSet/>
      <dgm:spPr/>
      <dgm:t>
        <a:bodyPr/>
        <a:lstStyle/>
        <a:p>
          <a:endParaRPr lang="en-US"/>
        </a:p>
      </dgm:t>
    </dgm:pt>
    <dgm:pt modelId="{405AF9A5-9876-49DE-8533-17EAE554F1D4}">
      <dgm:prSet/>
      <dgm:spPr/>
      <dgm:t>
        <a:bodyPr/>
        <a:lstStyle/>
        <a:p>
          <a:r>
            <a:rPr lang="it-IT"/>
            <a:t>ABC  cognitivo</a:t>
          </a:r>
          <a:endParaRPr lang="en-US"/>
        </a:p>
      </dgm:t>
    </dgm:pt>
    <dgm:pt modelId="{7E1A20A4-E493-44D4-B8B2-3847F456D642}" type="parTrans" cxnId="{31BAB0D7-569E-4F47-81E6-404219F1C698}">
      <dgm:prSet/>
      <dgm:spPr/>
      <dgm:t>
        <a:bodyPr/>
        <a:lstStyle/>
        <a:p>
          <a:endParaRPr lang="en-US"/>
        </a:p>
      </dgm:t>
    </dgm:pt>
    <dgm:pt modelId="{D1A61E2E-52CC-49BA-B4EF-201C9D806583}" type="sibTrans" cxnId="{31BAB0D7-569E-4F47-81E6-404219F1C698}">
      <dgm:prSet/>
      <dgm:spPr/>
      <dgm:t>
        <a:bodyPr/>
        <a:lstStyle/>
        <a:p>
          <a:endParaRPr lang="en-US"/>
        </a:p>
      </dgm:t>
    </dgm:pt>
    <dgm:pt modelId="{678CD116-645B-4401-8B82-B133852A3910}">
      <dgm:prSet/>
      <dgm:spPr/>
      <dgm:t>
        <a:bodyPr/>
        <a:lstStyle/>
        <a:p>
          <a:r>
            <a:rPr lang="it-IT"/>
            <a:t>Strumentale</a:t>
          </a:r>
          <a:endParaRPr lang="en-US"/>
        </a:p>
      </dgm:t>
    </dgm:pt>
    <dgm:pt modelId="{74E32FE3-4341-4DE7-967F-BBE5F54DD772}" type="parTrans" cxnId="{E6080C2E-6E86-44C4-92C2-15EFFD0787D5}">
      <dgm:prSet/>
      <dgm:spPr/>
      <dgm:t>
        <a:bodyPr/>
        <a:lstStyle/>
        <a:p>
          <a:endParaRPr lang="en-US"/>
        </a:p>
      </dgm:t>
    </dgm:pt>
    <dgm:pt modelId="{5CA3D8AD-8750-431A-B49B-4488F158CF31}" type="sibTrans" cxnId="{E6080C2E-6E86-44C4-92C2-15EFFD0787D5}">
      <dgm:prSet/>
      <dgm:spPr/>
      <dgm:t>
        <a:bodyPr/>
        <a:lstStyle/>
        <a:p>
          <a:endParaRPr lang="en-US"/>
        </a:p>
      </dgm:t>
    </dgm:pt>
    <dgm:pt modelId="{287F2156-5C53-4911-9837-6097196E10BF}">
      <dgm:prSet/>
      <dgm:spPr/>
      <dgm:t>
        <a:bodyPr/>
        <a:lstStyle/>
        <a:p>
          <a:r>
            <a:rPr lang="it-IT"/>
            <a:t>CBA</a:t>
          </a:r>
          <a:endParaRPr lang="en-US"/>
        </a:p>
      </dgm:t>
    </dgm:pt>
    <dgm:pt modelId="{CE98EA8E-FA8F-4344-B661-E5943E7F7BB8}" type="parTrans" cxnId="{060170B3-1FD4-450A-8572-995D7029AA66}">
      <dgm:prSet/>
      <dgm:spPr/>
      <dgm:t>
        <a:bodyPr/>
        <a:lstStyle/>
        <a:p>
          <a:endParaRPr lang="en-US"/>
        </a:p>
      </dgm:t>
    </dgm:pt>
    <dgm:pt modelId="{49D1CD92-EDEC-4095-8228-031A15D323E1}" type="sibTrans" cxnId="{060170B3-1FD4-450A-8572-995D7029AA66}">
      <dgm:prSet/>
      <dgm:spPr/>
      <dgm:t>
        <a:bodyPr/>
        <a:lstStyle/>
        <a:p>
          <a:endParaRPr lang="en-US"/>
        </a:p>
      </dgm:t>
    </dgm:pt>
    <dgm:pt modelId="{DC95AD53-75C0-4819-8B6B-97B97A9C0ACD}">
      <dgm:prSet/>
      <dgm:spPr/>
      <dgm:t>
        <a:bodyPr/>
        <a:lstStyle/>
        <a:p>
          <a:r>
            <a:rPr lang="it-IT"/>
            <a:t>Social Anxiety Scale/Social Phobia Rating Scale </a:t>
          </a:r>
          <a:endParaRPr lang="en-US"/>
        </a:p>
      </dgm:t>
    </dgm:pt>
    <dgm:pt modelId="{F27A6345-77DC-4BE7-B61A-0CCF64D145C1}" type="parTrans" cxnId="{D046B8A3-8FCC-4815-AEA7-BA78293DACE0}">
      <dgm:prSet/>
      <dgm:spPr/>
      <dgm:t>
        <a:bodyPr/>
        <a:lstStyle/>
        <a:p>
          <a:endParaRPr lang="en-US"/>
        </a:p>
      </dgm:t>
    </dgm:pt>
    <dgm:pt modelId="{E14CD9F7-F6BA-45B6-A402-611997FF8F38}" type="sibTrans" cxnId="{D046B8A3-8FCC-4815-AEA7-BA78293DACE0}">
      <dgm:prSet/>
      <dgm:spPr/>
      <dgm:t>
        <a:bodyPr/>
        <a:lstStyle/>
        <a:p>
          <a:endParaRPr lang="en-US"/>
        </a:p>
      </dgm:t>
    </dgm:pt>
    <dgm:pt modelId="{89B12B5E-71F6-49E0-BC57-E18AF11D8082}">
      <dgm:prSet/>
      <dgm:spPr/>
      <dgm:t>
        <a:bodyPr/>
        <a:lstStyle/>
        <a:p>
          <a:r>
            <a:rPr lang="it-IT"/>
            <a:t>Rathus (test per l’assertività)</a:t>
          </a:r>
          <a:endParaRPr lang="en-US"/>
        </a:p>
      </dgm:t>
    </dgm:pt>
    <dgm:pt modelId="{4E946E48-2605-4B25-B3FE-CD3D08094DB4}" type="parTrans" cxnId="{69CBFAD2-FC13-4E9F-8C5A-E397B67C23BF}">
      <dgm:prSet/>
      <dgm:spPr/>
      <dgm:t>
        <a:bodyPr/>
        <a:lstStyle/>
        <a:p>
          <a:endParaRPr lang="en-US"/>
        </a:p>
      </dgm:t>
    </dgm:pt>
    <dgm:pt modelId="{65ACCF35-485C-48F0-B185-D15A101B5968}" type="sibTrans" cxnId="{69CBFAD2-FC13-4E9F-8C5A-E397B67C23BF}">
      <dgm:prSet/>
      <dgm:spPr/>
      <dgm:t>
        <a:bodyPr/>
        <a:lstStyle/>
        <a:p>
          <a:endParaRPr lang="en-US"/>
        </a:p>
      </dgm:t>
    </dgm:pt>
    <dgm:pt modelId="{0D18BB77-AB60-48AC-BFFF-D1720EDB2FAB}">
      <dgm:prSet/>
      <dgm:spPr/>
      <dgm:t>
        <a:bodyPr/>
        <a:lstStyle/>
        <a:p>
          <a:r>
            <a:rPr lang="it-IT"/>
            <a:t>MMPI</a:t>
          </a:r>
          <a:endParaRPr lang="en-US"/>
        </a:p>
      </dgm:t>
    </dgm:pt>
    <dgm:pt modelId="{BF6B34FE-A4CB-4122-971C-7A8B1526A55E}" type="parTrans" cxnId="{894D18F3-33D0-4C76-912C-69F6E615C297}">
      <dgm:prSet/>
      <dgm:spPr/>
      <dgm:t>
        <a:bodyPr/>
        <a:lstStyle/>
        <a:p>
          <a:endParaRPr lang="en-US"/>
        </a:p>
      </dgm:t>
    </dgm:pt>
    <dgm:pt modelId="{6DBCE6A3-A3DB-4E72-8C3A-D4CF02FD50B3}" type="sibTrans" cxnId="{894D18F3-33D0-4C76-912C-69F6E615C297}">
      <dgm:prSet/>
      <dgm:spPr/>
      <dgm:t>
        <a:bodyPr/>
        <a:lstStyle/>
        <a:p>
          <a:endParaRPr lang="en-US"/>
        </a:p>
      </dgm:t>
    </dgm:pt>
    <dgm:pt modelId="{A1272F6C-C10E-404E-A99D-47FD10E7C4A7}">
      <dgm:prSet/>
      <dgm:spPr/>
      <dgm:t>
        <a:bodyPr/>
        <a:lstStyle/>
        <a:p>
          <a:r>
            <a:rPr lang="it-IT"/>
            <a:t>Fisiologico</a:t>
          </a:r>
          <a:endParaRPr lang="en-US"/>
        </a:p>
      </dgm:t>
    </dgm:pt>
    <dgm:pt modelId="{64BF7680-5D49-4F96-833B-D986182FD444}" type="parTrans" cxnId="{8318FF13-5648-436D-A234-EA741E1D818C}">
      <dgm:prSet/>
      <dgm:spPr/>
      <dgm:t>
        <a:bodyPr/>
        <a:lstStyle/>
        <a:p>
          <a:endParaRPr lang="en-US"/>
        </a:p>
      </dgm:t>
    </dgm:pt>
    <dgm:pt modelId="{E0A7B6E9-3A5E-4552-B459-2106640CE5F5}" type="sibTrans" cxnId="{8318FF13-5648-436D-A234-EA741E1D818C}">
      <dgm:prSet/>
      <dgm:spPr/>
      <dgm:t>
        <a:bodyPr/>
        <a:lstStyle/>
        <a:p>
          <a:endParaRPr lang="en-US"/>
        </a:p>
      </dgm:t>
    </dgm:pt>
    <dgm:pt modelId="{D46AD0E3-091C-49EB-8969-2FB80F93EAA0}">
      <dgm:prSet/>
      <dgm:spPr/>
      <dgm:t>
        <a:bodyPr/>
        <a:lstStyle/>
        <a:p>
          <a:r>
            <a:rPr lang="it-IT"/>
            <a:t>Rilevazione tramite biofeedback dei parametri elettrofisiologici</a:t>
          </a:r>
          <a:endParaRPr lang="en-US"/>
        </a:p>
      </dgm:t>
    </dgm:pt>
    <dgm:pt modelId="{D94A60FE-16EB-4135-B6BF-F8F6FCB9D6BE}" type="parTrans" cxnId="{C09CE5F0-EE08-42DC-B20F-26B0A14DB429}">
      <dgm:prSet/>
      <dgm:spPr/>
      <dgm:t>
        <a:bodyPr/>
        <a:lstStyle/>
        <a:p>
          <a:endParaRPr lang="en-US"/>
        </a:p>
      </dgm:t>
    </dgm:pt>
    <dgm:pt modelId="{98A98062-49BE-42F3-BE2D-6284285412B3}" type="sibTrans" cxnId="{C09CE5F0-EE08-42DC-B20F-26B0A14DB429}">
      <dgm:prSet/>
      <dgm:spPr/>
      <dgm:t>
        <a:bodyPr/>
        <a:lstStyle/>
        <a:p>
          <a:endParaRPr lang="en-US"/>
        </a:p>
      </dgm:t>
    </dgm:pt>
    <dgm:pt modelId="{C4BF6710-2205-4235-9B19-759BB5155FD3}" type="pres">
      <dgm:prSet presAssocID="{131D7144-A595-47EF-A3FC-59F9931C44F5}" presName="linear" presStyleCnt="0">
        <dgm:presLayoutVars>
          <dgm:dir/>
          <dgm:animLvl val="lvl"/>
          <dgm:resizeHandles val="exact"/>
        </dgm:presLayoutVars>
      </dgm:prSet>
      <dgm:spPr/>
    </dgm:pt>
    <dgm:pt modelId="{FBAE7549-8F0A-451A-8D9E-EF7D7D1408C5}" type="pres">
      <dgm:prSet presAssocID="{2B29BC65-DDC6-479A-B5FA-50CB29F7A93A}" presName="parentLin" presStyleCnt="0"/>
      <dgm:spPr/>
    </dgm:pt>
    <dgm:pt modelId="{FA8F900E-84AB-4B69-A750-F716503D6AE4}" type="pres">
      <dgm:prSet presAssocID="{2B29BC65-DDC6-479A-B5FA-50CB29F7A93A}" presName="parentLeftMargin" presStyleLbl="node1" presStyleIdx="0" presStyleCnt="4"/>
      <dgm:spPr/>
    </dgm:pt>
    <dgm:pt modelId="{3A672851-7440-423E-8A22-777FD3C8F688}" type="pres">
      <dgm:prSet presAssocID="{2B29BC65-DDC6-479A-B5FA-50CB29F7A93A}" presName="parentText" presStyleLbl="node1" presStyleIdx="0" presStyleCnt="4">
        <dgm:presLayoutVars>
          <dgm:chMax val="0"/>
          <dgm:bulletEnabled val="1"/>
        </dgm:presLayoutVars>
      </dgm:prSet>
      <dgm:spPr/>
    </dgm:pt>
    <dgm:pt modelId="{55E7C3A0-8FDD-4A70-B4EE-67850FC551EA}" type="pres">
      <dgm:prSet presAssocID="{2B29BC65-DDC6-479A-B5FA-50CB29F7A93A}" presName="negativeSpace" presStyleCnt="0"/>
      <dgm:spPr/>
    </dgm:pt>
    <dgm:pt modelId="{987753E1-9671-4AFA-B839-FC118CC8F591}" type="pres">
      <dgm:prSet presAssocID="{2B29BC65-DDC6-479A-B5FA-50CB29F7A93A}" presName="childText" presStyleLbl="conFgAcc1" presStyleIdx="0" presStyleCnt="4">
        <dgm:presLayoutVars>
          <dgm:bulletEnabled val="1"/>
        </dgm:presLayoutVars>
      </dgm:prSet>
      <dgm:spPr/>
    </dgm:pt>
    <dgm:pt modelId="{0252FC49-B672-4D9E-BD66-DFC323171FE2}" type="pres">
      <dgm:prSet presAssocID="{FA90D9AC-F59D-4CC2-AB90-4AAF5135E15D}" presName="spaceBetweenRectangles" presStyleCnt="0"/>
      <dgm:spPr/>
    </dgm:pt>
    <dgm:pt modelId="{29F260C2-7E1D-43A7-AE0B-92BFF99AE67E}" type="pres">
      <dgm:prSet presAssocID="{D0E710BC-6778-4575-9B09-6DCB19B6F72B}" presName="parentLin" presStyleCnt="0"/>
      <dgm:spPr/>
    </dgm:pt>
    <dgm:pt modelId="{555F8A74-5430-4ED9-919B-A72113157072}" type="pres">
      <dgm:prSet presAssocID="{D0E710BC-6778-4575-9B09-6DCB19B6F72B}" presName="parentLeftMargin" presStyleLbl="node1" presStyleIdx="0" presStyleCnt="4"/>
      <dgm:spPr/>
    </dgm:pt>
    <dgm:pt modelId="{8C19A579-4519-46C5-B3A9-FF861F628285}" type="pres">
      <dgm:prSet presAssocID="{D0E710BC-6778-4575-9B09-6DCB19B6F72B}" presName="parentText" presStyleLbl="node1" presStyleIdx="1" presStyleCnt="4">
        <dgm:presLayoutVars>
          <dgm:chMax val="0"/>
          <dgm:bulletEnabled val="1"/>
        </dgm:presLayoutVars>
      </dgm:prSet>
      <dgm:spPr/>
    </dgm:pt>
    <dgm:pt modelId="{1BA20640-083C-4414-86E4-A2B338B64467}" type="pres">
      <dgm:prSet presAssocID="{D0E710BC-6778-4575-9B09-6DCB19B6F72B}" presName="negativeSpace" presStyleCnt="0"/>
      <dgm:spPr/>
    </dgm:pt>
    <dgm:pt modelId="{519804E1-25C8-43BD-B552-885CA76FFBE5}" type="pres">
      <dgm:prSet presAssocID="{D0E710BC-6778-4575-9B09-6DCB19B6F72B}" presName="childText" presStyleLbl="conFgAcc1" presStyleIdx="1" presStyleCnt="4">
        <dgm:presLayoutVars>
          <dgm:bulletEnabled val="1"/>
        </dgm:presLayoutVars>
      </dgm:prSet>
      <dgm:spPr/>
    </dgm:pt>
    <dgm:pt modelId="{FF7B33BE-0B99-42AE-BC36-5E23C8BEF3EF}" type="pres">
      <dgm:prSet presAssocID="{3DB9A3C8-0CD7-4977-9D22-C2A7911F2003}" presName="spaceBetweenRectangles" presStyleCnt="0"/>
      <dgm:spPr/>
    </dgm:pt>
    <dgm:pt modelId="{1A64D016-08FD-4767-872E-A322CA2F56DF}" type="pres">
      <dgm:prSet presAssocID="{678CD116-645B-4401-8B82-B133852A3910}" presName="parentLin" presStyleCnt="0"/>
      <dgm:spPr/>
    </dgm:pt>
    <dgm:pt modelId="{D367E604-3DCD-4A9F-A865-FEAB6AEC7195}" type="pres">
      <dgm:prSet presAssocID="{678CD116-645B-4401-8B82-B133852A3910}" presName="parentLeftMargin" presStyleLbl="node1" presStyleIdx="1" presStyleCnt="4"/>
      <dgm:spPr/>
    </dgm:pt>
    <dgm:pt modelId="{93F8E56E-3BC5-4FB3-A004-386073F38788}" type="pres">
      <dgm:prSet presAssocID="{678CD116-645B-4401-8B82-B133852A3910}" presName="parentText" presStyleLbl="node1" presStyleIdx="2" presStyleCnt="4">
        <dgm:presLayoutVars>
          <dgm:chMax val="0"/>
          <dgm:bulletEnabled val="1"/>
        </dgm:presLayoutVars>
      </dgm:prSet>
      <dgm:spPr/>
    </dgm:pt>
    <dgm:pt modelId="{AB55B2F0-A01A-42DF-A583-0192AC58ACE8}" type="pres">
      <dgm:prSet presAssocID="{678CD116-645B-4401-8B82-B133852A3910}" presName="negativeSpace" presStyleCnt="0"/>
      <dgm:spPr/>
    </dgm:pt>
    <dgm:pt modelId="{A7869A8E-0699-4558-A594-5F5D709B4C3D}" type="pres">
      <dgm:prSet presAssocID="{678CD116-645B-4401-8B82-B133852A3910}" presName="childText" presStyleLbl="conFgAcc1" presStyleIdx="2" presStyleCnt="4">
        <dgm:presLayoutVars>
          <dgm:bulletEnabled val="1"/>
        </dgm:presLayoutVars>
      </dgm:prSet>
      <dgm:spPr/>
    </dgm:pt>
    <dgm:pt modelId="{1D149540-2CA1-4A2A-AFF7-29BC042CDB1E}" type="pres">
      <dgm:prSet presAssocID="{5CA3D8AD-8750-431A-B49B-4488F158CF31}" presName="spaceBetweenRectangles" presStyleCnt="0"/>
      <dgm:spPr/>
    </dgm:pt>
    <dgm:pt modelId="{5E2AD3F9-1C25-4DC9-9217-341100EC9CAF}" type="pres">
      <dgm:prSet presAssocID="{A1272F6C-C10E-404E-A99D-47FD10E7C4A7}" presName="parentLin" presStyleCnt="0"/>
      <dgm:spPr/>
    </dgm:pt>
    <dgm:pt modelId="{74E0CFBB-6D43-4A02-B512-E1548F236EDF}" type="pres">
      <dgm:prSet presAssocID="{A1272F6C-C10E-404E-A99D-47FD10E7C4A7}" presName="parentLeftMargin" presStyleLbl="node1" presStyleIdx="2" presStyleCnt="4"/>
      <dgm:spPr/>
    </dgm:pt>
    <dgm:pt modelId="{8263E4DE-BB20-43A4-AD3A-0FC5E11594CF}" type="pres">
      <dgm:prSet presAssocID="{A1272F6C-C10E-404E-A99D-47FD10E7C4A7}" presName="parentText" presStyleLbl="node1" presStyleIdx="3" presStyleCnt="4">
        <dgm:presLayoutVars>
          <dgm:chMax val="0"/>
          <dgm:bulletEnabled val="1"/>
        </dgm:presLayoutVars>
      </dgm:prSet>
      <dgm:spPr/>
    </dgm:pt>
    <dgm:pt modelId="{BD5AC988-880F-4DA2-91C1-552EAA8F1209}" type="pres">
      <dgm:prSet presAssocID="{A1272F6C-C10E-404E-A99D-47FD10E7C4A7}" presName="negativeSpace" presStyleCnt="0"/>
      <dgm:spPr/>
    </dgm:pt>
    <dgm:pt modelId="{9C613F7A-EE98-44B0-912B-FA6AD2013F5C}" type="pres">
      <dgm:prSet presAssocID="{A1272F6C-C10E-404E-A99D-47FD10E7C4A7}" presName="childText" presStyleLbl="conFgAcc1" presStyleIdx="3" presStyleCnt="4">
        <dgm:presLayoutVars>
          <dgm:bulletEnabled val="1"/>
        </dgm:presLayoutVars>
      </dgm:prSet>
      <dgm:spPr/>
    </dgm:pt>
  </dgm:ptLst>
  <dgm:cxnLst>
    <dgm:cxn modelId="{E80E5D08-2163-4E7B-B6FD-AD302DA22362}" srcId="{131D7144-A595-47EF-A3FC-59F9931C44F5}" destId="{D0E710BC-6778-4575-9B09-6DCB19B6F72B}" srcOrd="1" destOrd="0" parTransId="{A6F2C881-9A8F-471B-9101-5388D624E64E}" sibTransId="{3DB9A3C8-0CD7-4977-9D22-C2A7911F2003}"/>
    <dgm:cxn modelId="{F908F910-2FB7-4689-9868-A2D4ECD10A29}" type="presOf" srcId="{A1272F6C-C10E-404E-A99D-47FD10E7C4A7}" destId="{74E0CFBB-6D43-4A02-B512-E1548F236EDF}" srcOrd="0" destOrd="0" presId="urn:microsoft.com/office/officeart/2005/8/layout/list1"/>
    <dgm:cxn modelId="{8318FF13-5648-436D-A234-EA741E1D818C}" srcId="{131D7144-A595-47EF-A3FC-59F9931C44F5}" destId="{A1272F6C-C10E-404E-A99D-47FD10E7C4A7}" srcOrd="3" destOrd="0" parTransId="{64BF7680-5D49-4F96-833B-D986182FD444}" sibTransId="{E0A7B6E9-3A5E-4552-B459-2106640CE5F5}"/>
    <dgm:cxn modelId="{CCE8CC19-5FB7-4067-92DD-141D1B697B03}" type="presOf" srcId="{DC95AD53-75C0-4819-8B6B-97B97A9C0ACD}" destId="{A7869A8E-0699-4558-A594-5F5D709B4C3D}" srcOrd="0" destOrd="1" presId="urn:microsoft.com/office/officeart/2005/8/layout/list1"/>
    <dgm:cxn modelId="{E6080C2E-6E86-44C4-92C2-15EFFD0787D5}" srcId="{131D7144-A595-47EF-A3FC-59F9931C44F5}" destId="{678CD116-645B-4401-8B82-B133852A3910}" srcOrd="2" destOrd="0" parTransId="{74E32FE3-4341-4DE7-967F-BBE5F54DD772}" sibTransId="{5CA3D8AD-8750-431A-B49B-4488F158CF31}"/>
    <dgm:cxn modelId="{7FFA443B-CE0A-4D69-9864-6556BECA13C2}" type="presOf" srcId="{0D18BB77-AB60-48AC-BFFF-D1720EDB2FAB}" destId="{A7869A8E-0699-4558-A594-5F5D709B4C3D}" srcOrd="0" destOrd="3" presId="urn:microsoft.com/office/officeart/2005/8/layout/list1"/>
    <dgm:cxn modelId="{07068048-BB3B-411E-BD07-31D18ABEF81E}" type="presOf" srcId="{2B29BC65-DDC6-479A-B5FA-50CB29F7A93A}" destId="{FA8F900E-84AB-4B69-A750-F716503D6AE4}" srcOrd="0" destOrd="0" presId="urn:microsoft.com/office/officeart/2005/8/layout/list1"/>
    <dgm:cxn modelId="{48C6E24B-70A8-4E28-A57B-2CBEB0E0268F}" type="presOf" srcId="{A1272F6C-C10E-404E-A99D-47FD10E7C4A7}" destId="{8263E4DE-BB20-43A4-AD3A-0FC5E11594CF}" srcOrd="1" destOrd="0" presId="urn:microsoft.com/office/officeart/2005/8/layout/list1"/>
    <dgm:cxn modelId="{D97C3679-2758-453A-B160-0F65D4BE644F}" type="presOf" srcId="{678CD116-645B-4401-8B82-B133852A3910}" destId="{D367E604-3DCD-4A9F-A865-FEAB6AEC7195}" srcOrd="0" destOrd="0" presId="urn:microsoft.com/office/officeart/2005/8/layout/list1"/>
    <dgm:cxn modelId="{FDFCA083-DD0B-4433-9CD3-47859CB0CD78}" type="presOf" srcId="{678CD116-645B-4401-8B82-B133852A3910}" destId="{93F8E56E-3BC5-4FB3-A004-386073F38788}" srcOrd="1" destOrd="0" presId="urn:microsoft.com/office/officeart/2005/8/layout/list1"/>
    <dgm:cxn modelId="{DEC2E395-0325-4991-84E3-8484DCCD9433}" type="presOf" srcId="{2B29BC65-DDC6-479A-B5FA-50CB29F7A93A}" destId="{3A672851-7440-423E-8A22-777FD3C8F688}" srcOrd="1" destOrd="0" presId="urn:microsoft.com/office/officeart/2005/8/layout/list1"/>
    <dgm:cxn modelId="{131C00A0-E10D-4AE3-86A1-E87DFE037E8D}" type="presOf" srcId="{405AF9A5-9876-49DE-8533-17EAE554F1D4}" destId="{519804E1-25C8-43BD-B552-885CA76FFBE5}" srcOrd="0" destOrd="0" presId="urn:microsoft.com/office/officeart/2005/8/layout/list1"/>
    <dgm:cxn modelId="{98BA3CA1-F1E7-4FFF-BEDB-13949D5E276F}" type="presOf" srcId="{D46AD0E3-091C-49EB-8969-2FB80F93EAA0}" destId="{9C613F7A-EE98-44B0-912B-FA6AD2013F5C}" srcOrd="0" destOrd="0" presId="urn:microsoft.com/office/officeart/2005/8/layout/list1"/>
    <dgm:cxn modelId="{D046B8A3-8FCC-4815-AEA7-BA78293DACE0}" srcId="{678CD116-645B-4401-8B82-B133852A3910}" destId="{DC95AD53-75C0-4819-8B6B-97B97A9C0ACD}" srcOrd="1" destOrd="0" parTransId="{F27A6345-77DC-4BE7-B61A-0CCF64D145C1}" sibTransId="{E14CD9F7-F6BA-45B6-A402-611997FF8F38}"/>
    <dgm:cxn modelId="{489E34A8-E525-4C12-A223-EBCC927659F3}" srcId="{2B29BC65-DDC6-479A-B5FA-50CB29F7A93A}" destId="{AB781DA3-7D57-4768-8728-DBEA79484DA9}" srcOrd="0" destOrd="0" parTransId="{F5091A32-6457-4A08-AC71-03330E68015E}" sibTransId="{1673D44A-31C5-4637-B601-F8D1B52EAF3E}"/>
    <dgm:cxn modelId="{060170B3-1FD4-450A-8572-995D7029AA66}" srcId="{678CD116-645B-4401-8B82-B133852A3910}" destId="{287F2156-5C53-4911-9837-6097196E10BF}" srcOrd="0" destOrd="0" parTransId="{CE98EA8E-FA8F-4344-B661-E5943E7F7BB8}" sibTransId="{49D1CD92-EDEC-4095-8228-031A15D323E1}"/>
    <dgm:cxn modelId="{1C3B67BE-369E-460E-838C-3ACC85AA32B4}" type="presOf" srcId="{D0E710BC-6778-4575-9B09-6DCB19B6F72B}" destId="{555F8A74-5430-4ED9-919B-A72113157072}" srcOrd="0" destOrd="0" presId="urn:microsoft.com/office/officeart/2005/8/layout/list1"/>
    <dgm:cxn modelId="{327206BF-52B5-4085-B16A-90D375613A6D}" type="presOf" srcId="{AB781DA3-7D57-4768-8728-DBEA79484DA9}" destId="{987753E1-9671-4AFA-B839-FC118CC8F591}" srcOrd="0" destOrd="0" presId="urn:microsoft.com/office/officeart/2005/8/layout/list1"/>
    <dgm:cxn modelId="{4BAC70BF-E5FA-47DC-9A75-5BAA5764B188}" type="presOf" srcId="{89B12B5E-71F6-49E0-BC57-E18AF11D8082}" destId="{A7869A8E-0699-4558-A594-5F5D709B4C3D}" srcOrd="0" destOrd="2" presId="urn:microsoft.com/office/officeart/2005/8/layout/list1"/>
    <dgm:cxn modelId="{F58D44C6-78B5-4429-BC35-E2AB23FD9CFC}" type="presOf" srcId="{287F2156-5C53-4911-9837-6097196E10BF}" destId="{A7869A8E-0699-4558-A594-5F5D709B4C3D}" srcOrd="0" destOrd="0" presId="urn:microsoft.com/office/officeart/2005/8/layout/list1"/>
    <dgm:cxn modelId="{69CBFAD2-FC13-4E9F-8C5A-E397B67C23BF}" srcId="{678CD116-645B-4401-8B82-B133852A3910}" destId="{89B12B5E-71F6-49E0-BC57-E18AF11D8082}" srcOrd="2" destOrd="0" parTransId="{4E946E48-2605-4B25-B3FE-CD3D08094DB4}" sibTransId="{65ACCF35-485C-48F0-B185-D15A101B5968}"/>
    <dgm:cxn modelId="{31BAB0D7-569E-4F47-81E6-404219F1C698}" srcId="{D0E710BC-6778-4575-9B09-6DCB19B6F72B}" destId="{405AF9A5-9876-49DE-8533-17EAE554F1D4}" srcOrd="0" destOrd="0" parTransId="{7E1A20A4-E493-44D4-B8B2-3847F456D642}" sibTransId="{D1A61E2E-52CC-49BA-B4EF-201C9D806583}"/>
    <dgm:cxn modelId="{2B6C9CDB-6F30-42D4-BF6D-751BF1186C9E}" type="presOf" srcId="{D0E710BC-6778-4575-9B09-6DCB19B6F72B}" destId="{8C19A579-4519-46C5-B3A9-FF861F628285}" srcOrd="1" destOrd="0" presId="urn:microsoft.com/office/officeart/2005/8/layout/list1"/>
    <dgm:cxn modelId="{95ABD6DD-7694-463D-BB72-AF4A700FEC32}" srcId="{131D7144-A595-47EF-A3FC-59F9931C44F5}" destId="{2B29BC65-DDC6-479A-B5FA-50CB29F7A93A}" srcOrd="0" destOrd="0" parTransId="{D8EADC69-1285-4D0E-AA86-0A88FBCFC965}" sibTransId="{FA90D9AC-F59D-4CC2-AB90-4AAF5135E15D}"/>
    <dgm:cxn modelId="{C09CE5F0-EE08-42DC-B20F-26B0A14DB429}" srcId="{A1272F6C-C10E-404E-A99D-47FD10E7C4A7}" destId="{D46AD0E3-091C-49EB-8969-2FB80F93EAA0}" srcOrd="0" destOrd="0" parTransId="{D94A60FE-16EB-4135-B6BF-F8F6FCB9D6BE}" sibTransId="{98A98062-49BE-42F3-BE2D-6284285412B3}"/>
    <dgm:cxn modelId="{894D18F3-33D0-4C76-912C-69F6E615C297}" srcId="{678CD116-645B-4401-8B82-B133852A3910}" destId="{0D18BB77-AB60-48AC-BFFF-D1720EDB2FAB}" srcOrd="3" destOrd="0" parTransId="{BF6B34FE-A4CB-4122-971C-7A8B1526A55E}" sibTransId="{6DBCE6A3-A3DB-4E72-8C3A-D4CF02FD50B3}"/>
    <dgm:cxn modelId="{A8DD51F8-166F-46F5-8D10-5FFA818C5687}" type="presOf" srcId="{131D7144-A595-47EF-A3FC-59F9931C44F5}" destId="{C4BF6710-2205-4235-9B19-759BB5155FD3}" srcOrd="0" destOrd="0" presId="urn:microsoft.com/office/officeart/2005/8/layout/list1"/>
    <dgm:cxn modelId="{192B464F-AF05-45AE-8A63-2D7F11EA8E0A}" type="presParOf" srcId="{C4BF6710-2205-4235-9B19-759BB5155FD3}" destId="{FBAE7549-8F0A-451A-8D9E-EF7D7D1408C5}" srcOrd="0" destOrd="0" presId="urn:microsoft.com/office/officeart/2005/8/layout/list1"/>
    <dgm:cxn modelId="{433AD859-6960-4824-8C43-9270AF0AD944}" type="presParOf" srcId="{FBAE7549-8F0A-451A-8D9E-EF7D7D1408C5}" destId="{FA8F900E-84AB-4B69-A750-F716503D6AE4}" srcOrd="0" destOrd="0" presId="urn:microsoft.com/office/officeart/2005/8/layout/list1"/>
    <dgm:cxn modelId="{9E6686E6-BA22-4EB5-8389-46037CCAED8E}" type="presParOf" srcId="{FBAE7549-8F0A-451A-8D9E-EF7D7D1408C5}" destId="{3A672851-7440-423E-8A22-777FD3C8F688}" srcOrd="1" destOrd="0" presId="urn:microsoft.com/office/officeart/2005/8/layout/list1"/>
    <dgm:cxn modelId="{B5B8B2C0-FC0D-48FA-A506-6CCF8DA87122}" type="presParOf" srcId="{C4BF6710-2205-4235-9B19-759BB5155FD3}" destId="{55E7C3A0-8FDD-4A70-B4EE-67850FC551EA}" srcOrd="1" destOrd="0" presId="urn:microsoft.com/office/officeart/2005/8/layout/list1"/>
    <dgm:cxn modelId="{4E431CC3-1D5A-4A28-B2F0-22CDD0AF4FB1}" type="presParOf" srcId="{C4BF6710-2205-4235-9B19-759BB5155FD3}" destId="{987753E1-9671-4AFA-B839-FC118CC8F591}" srcOrd="2" destOrd="0" presId="urn:microsoft.com/office/officeart/2005/8/layout/list1"/>
    <dgm:cxn modelId="{38222E4A-1509-4F4D-9D4F-168690325391}" type="presParOf" srcId="{C4BF6710-2205-4235-9B19-759BB5155FD3}" destId="{0252FC49-B672-4D9E-BD66-DFC323171FE2}" srcOrd="3" destOrd="0" presId="urn:microsoft.com/office/officeart/2005/8/layout/list1"/>
    <dgm:cxn modelId="{7BF75352-927E-4C95-87DF-C617AC78B8FC}" type="presParOf" srcId="{C4BF6710-2205-4235-9B19-759BB5155FD3}" destId="{29F260C2-7E1D-43A7-AE0B-92BFF99AE67E}" srcOrd="4" destOrd="0" presId="urn:microsoft.com/office/officeart/2005/8/layout/list1"/>
    <dgm:cxn modelId="{C8D12762-17CB-4EDA-8071-649C59502085}" type="presParOf" srcId="{29F260C2-7E1D-43A7-AE0B-92BFF99AE67E}" destId="{555F8A74-5430-4ED9-919B-A72113157072}" srcOrd="0" destOrd="0" presId="urn:microsoft.com/office/officeart/2005/8/layout/list1"/>
    <dgm:cxn modelId="{2009F3BC-1C9E-4755-8BA1-20687C793BF7}" type="presParOf" srcId="{29F260C2-7E1D-43A7-AE0B-92BFF99AE67E}" destId="{8C19A579-4519-46C5-B3A9-FF861F628285}" srcOrd="1" destOrd="0" presId="urn:microsoft.com/office/officeart/2005/8/layout/list1"/>
    <dgm:cxn modelId="{782E6FB5-A4F4-4DE8-B56A-20B910B58B8D}" type="presParOf" srcId="{C4BF6710-2205-4235-9B19-759BB5155FD3}" destId="{1BA20640-083C-4414-86E4-A2B338B64467}" srcOrd="5" destOrd="0" presId="urn:microsoft.com/office/officeart/2005/8/layout/list1"/>
    <dgm:cxn modelId="{C9A04E92-973D-4D60-ADE0-6392222F28C4}" type="presParOf" srcId="{C4BF6710-2205-4235-9B19-759BB5155FD3}" destId="{519804E1-25C8-43BD-B552-885CA76FFBE5}" srcOrd="6" destOrd="0" presId="urn:microsoft.com/office/officeart/2005/8/layout/list1"/>
    <dgm:cxn modelId="{5E6201CE-C416-4EB9-B96F-395A73AB7EA6}" type="presParOf" srcId="{C4BF6710-2205-4235-9B19-759BB5155FD3}" destId="{FF7B33BE-0B99-42AE-BC36-5E23C8BEF3EF}" srcOrd="7" destOrd="0" presId="urn:microsoft.com/office/officeart/2005/8/layout/list1"/>
    <dgm:cxn modelId="{AE9B53E0-D7E9-41AD-B128-8B24639BAD70}" type="presParOf" srcId="{C4BF6710-2205-4235-9B19-759BB5155FD3}" destId="{1A64D016-08FD-4767-872E-A322CA2F56DF}" srcOrd="8" destOrd="0" presId="urn:microsoft.com/office/officeart/2005/8/layout/list1"/>
    <dgm:cxn modelId="{20CCEDFD-F859-48CF-9786-CF78D8E53734}" type="presParOf" srcId="{1A64D016-08FD-4767-872E-A322CA2F56DF}" destId="{D367E604-3DCD-4A9F-A865-FEAB6AEC7195}" srcOrd="0" destOrd="0" presId="urn:microsoft.com/office/officeart/2005/8/layout/list1"/>
    <dgm:cxn modelId="{945D2E6C-1851-4BF6-BAF5-E97974EAFD2A}" type="presParOf" srcId="{1A64D016-08FD-4767-872E-A322CA2F56DF}" destId="{93F8E56E-3BC5-4FB3-A004-386073F38788}" srcOrd="1" destOrd="0" presId="urn:microsoft.com/office/officeart/2005/8/layout/list1"/>
    <dgm:cxn modelId="{2204CD40-4A20-4726-B9AF-B448505FC3E1}" type="presParOf" srcId="{C4BF6710-2205-4235-9B19-759BB5155FD3}" destId="{AB55B2F0-A01A-42DF-A583-0192AC58ACE8}" srcOrd="9" destOrd="0" presId="urn:microsoft.com/office/officeart/2005/8/layout/list1"/>
    <dgm:cxn modelId="{E39C6484-1E21-41C8-A825-4908A4B94138}" type="presParOf" srcId="{C4BF6710-2205-4235-9B19-759BB5155FD3}" destId="{A7869A8E-0699-4558-A594-5F5D709B4C3D}" srcOrd="10" destOrd="0" presId="urn:microsoft.com/office/officeart/2005/8/layout/list1"/>
    <dgm:cxn modelId="{CA9B4FDD-92BA-41FD-A67B-2BBB519BB89F}" type="presParOf" srcId="{C4BF6710-2205-4235-9B19-759BB5155FD3}" destId="{1D149540-2CA1-4A2A-AFF7-29BC042CDB1E}" srcOrd="11" destOrd="0" presId="urn:microsoft.com/office/officeart/2005/8/layout/list1"/>
    <dgm:cxn modelId="{57218ED4-448E-48D0-A1F9-8BB389B0427C}" type="presParOf" srcId="{C4BF6710-2205-4235-9B19-759BB5155FD3}" destId="{5E2AD3F9-1C25-4DC9-9217-341100EC9CAF}" srcOrd="12" destOrd="0" presId="urn:microsoft.com/office/officeart/2005/8/layout/list1"/>
    <dgm:cxn modelId="{380F72F3-C0AE-450C-AC0D-BBBC11E650A4}" type="presParOf" srcId="{5E2AD3F9-1C25-4DC9-9217-341100EC9CAF}" destId="{74E0CFBB-6D43-4A02-B512-E1548F236EDF}" srcOrd="0" destOrd="0" presId="urn:microsoft.com/office/officeart/2005/8/layout/list1"/>
    <dgm:cxn modelId="{85ED7A04-0792-4315-91DE-21D86306315E}" type="presParOf" srcId="{5E2AD3F9-1C25-4DC9-9217-341100EC9CAF}" destId="{8263E4DE-BB20-43A4-AD3A-0FC5E11594CF}" srcOrd="1" destOrd="0" presId="urn:microsoft.com/office/officeart/2005/8/layout/list1"/>
    <dgm:cxn modelId="{7F2159D5-05E5-4198-B54E-AB4A591D5C7C}" type="presParOf" srcId="{C4BF6710-2205-4235-9B19-759BB5155FD3}" destId="{BD5AC988-880F-4DA2-91C1-552EAA8F1209}" srcOrd="13" destOrd="0" presId="urn:microsoft.com/office/officeart/2005/8/layout/list1"/>
    <dgm:cxn modelId="{9B8EFADF-14CD-4296-8E10-52B343F796B3}" type="presParOf" srcId="{C4BF6710-2205-4235-9B19-759BB5155FD3}" destId="{9C613F7A-EE98-44B0-912B-FA6AD2013F5C}"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5D1619-F4D7-4DAA-BE36-A8A587CAB3E0}" type="doc">
      <dgm:prSet loTypeId="urn:microsoft.com/office/officeart/2005/8/layout/cycle1" loCatId="cycle" qsTypeId="urn:microsoft.com/office/officeart/2005/8/quickstyle/simple1" qsCatId="simple" csTypeId="urn:microsoft.com/office/officeart/2005/8/colors/colorful1" csCatId="colorful"/>
      <dgm:spPr/>
      <dgm:t>
        <a:bodyPr/>
        <a:lstStyle/>
        <a:p>
          <a:endParaRPr lang="en-US"/>
        </a:p>
      </dgm:t>
    </dgm:pt>
    <dgm:pt modelId="{1DF23FE1-DCEC-4B61-8F98-D3862885E185}">
      <dgm:prSet/>
      <dgm:spPr/>
      <dgm:t>
        <a:bodyPr/>
        <a:lstStyle/>
        <a:p>
          <a:r>
            <a:rPr lang="it-IT"/>
            <a:t>PAN</a:t>
          </a:r>
          <a:endParaRPr lang="en-US"/>
        </a:p>
      </dgm:t>
    </dgm:pt>
    <dgm:pt modelId="{6A34D5BA-7338-4953-8DCF-BF1A1AD9600F}" type="parTrans" cxnId="{A8C1B84C-BD38-44FE-BB2C-4C295612D623}">
      <dgm:prSet/>
      <dgm:spPr/>
      <dgm:t>
        <a:bodyPr/>
        <a:lstStyle/>
        <a:p>
          <a:endParaRPr lang="en-US"/>
        </a:p>
      </dgm:t>
    </dgm:pt>
    <dgm:pt modelId="{FA6B8BAC-DC4A-43D2-8917-6D00718DC565}" type="sibTrans" cxnId="{A8C1B84C-BD38-44FE-BB2C-4C295612D623}">
      <dgm:prSet/>
      <dgm:spPr/>
      <dgm:t>
        <a:bodyPr/>
        <a:lstStyle/>
        <a:p>
          <a:endParaRPr lang="en-US"/>
        </a:p>
      </dgm:t>
    </dgm:pt>
    <dgm:pt modelId="{5AEAC082-D5B6-400B-ABE9-98B3CD39B17F}">
      <dgm:prSet/>
      <dgm:spPr/>
      <dgm:t>
        <a:bodyPr/>
        <a:lstStyle/>
        <a:p>
          <a:r>
            <a:rPr lang="it-IT"/>
            <a:t>Comportamenti protettivi</a:t>
          </a:r>
          <a:endParaRPr lang="en-US"/>
        </a:p>
      </dgm:t>
    </dgm:pt>
    <dgm:pt modelId="{40D4CDDA-F139-4008-A7E3-95381BE693B4}" type="parTrans" cxnId="{D498596F-C3FB-4EC2-ABAC-A040814CF589}">
      <dgm:prSet/>
      <dgm:spPr/>
      <dgm:t>
        <a:bodyPr/>
        <a:lstStyle/>
        <a:p>
          <a:endParaRPr lang="en-US"/>
        </a:p>
      </dgm:t>
    </dgm:pt>
    <dgm:pt modelId="{8558FA1A-99B6-4F29-B8F4-815B8D9BAFF7}" type="sibTrans" cxnId="{D498596F-C3FB-4EC2-ABAC-A040814CF589}">
      <dgm:prSet/>
      <dgm:spPr/>
      <dgm:t>
        <a:bodyPr/>
        <a:lstStyle/>
        <a:p>
          <a:endParaRPr lang="en-US"/>
        </a:p>
      </dgm:t>
    </dgm:pt>
    <dgm:pt modelId="{B5BEC187-C682-4CF2-9DC2-CA64E4F66409}">
      <dgm:prSet/>
      <dgm:spPr/>
      <dgm:t>
        <a:bodyPr/>
        <a:lstStyle/>
        <a:p>
          <a:r>
            <a:rPr lang="it-IT"/>
            <a:t>Sintomi psicosomatici</a:t>
          </a:r>
          <a:endParaRPr lang="en-US"/>
        </a:p>
      </dgm:t>
    </dgm:pt>
    <dgm:pt modelId="{BECE9E2B-AD5F-49F5-9BEE-3B192572B849}" type="parTrans" cxnId="{B2DC9065-35F8-4C39-ACFA-53C2400D24C2}">
      <dgm:prSet/>
      <dgm:spPr/>
      <dgm:t>
        <a:bodyPr/>
        <a:lstStyle/>
        <a:p>
          <a:endParaRPr lang="en-US"/>
        </a:p>
      </dgm:t>
    </dgm:pt>
    <dgm:pt modelId="{8F5159BF-856A-4247-A7AA-754FEE32B6EE}" type="sibTrans" cxnId="{B2DC9065-35F8-4C39-ACFA-53C2400D24C2}">
      <dgm:prSet/>
      <dgm:spPr/>
      <dgm:t>
        <a:bodyPr/>
        <a:lstStyle/>
        <a:p>
          <a:endParaRPr lang="en-US"/>
        </a:p>
      </dgm:t>
    </dgm:pt>
    <dgm:pt modelId="{0E8F6747-B8C7-49DA-8629-FE8AC6C7F94C}">
      <dgm:prSet/>
      <dgm:spPr/>
      <dgm:t>
        <a:bodyPr/>
        <a:lstStyle/>
        <a:p>
          <a:r>
            <a:rPr lang="it-IT"/>
            <a:t>Contenuti della percezione di sé ( «sono noioso», «sono strano»)</a:t>
          </a:r>
          <a:endParaRPr lang="en-US"/>
        </a:p>
      </dgm:t>
    </dgm:pt>
    <dgm:pt modelId="{BFAB61FA-5422-435C-904F-45B97E91B81A}" type="parTrans" cxnId="{15D14AF1-1606-4E8B-B1D9-610C53DDEF06}">
      <dgm:prSet/>
      <dgm:spPr/>
      <dgm:t>
        <a:bodyPr/>
        <a:lstStyle/>
        <a:p>
          <a:endParaRPr lang="en-US"/>
        </a:p>
      </dgm:t>
    </dgm:pt>
    <dgm:pt modelId="{6A676FCF-C732-421A-BA73-EBE4CC3EA5B3}" type="sibTrans" cxnId="{15D14AF1-1606-4E8B-B1D9-610C53DDEF06}">
      <dgm:prSet/>
      <dgm:spPr/>
      <dgm:t>
        <a:bodyPr/>
        <a:lstStyle/>
        <a:p>
          <a:endParaRPr lang="en-US"/>
        </a:p>
      </dgm:t>
    </dgm:pt>
    <dgm:pt modelId="{5769BC18-D18A-49C7-A84E-6139D388500A}" type="pres">
      <dgm:prSet presAssocID="{9D5D1619-F4D7-4DAA-BE36-A8A587CAB3E0}" presName="cycle" presStyleCnt="0">
        <dgm:presLayoutVars>
          <dgm:dir/>
          <dgm:resizeHandles val="exact"/>
        </dgm:presLayoutVars>
      </dgm:prSet>
      <dgm:spPr/>
    </dgm:pt>
    <dgm:pt modelId="{87CCC289-33BA-41C4-B388-03F690CEC9D5}" type="pres">
      <dgm:prSet presAssocID="{1DF23FE1-DCEC-4B61-8F98-D3862885E185}" presName="dummy" presStyleCnt="0"/>
      <dgm:spPr/>
    </dgm:pt>
    <dgm:pt modelId="{EDF9B015-2D69-40AA-BFB5-AD713E7C442F}" type="pres">
      <dgm:prSet presAssocID="{1DF23FE1-DCEC-4B61-8F98-D3862885E185}" presName="node" presStyleLbl="revTx" presStyleIdx="0" presStyleCnt="4">
        <dgm:presLayoutVars>
          <dgm:bulletEnabled val="1"/>
        </dgm:presLayoutVars>
      </dgm:prSet>
      <dgm:spPr/>
    </dgm:pt>
    <dgm:pt modelId="{10179DAE-7C47-48FE-A6A7-4BE7A2B528C3}" type="pres">
      <dgm:prSet presAssocID="{FA6B8BAC-DC4A-43D2-8917-6D00718DC565}" presName="sibTrans" presStyleLbl="node1" presStyleIdx="0" presStyleCnt="4"/>
      <dgm:spPr/>
    </dgm:pt>
    <dgm:pt modelId="{251F06EE-0A97-4E5F-BBD8-D7E6BA0F494D}" type="pres">
      <dgm:prSet presAssocID="{5AEAC082-D5B6-400B-ABE9-98B3CD39B17F}" presName="dummy" presStyleCnt="0"/>
      <dgm:spPr/>
    </dgm:pt>
    <dgm:pt modelId="{A7641335-7B35-4BE5-BABF-43E38EEA3DA0}" type="pres">
      <dgm:prSet presAssocID="{5AEAC082-D5B6-400B-ABE9-98B3CD39B17F}" presName="node" presStyleLbl="revTx" presStyleIdx="1" presStyleCnt="4">
        <dgm:presLayoutVars>
          <dgm:bulletEnabled val="1"/>
        </dgm:presLayoutVars>
      </dgm:prSet>
      <dgm:spPr/>
    </dgm:pt>
    <dgm:pt modelId="{45565697-ABE1-4309-9263-757B85F1952A}" type="pres">
      <dgm:prSet presAssocID="{8558FA1A-99B6-4F29-B8F4-815B8D9BAFF7}" presName="sibTrans" presStyleLbl="node1" presStyleIdx="1" presStyleCnt="4"/>
      <dgm:spPr/>
    </dgm:pt>
    <dgm:pt modelId="{29DE07DD-762A-419D-9CA1-D33246880EC0}" type="pres">
      <dgm:prSet presAssocID="{B5BEC187-C682-4CF2-9DC2-CA64E4F66409}" presName="dummy" presStyleCnt="0"/>
      <dgm:spPr/>
    </dgm:pt>
    <dgm:pt modelId="{1C3DFD2C-F792-4B6B-8B70-8A8B94941BCA}" type="pres">
      <dgm:prSet presAssocID="{B5BEC187-C682-4CF2-9DC2-CA64E4F66409}" presName="node" presStyleLbl="revTx" presStyleIdx="2" presStyleCnt="4">
        <dgm:presLayoutVars>
          <dgm:bulletEnabled val="1"/>
        </dgm:presLayoutVars>
      </dgm:prSet>
      <dgm:spPr/>
    </dgm:pt>
    <dgm:pt modelId="{C6AF59C9-86AC-4CFD-AEE4-45EBB3031BA7}" type="pres">
      <dgm:prSet presAssocID="{8F5159BF-856A-4247-A7AA-754FEE32B6EE}" presName="sibTrans" presStyleLbl="node1" presStyleIdx="2" presStyleCnt="4"/>
      <dgm:spPr/>
    </dgm:pt>
    <dgm:pt modelId="{A0973D03-5CE2-4273-9D31-500C5C91EC5D}" type="pres">
      <dgm:prSet presAssocID="{0E8F6747-B8C7-49DA-8629-FE8AC6C7F94C}" presName="dummy" presStyleCnt="0"/>
      <dgm:spPr/>
    </dgm:pt>
    <dgm:pt modelId="{4D378A46-A94D-4FD4-97D0-F9893ED239C8}" type="pres">
      <dgm:prSet presAssocID="{0E8F6747-B8C7-49DA-8629-FE8AC6C7F94C}" presName="node" presStyleLbl="revTx" presStyleIdx="3" presStyleCnt="4">
        <dgm:presLayoutVars>
          <dgm:bulletEnabled val="1"/>
        </dgm:presLayoutVars>
      </dgm:prSet>
      <dgm:spPr/>
    </dgm:pt>
    <dgm:pt modelId="{426E28E9-BD77-4024-8C9A-BFD7F9FC77F6}" type="pres">
      <dgm:prSet presAssocID="{6A676FCF-C732-421A-BA73-EBE4CC3EA5B3}" presName="sibTrans" presStyleLbl="node1" presStyleIdx="3" presStyleCnt="4" custLinFactNeighborX="6154"/>
      <dgm:spPr/>
    </dgm:pt>
  </dgm:ptLst>
  <dgm:cxnLst>
    <dgm:cxn modelId="{AD247A11-59F1-4B19-AB2E-88CF2CD32E3A}" type="presOf" srcId="{8558FA1A-99B6-4F29-B8F4-815B8D9BAFF7}" destId="{45565697-ABE1-4309-9263-757B85F1952A}" srcOrd="0" destOrd="0" presId="urn:microsoft.com/office/officeart/2005/8/layout/cycle1"/>
    <dgm:cxn modelId="{0ECF5A22-8EAD-4974-999B-2A3FECB3769F}" type="presOf" srcId="{8F5159BF-856A-4247-A7AA-754FEE32B6EE}" destId="{C6AF59C9-86AC-4CFD-AEE4-45EBB3031BA7}" srcOrd="0" destOrd="0" presId="urn:microsoft.com/office/officeart/2005/8/layout/cycle1"/>
    <dgm:cxn modelId="{DCF4DD25-3B16-4003-90E5-48C98B0E1262}" type="presOf" srcId="{FA6B8BAC-DC4A-43D2-8917-6D00718DC565}" destId="{10179DAE-7C47-48FE-A6A7-4BE7A2B528C3}" srcOrd="0" destOrd="0" presId="urn:microsoft.com/office/officeart/2005/8/layout/cycle1"/>
    <dgm:cxn modelId="{75708A29-90F3-45C6-9D44-9FCD242D0341}" type="presOf" srcId="{9D5D1619-F4D7-4DAA-BE36-A8A587CAB3E0}" destId="{5769BC18-D18A-49C7-A84E-6139D388500A}" srcOrd="0" destOrd="0" presId="urn:microsoft.com/office/officeart/2005/8/layout/cycle1"/>
    <dgm:cxn modelId="{E998BE39-D3BB-4623-91A0-80BD3B90BBD7}" type="presOf" srcId="{1DF23FE1-DCEC-4B61-8F98-D3862885E185}" destId="{EDF9B015-2D69-40AA-BFB5-AD713E7C442F}" srcOrd="0" destOrd="0" presId="urn:microsoft.com/office/officeart/2005/8/layout/cycle1"/>
    <dgm:cxn modelId="{A8C1B84C-BD38-44FE-BB2C-4C295612D623}" srcId="{9D5D1619-F4D7-4DAA-BE36-A8A587CAB3E0}" destId="{1DF23FE1-DCEC-4B61-8F98-D3862885E185}" srcOrd="0" destOrd="0" parTransId="{6A34D5BA-7338-4953-8DCF-BF1A1AD9600F}" sibTransId="{FA6B8BAC-DC4A-43D2-8917-6D00718DC565}"/>
    <dgm:cxn modelId="{AB049162-9A79-4FAF-9BD9-C3BA423F71FD}" type="presOf" srcId="{0E8F6747-B8C7-49DA-8629-FE8AC6C7F94C}" destId="{4D378A46-A94D-4FD4-97D0-F9893ED239C8}" srcOrd="0" destOrd="0" presId="urn:microsoft.com/office/officeart/2005/8/layout/cycle1"/>
    <dgm:cxn modelId="{B2DC9065-35F8-4C39-ACFA-53C2400D24C2}" srcId="{9D5D1619-F4D7-4DAA-BE36-A8A587CAB3E0}" destId="{B5BEC187-C682-4CF2-9DC2-CA64E4F66409}" srcOrd="2" destOrd="0" parTransId="{BECE9E2B-AD5F-49F5-9BEE-3B192572B849}" sibTransId="{8F5159BF-856A-4247-A7AA-754FEE32B6EE}"/>
    <dgm:cxn modelId="{17E1A865-3B4F-40B0-88ED-0E12698ADC66}" type="presOf" srcId="{6A676FCF-C732-421A-BA73-EBE4CC3EA5B3}" destId="{426E28E9-BD77-4024-8C9A-BFD7F9FC77F6}" srcOrd="0" destOrd="0" presId="urn:microsoft.com/office/officeart/2005/8/layout/cycle1"/>
    <dgm:cxn modelId="{D498596F-C3FB-4EC2-ABAC-A040814CF589}" srcId="{9D5D1619-F4D7-4DAA-BE36-A8A587CAB3E0}" destId="{5AEAC082-D5B6-400B-ABE9-98B3CD39B17F}" srcOrd="1" destOrd="0" parTransId="{40D4CDDA-F139-4008-A7E3-95381BE693B4}" sibTransId="{8558FA1A-99B6-4F29-B8F4-815B8D9BAFF7}"/>
    <dgm:cxn modelId="{0B94C675-2A01-4992-8DA5-2B6EBCC173D6}" type="presOf" srcId="{5AEAC082-D5B6-400B-ABE9-98B3CD39B17F}" destId="{A7641335-7B35-4BE5-BABF-43E38EEA3DA0}" srcOrd="0" destOrd="0" presId="urn:microsoft.com/office/officeart/2005/8/layout/cycle1"/>
    <dgm:cxn modelId="{3065A6BB-F5E1-480D-9170-130F6D2C4B99}" type="presOf" srcId="{B5BEC187-C682-4CF2-9DC2-CA64E4F66409}" destId="{1C3DFD2C-F792-4B6B-8B70-8A8B94941BCA}" srcOrd="0" destOrd="0" presId="urn:microsoft.com/office/officeart/2005/8/layout/cycle1"/>
    <dgm:cxn modelId="{15D14AF1-1606-4E8B-B1D9-610C53DDEF06}" srcId="{9D5D1619-F4D7-4DAA-BE36-A8A587CAB3E0}" destId="{0E8F6747-B8C7-49DA-8629-FE8AC6C7F94C}" srcOrd="3" destOrd="0" parTransId="{BFAB61FA-5422-435C-904F-45B97E91B81A}" sibTransId="{6A676FCF-C732-421A-BA73-EBE4CC3EA5B3}"/>
    <dgm:cxn modelId="{D8CA4490-E928-4DA5-A579-0FF29F6BDD00}" type="presParOf" srcId="{5769BC18-D18A-49C7-A84E-6139D388500A}" destId="{87CCC289-33BA-41C4-B388-03F690CEC9D5}" srcOrd="0" destOrd="0" presId="urn:microsoft.com/office/officeart/2005/8/layout/cycle1"/>
    <dgm:cxn modelId="{17A913D5-E5DA-46BD-9F77-187531462481}" type="presParOf" srcId="{5769BC18-D18A-49C7-A84E-6139D388500A}" destId="{EDF9B015-2D69-40AA-BFB5-AD713E7C442F}" srcOrd="1" destOrd="0" presId="urn:microsoft.com/office/officeart/2005/8/layout/cycle1"/>
    <dgm:cxn modelId="{0F3F2D2E-E43C-4262-B01F-50BBF99ABA4B}" type="presParOf" srcId="{5769BC18-D18A-49C7-A84E-6139D388500A}" destId="{10179DAE-7C47-48FE-A6A7-4BE7A2B528C3}" srcOrd="2" destOrd="0" presId="urn:microsoft.com/office/officeart/2005/8/layout/cycle1"/>
    <dgm:cxn modelId="{6A3658E7-3A90-4BE9-AEC2-ACC1A2E35E4C}" type="presParOf" srcId="{5769BC18-D18A-49C7-A84E-6139D388500A}" destId="{251F06EE-0A97-4E5F-BBD8-D7E6BA0F494D}" srcOrd="3" destOrd="0" presId="urn:microsoft.com/office/officeart/2005/8/layout/cycle1"/>
    <dgm:cxn modelId="{884BA003-83BA-4AE6-A1E5-D0B37CA938B8}" type="presParOf" srcId="{5769BC18-D18A-49C7-A84E-6139D388500A}" destId="{A7641335-7B35-4BE5-BABF-43E38EEA3DA0}" srcOrd="4" destOrd="0" presId="urn:microsoft.com/office/officeart/2005/8/layout/cycle1"/>
    <dgm:cxn modelId="{25E7516D-689B-49A3-A0AF-F5DB361DEC63}" type="presParOf" srcId="{5769BC18-D18A-49C7-A84E-6139D388500A}" destId="{45565697-ABE1-4309-9263-757B85F1952A}" srcOrd="5" destOrd="0" presId="urn:microsoft.com/office/officeart/2005/8/layout/cycle1"/>
    <dgm:cxn modelId="{A7EFB8AC-A58C-4EAB-A596-BC1C7AFDFA80}" type="presParOf" srcId="{5769BC18-D18A-49C7-A84E-6139D388500A}" destId="{29DE07DD-762A-419D-9CA1-D33246880EC0}" srcOrd="6" destOrd="0" presId="urn:microsoft.com/office/officeart/2005/8/layout/cycle1"/>
    <dgm:cxn modelId="{A01166BC-B221-425D-9D24-6281BBFEA57E}" type="presParOf" srcId="{5769BC18-D18A-49C7-A84E-6139D388500A}" destId="{1C3DFD2C-F792-4B6B-8B70-8A8B94941BCA}" srcOrd="7" destOrd="0" presId="urn:microsoft.com/office/officeart/2005/8/layout/cycle1"/>
    <dgm:cxn modelId="{16E595A1-811E-433D-BE10-B5C48E57F594}" type="presParOf" srcId="{5769BC18-D18A-49C7-A84E-6139D388500A}" destId="{C6AF59C9-86AC-4CFD-AEE4-45EBB3031BA7}" srcOrd="8" destOrd="0" presId="urn:microsoft.com/office/officeart/2005/8/layout/cycle1"/>
    <dgm:cxn modelId="{36675AE4-9E4E-431D-9872-BDA3D61212C9}" type="presParOf" srcId="{5769BC18-D18A-49C7-A84E-6139D388500A}" destId="{A0973D03-5CE2-4273-9D31-500C5C91EC5D}" srcOrd="9" destOrd="0" presId="urn:microsoft.com/office/officeart/2005/8/layout/cycle1"/>
    <dgm:cxn modelId="{39E9B607-996C-46B2-830C-981A8997A870}" type="presParOf" srcId="{5769BC18-D18A-49C7-A84E-6139D388500A}" destId="{4D378A46-A94D-4FD4-97D0-F9893ED239C8}" srcOrd="10" destOrd="0" presId="urn:microsoft.com/office/officeart/2005/8/layout/cycle1"/>
    <dgm:cxn modelId="{B0AEA649-9DAF-4069-8C2A-C5F48370CCFE}" type="presParOf" srcId="{5769BC18-D18A-49C7-A84E-6139D388500A}" destId="{426E28E9-BD77-4024-8C9A-BFD7F9FC77F6}"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5E1F1F-C565-4334-A67E-A2B095BA24F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5BFD4C2-E5AE-4F86-8423-53B0A31296E1}">
      <dgm:prSet/>
      <dgm:spPr/>
      <dgm:t>
        <a:bodyPr/>
        <a:lstStyle/>
        <a:p>
          <a:r>
            <a:rPr lang="it-IT" i="1"/>
            <a:t>Provate a rispondere come risponderebbe un fobico sociale …</a:t>
          </a:r>
          <a:endParaRPr lang="en-US"/>
        </a:p>
      </dgm:t>
    </dgm:pt>
    <dgm:pt modelId="{73769144-D015-46F9-925C-1DD6A4BABD14}" type="parTrans" cxnId="{B31BCC29-B855-4873-A95D-28F94FA3F9BC}">
      <dgm:prSet/>
      <dgm:spPr/>
      <dgm:t>
        <a:bodyPr/>
        <a:lstStyle/>
        <a:p>
          <a:endParaRPr lang="en-US"/>
        </a:p>
      </dgm:t>
    </dgm:pt>
    <dgm:pt modelId="{492CEE7D-E789-44A6-B937-0423C728F13E}" type="sibTrans" cxnId="{B31BCC29-B855-4873-A95D-28F94FA3F9BC}">
      <dgm:prSet/>
      <dgm:spPr/>
      <dgm:t>
        <a:bodyPr/>
        <a:lstStyle/>
        <a:p>
          <a:endParaRPr lang="en-US"/>
        </a:p>
      </dgm:t>
    </dgm:pt>
    <dgm:pt modelId="{11CA3C62-8288-4B7D-ADC8-B41F7D1DE35B}">
      <dgm:prSet/>
      <dgm:spPr/>
      <dgm:t>
        <a:bodyPr/>
        <a:lstStyle/>
        <a:p>
          <a:r>
            <a:rPr lang="it-IT" dirty="0"/>
            <a:t>Che cosa penso di me? 	</a:t>
          </a:r>
          <a:endParaRPr lang="en-US" dirty="0"/>
        </a:p>
      </dgm:t>
    </dgm:pt>
    <dgm:pt modelId="{824B35C4-BE8D-410F-A703-0EBF6086D790}" type="parTrans" cxnId="{DC37D023-EDCF-4DB9-8506-0BF210AABFF7}">
      <dgm:prSet/>
      <dgm:spPr/>
      <dgm:t>
        <a:bodyPr/>
        <a:lstStyle/>
        <a:p>
          <a:endParaRPr lang="en-US"/>
        </a:p>
      </dgm:t>
    </dgm:pt>
    <dgm:pt modelId="{5B255B4A-D2F4-4EB6-A4F4-EAB98E407CCB}" type="sibTrans" cxnId="{DC37D023-EDCF-4DB9-8506-0BF210AABFF7}">
      <dgm:prSet/>
      <dgm:spPr/>
      <dgm:t>
        <a:bodyPr/>
        <a:lstStyle/>
        <a:p>
          <a:endParaRPr lang="en-US"/>
        </a:p>
      </dgm:t>
    </dgm:pt>
    <dgm:pt modelId="{F4ED85AD-3208-449A-8D9E-EF86126FBFCC}">
      <dgm:prSet/>
      <dgm:spPr/>
      <dgm:t>
        <a:bodyPr/>
        <a:lstStyle/>
        <a:p>
          <a:r>
            <a:rPr lang="it-IT"/>
            <a:t>Che cosa penso degli altri? </a:t>
          </a:r>
          <a:endParaRPr lang="en-US"/>
        </a:p>
      </dgm:t>
    </dgm:pt>
    <dgm:pt modelId="{D36D0530-AEF5-4C1C-82B4-115EF692F40D}" type="parTrans" cxnId="{00E23E6C-7534-4C57-AABD-5727EA9CDB28}">
      <dgm:prSet/>
      <dgm:spPr/>
      <dgm:t>
        <a:bodyPr/>
        <a:lstStyle/>
        <a:p>
          <a:endParaRPr lang="en-US"/>
        </a:p>
      </dgm:t>
    </dgm:pt>
    <dgm:pt modelId="{35CB73B3-AA63-4ACE-BD45-EC9A6857F655}" type="sibTrans" cxnId="{00E23E6C-7534-4C57-AABD-5727EA9CDB28}">
      <dgm:prSet/>
      <dgm:spPr/>
      <dgm:t>
        <a:bodyPr/>
        <a:lstStyle/>
        <a:p>
          <a:endParaRPr lang="en-US"/>
        </a:p>
      </dgm:t>
    </dgm:pt>
    <dgm:pt modelId="{310D3DE0-D2FC-4AC6-AC88-372A62F55501}">
      <dgm:prSet/>
      <dgm:spPr/>
      <dgm:t>
        <a:bodyPr/>
        <a:lstStyle/>
        <a:p>
          <a:r>
            <a:rPr lang="it-IT"/>
            <a:t>Che cosa penso della situazione?</a:t>
          </a:r>
          <a:endParaRPr lang="en-US"/>
        </a:p>
      </dgm:t>
    </dgm:pt>
    <dgm:pt modelId="{4D63B413-899F-4C90-83AC-773BD7C31E0C}" type="parTrans" cxnId="{2F1C19EA-6974-48F0-88DB-55DC120C6A61}">
      <dgm:prSet/>
      <dgm:spPr/>
      <dgm:t>
        <a:bodyPr/>
        <a:lstStyle/>
        <a:p>
          <a:endParaRPr lang="en-US"/>
        </a:p>
      </dgm:t>
    </dgm:pt>
    <dgm:pt modelId="{59E1CA83-DCB9-4598-BBED-208D6FAEE78D}" type="sibTrans" cxnId="{2F1C19EA-6974-48F0-88DB-55DC120C6A61}">
      <dgm:prSet/>
      <dgm:spPr/>
      <dgm:t>
        <a:bodyPr/>
        <a:lstStyle/>
        <a:p>
          <a:endParaRPr lang="en-US"/>
        </a:p>
      </dgm:t>
    </dgm:pt>
    <dgm:pt modelId="{4B5B84CE-E4F2-431F-8507-C80FE693195A}">
      <dgm:prSet/>
      <dgm:spPr/>
      <dgm:t>
        <a:bodyPr/>
        <a:lstStyle/>
        <a:p>
          <a:r>
            <a:rPr lang="it-IT" dirty="0"/>
            <a:t>Che cosa ho paura che succeda?</a:t>
          </a:r>
          <a:endParaRPr lang="en-US" dirty="0"/>
        </a:p>
      </dgm:t>
    </dgm:pt>
    <dgm:pt modelId="{AD02C46F-6620-4BF2-B215-9BFF243E99C4}" type="parTrans" cxnId="{1718565E-45FE-4EAA-8F67-3C7CA59996AA}">
      <dgm:prSet/>
      <dgm:spPr/>
      <dgm:t>
        <a:bodyPr/>
        <a:lstStyle/>
        <a:p>
          <a:endParaRPr lang="en-US"/>
        </a:p>
      </dgm:t>
    </dgm:pt>
    <dgm:pt modelId="{FA41FB5D-F126-4BCC-BFDC-560D5C4FB153}" type="sibTrans" cxnId="{1718565E-45FE-4EAA-8F67-3C7CA59996AA}">
      <dgm:prSet/>
      <dgm:spPr/>
      <dgm:t>
        <a:bodyPr/>
        <a:lstStyle/>
        <a:p>
          <a:endParaRPr lang="en-US"/>
        </a:p>
      </dgm:t>
    </dgm:pt>
    <dgm:pt modelId="{862E9181-31AF-4E5E-928B-119EA669B6AF}">
      <dgm:prSet/>
      <dgm:spPr/>
      <dgm:t>
        <a:bodyPr/>
        <a:lstStyle/>
        <a:p>
          <a:r>
            <a:rPr lang="it-IT"/>
            <a:t>Che cosa penso che farò?</a:t>
          </a:r>
          <a:endParaRPr lang="en-US"/>
        </a:p>
      </dgm:t>
    </dgm:pt>
    <dgm:pt modelId="{274A6A7B-1FA2-4F25-84D8-344FE8901D2A}" type="parTrans" cxnId="{544835AC-91E2-4D2E-9083-0AC266528DCA}">
      <dgm:prSet/>
      <dgm:spPr/>
      <dgm:t>
        <a:bodyPr/>
        <a:lstStyle/>
        <a:p>
          <a:endParaRPr lang="en-US"/>
        </a:p>
      </dgm:t>
    </dgm:pt>
    <dgm:pt modelId="{97DFA31F-ED10-4681-A496-D60F49567396}" type="sibTrans" cxnId="{544835AC-91E2-4D2E-9083-0AC266528DCA}">
      <dgm:prSet/>
      <dgm:spPr/>
      <dgm:t>
        <a:bodyPr/>
        <a:lstStyle/>
        <a:p>
          <a:endParaRPr lang="en-US"/>
        </a:p>
      </dgm:t>
    </dgm:pt>
    <dgm:pt modelId="{5D56763E-359F-4228-8006-C59326D6EB3A}">
      <dgm:prSet/>
      <dgm:spPr/>
      <dgm:t>
        <a:bodyPr/>
        <a:lstStyle/>
        <a:p>
          <a:r>
            <a:rPr lang="it-IT"/>
            <a:t>Nei miei pensieri uso espressioni del tipo «devo», «è necessario che», «tutti …», «è terribile che …», etc.</a:t>
          </a:r>
          <a:endParaRPr lang="en-US"/>
        </a:p>
      </dgm:t>
    </dgm:pt>
    <dgm:pt modelId="{6A52D3A2-0631-4DB8-9EE6-10E46D02C107}" type="parTrans" cxnId="{A7F01E0A-8F5B-41EE-ADC0-13E0464B4426}">
      <dgm:prSet/>
      <dgm:spPr/>
      <dgm:t>
        <a:bodyPr/>
        <a:lstStyle/>
        <a:p>
          <a:endParaRPr lang="en-US"/>
        </a:p>
      </dgm:t>
    </dgm:pt>
    <dgm:pt modelId="{3FF58C53-1A59-48C4-B993-CD1D92F5CBB8}" type="sibTrans" cxnId="{A7F01E0A-8F5B-41EE-ADC0-13E0464B4426}">
      <dgm:prSet/>
      <dgm:spPr/>
      <dgm:t>
        <a:bodyPr/>
        <a:lstStyle/>
        <a:p>
          <a:endParaRPr lang="en-US"/>
        </a:p>
      </dgm:t>
    </dgm:pt>
    <dgm:pt modelId="{B3D79E0B-B30B-42AC-A73A-B3476567AB12}">
      <dgm:prSet/>
      <dgm:spPr/>
      <dgm:t>
        <a:bodyPr/>
        <a:lstStyle/>
        <a:p>
          <a:endParaRPr lang="en-US" dirty="0"/>
        </a:p>
      </dgm:t>
    </dgm:pt>
    <dgm:pt modelId="{E41607BD-29B2-46D7-999E-0BD169FF4457}" type="parTrans" cxnId="{63CEE5AB-05C9-46F3-96A4-2461D9D8BC69}">
      <dgm:prSet/>
      <dgm:spPr/>
      <dgm:t>
        <a:bodyPr/>
        <a:lstStyle/>
        <a:p>
          <a:endParaRPr lang="it-IT"/>
        </a:p>
      </dgm:t>
    </dgm:pt>
    <dgm:pt modelId="{0DFB4A25-FFBA-4B93-9162-AF1181587AF2}" type="sibTrans" cxnId="{63CEE5AB-05C9-46F3-96A4-2461D9D8BC69}">
      <dgm:prSet/>
      <dgm:spPr/>
      <dgm:t>
        <a:bodyPr/>
        <a:lstStyle/>
        <a:p>
          <a:endParaRPr lang="it-IT"/>
        </a:p>
      </dgm:t>
    </dgm:pt>
    <dgm:pt modelId="{B00C06B9-95ED-4B6B-AF78-277E8AAF3716}" type="pres">
      <dgm:prSet presAssocID="{E85E1F1F-C565-4334-A67E-A2B095BA24F9}" presName="linear" presStyleCnt="0">
        <dgm:presLayoutVars>
          <dgm:animLvl val="lvl"/>
          <dgm:resizeHandles val="exact"/>
        </dgm:presLayoutVars>
      </dgm:prSet>
      <dgm:spPr/>
    </dgm:pt>
    <dgm:pt modelId="{9C8A65D6-EB68-4A36-9F1C-335BD2760544}" type="pres">
      <dgm:prSet presAssocID="{D5BFD4C2-E5AE-4F86-8423-53B0A31296E1}" presName="parentText" presStyleLbl="node1" presStyleIdx="0" presStyleCnt="1">
        <dgm:presLayoutVars>
          <dgm:chMax val="0"/>
          <dgm:bulletEnabled val="1"/>
        </dgm:presLayoutVars>
      </dgm:prSet>
      <dgm:spPr/>
    </dgm:pt>
    <dgm:pt modelId="{6BCE0BD4-6C43-4DA5-8A3F-9AF4785FE4F9}" type="pres">
      <dgm:prSet presAssocID="{D5BFD4C2-E5AE-4F86-8423-53B0A31296E1}" presName="childText" presStyleLbl="revTx" presStyleIdx="0" presStyleCnt="1">
        <dgm:presLayoutVars>
          <dgm:bulletEnabled val="1"/>
        </dgm:presLayoutVars>
      </dgm:prSet>
      <dgm:spPr/>
    </dgm:pt>
  </dgm:ptLst>
  <dgm:cxnLst>
    <dgm:cxn modelId="{A7F01E0A-8F5B-41EE-ADC0-13E0464B4426}" srcId="{D5BFD4C2-E5AE-4F86-8423-53B0A31296E1}" destId="{5D56763E-359F-4228-8006-C59326D6EB3A}" srcOrd="6" destOrd="0" parTransId="{6A52D3A2-0631-4DB8-9EE6-10E46D02C107}" sibTransId="{3FF58C53-1A59-48C4-B993-CD1D92F5CBB8}"/>
    <dgm:cxn modelId="{DC37D023-EDCF-4DB9-8506-0BF210AABFF7}" srcId="{D5BFD4C2-E5AE-4F86-8423-53B0A31296E1}" destId="{11CA3C62-8288-4B7D-ADC8-B41F7D1DE35B}" srcOrd="1" destOrd="0" parTransId="{824B35C4-BE8D-410F-A703-0EBF6086D790}" sibTransId="{5B255B4A-D2F4-4EB6-A4F4-EAB98E407CCB}"/>
    <dgm:cxn modelId="{B31BCC29-B855-4873-A95D-28F94FA3F9BC}" srcId="{E85E1F1F-C565-4334-A67E-A2B095BA24F9}" destId="{D5BFD4C2-E5AE-4F86-8423-53B0A31296E1}" srcOrd="0" destOrd="0" parTransId="{73769144-D015-46F9-925C-1DD6A4BABD14}" sibTransId="{492CEE7D-E789-44A6-B937-0423C728F13E}"/>
    <dgm:cxn modelId="{7094B045-FBA3-46FD-B8BF-4318DA91A7EC}" type="presOf" srcId="{862E9181-31AF-4E5E-928B-119EA669B6AF}" destId="{6BCE0BD4-6C43-4DA5-8A3F-9AF4785FE4F9}" srcOrd="0" destOrd="5" presId="urn:microsoft.com/office/officeart/2005/8/layout/vList2"/>
    <dgm:cxn modelId="{1718565E-45FE-4EAA-8F67-3C7CA59996AA}" srcId="{D5BFD4C2-E5AE-4F86-8423-53B0A31296E1}" destId="{4B5B84CE-E4F2-431F-8507-C80FE693195A}" srcOrd="4" destOrd="0" parTransId="{AD02C46F-6620-4BF2-B215-9BFF243E99C4}" sibTransId="{FA41FB5D-F126-4BCC-BFDC-560D5C4FB153}"/>
    <dgm:cxn modelId="{264BB55F-1D31-487A-84D1-5D9D4088160E}" type="presOf" srcId="{B3D79E0B-B30B-42AC-A73A-B3476567AB12}" destId="{6BCE0BD4-6C43-4DA5-8A3F-9AF4785FE4F9}" srcOrd="0" destOrd="0" presId="urn:microsoft.com/office/officeart/2005/8/layout/vList2"/>
    <dgm:cxn modelId="{00E23E6C-7534-4C57-AABD-5727EA9CDB28}" srcId="{D5BFD4C2-E5AE-4F86-8423-53B0A31296E1}" destId="{F4ED85AD-3208-449A-8D9E-EF86126FBFCC}" srcOrd="2" destOrd="0" parTransId="{D36D0530-AEF5-4C1C-82B4-115EF692F40D}" sibTransId="{35CB73B3-AA63-4ACE-BD45-EC9A6857F655}"/>
    <dgm:cxn modelId="{25950D6D-4A6C-40F4-B884-44DBAB1557A9}" type="presOf" srcId="{5D56763E-359F-4228-8006-C59326D6EB3A}" destId="{6BCE0BD4-6C43-4DA5-8A3F-9AF4785FE4F9}" srcOrd="0" destOrd="6" presId="urn:microsoft.com/office/officeart/2005/8/layout/vList2"/>
    <dgm:cxn modelId="{A19BA176-3F1D-4EE1-80C2-7E47760360C1}" type="presOf" srcId="{D5BFD4C2-E5AE-4F86-8423-53B0A31296E1}" destId="{9C8A65D6-EB68-4A36-9F1C-335BD2760544}" srcOrd="0" destOrd="0" presId="urn:microsoft.com/office/officeart/2005/8/layout/vList2"/>
    <dgm:cxn modelId="{3191D29C-AE0E-4D43-A90C-86E1A4FB8528}" type="presOf" srcId="{310D3DE0-D2FC-4AC6-AC88-372A62F55501}" destId="{6BCE0BD4-6C43-4DA5-8A3F-9AF4785FE4F9}" srcOrd="0" destOrd="3" presId="urn:microsoft.com/office/officeart/2005/8/layout/vList2"/>
    <dgm:cxn modelId="{CF26A69D-47F2-46E3-921A-30FBF236A8F8}" type="presOf" srcId="{E85E1F1F-C565-4334-A67E-A2B095BA24F9}" destId="{B00C06B9-95ED-4B6B-AF78-277E8AAF3716}" srcOrd="0" destOrd="0" presId="urn:microsoft.com/office/officeart/2005/8/layout/vList2"/>
    <dgm:cxn modelId="{63CEE5AB-05C9-46F3-96A4-2461D9D8BC69}" srcId="{D5BFD4C2-E5AE-4F86-8423-53B0A31296E1}" destId="{B3D79E0B-B30B-42AC-A73A-B3476567AB12}" srcOrd="0" destOrd="0" parTransId="{E41607BD-29B2-46D7-999E-0BD169FF4457}" sibTransId="{0DFB4A25-FFBA-4B93-9162-AF1181587AF2}"/>
    <dgm:cxn modelId="{544835AC-91E2-4D2E-9083-0AC266528DCA}" srcId="{D5BFD4C2-E5AE-4F86-8423-53B0A31296E1}" destId="{862E9181-31AF-4E5E-928B-119EA669B6AF}" srcOrd="5" destOrd="0" parTransId="{274A6A7B-1FA2-4F25-84D8-344FE8901D2A}" sibTransId="{97DFA31F-ED10-4681-A496-D60F49567396}"/>
    <dgm:cxn modelId="{AB3E3CD2-702E-4C6D-A5EF-5497CADDEB37}" type="presOf" srcId="{11CA3C62-8288-4B7D-ADC8-B41F7D1DE35B}" destId="{6BCE0BD4-6C43-4DA5-8A3F-9AF4785FE4F9}" srcOrd="0" destOrd="1" presId="urn:microsoft.com/office/officeart/2005/8/layout/vList2"/>
    <dgm:cxn modelId="{2F1C19EA-6974-48F0-88DB-55DC120C6A61}" srcId="{D5BFD4C2-E5AE-4F86-8423-53B0A31296E1}" destId="{310D3DE0-D2FC-4AC6-AC88-372A62F55501}" srcOrd="3" destOrd="0" parTransId="{4D63B413-899F-4C90-83AC-773BD7C31E0C}" sibTransId="{59E1CA83-DCB9-4598-BBED-208D6FAEE78D}"/>
    <dgm:cxn modelId="{C70733EF-618B-4A9B-A7EF-8F5751A12AD4}" type="presOf" srcId="{4B5B84CE-E4F2-431F-8507-C80FE693195A}" destId="{6BCE0BD4-6C43-4DA5-8A3F-9AF4785FE4F9}" srcOrd="0" destOrd="4" presId="urn:microsoft.com/office/officeart/2005/8/layout/vList2"/>
    <dgm:cxn modelId="{960ADEF2-FE8E-487D-A0E8-AAABCB9E3C68}" type="presOf" srcId="{F4ED85AD-3208-449A-8D9E-EF86126FBFCC}" destId="{6BCE0BD4-6C43-4DA5-8A3F-9AF4785FE4F9}" srcOrd="0" destOrd="2" presId="urn:microsoft.com/office/officeart/2005/8/layout/vList2"/>
    <dgm:cxn modelId="{D1227D30-B663-43F7-8B42-1B51504889DC}" type="presParOf" srcId="{B00C06B9-95ED-4B6B-AF78-277E8AAF3716}" destId="{9C8A65D6-EB68-4A36-9F1C-335BD2760544}" srcOrd="0" destOrd="0" presId="urn:microsoft.com/office/officeart/2005/8/layout/vList2"/>
    <dgm:cxn modelId="{572D2209-E1ED-4016-9C3B-F096B32A58F2}" type="presParOf" srcId="{B00C06B9-95ED-4B6B-AF78-277E8AAF3716}" destId="{6BCE0BD4-6C43-4DA5-8A3F-9AF4785FE4F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CD17F5-48FC-4DEF-BC83-6518228E8172}"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B545A2C8-481A-40A7-988C-1496D5000653}">
      <dgm:prSet/>
      <dgm:spPr/>
      <dgm:t>
        <a:bodyPr/>
        <a:lstStyle/>
        <a:p>
          <a:r>
            <a:rPr lang="it-IT"/>
            <a:t>1) identificare le assunzioni e le credenze disfunzionali</a:t>
          </a:r>
          <a:endParaRPr lang="en-US"/>
        </a:p>
      </dgm:t>
    </dgm:pt>
    <dgm:pt modelId="{10E58333-7FFA-4B40-83E0-AEB0D07C7784}" type="parTrans" cxnId="{E795FBCB-B797-4EB6-82F4-B34EF2DB32CD}">
      <dgm:prSet/>
      <dgm:spPr/>
      <dgm:t>
        <a:bodyPr/>
        <a:lstStyle/>
        <a:p>
          <a:endParaRPr lang="en-US"/>
        </a:p>
      </dgm:t>
    </dgm:pt>
    <dgm:pt modelId="{5BDFD1A6-0290-45D3-8F3F-0E82324AEC23}" type="sibTrans" cxnId="{E795FBCB-B797-4EB6-82F4-B34EF2DB32CD}">
      <dgm:prSet/>
      <dgm:spPr/>
      <dgm:t>
        <a:bodyPr/>
        <a:lstStyle/>
        <a:p>
          <a:endParaRPr lang="en-US"/>
        </a:p>
      </dgm:t>
    </dgm:pt>
    <dgm:pt modelId="{BA65DD90-C434-4663-B578-E6236BA9DD8D}">
      <dgm:prSet/>
      <dgm:spPr/>
      <dgm:t>
        <a:bodyPr/>
        <a:lstStyle/>
        <a:p>
          <a:r>
            <a:rPr lang="it-IT"/>
            <a:t>2) messa in discussione delle idee e delle assunzioni errate</a:t>
          </a:r>
          <a:endParaRPr lang="en-US"/>
        </a:p>
      </dgm:t>
    </dgm:pt>
    <dgm:pt modelId="{463041A6-B473-4F1E-BA4B-B2B7820EDA05}" type="parTrans" cxnId="{7465EDB7-17A7-45E8-91DA-C1629F4C3EA9}">
      <dgm:prSet/>
      <dgm:spPr/>
      <dgm:t>
        <a:bodyPr/>
        <a:lstStyle/>
        <a:p>
          <a:endParaRPr lang="en-US"/>
        </a:p>
      </dgm:t>
    </dgm:pt>
    <dgm:pt modelId="{C66DFB02-E208-41A8-A24B-6F77F73B6B3B}" type="sibTrans" cxnId="{7465EDB7-17A7-45E8-91DA-C1629F4C3EA9}">
      <dgm:prSet/>
      <dgm:spPr/>
      <dgm:t>
        <a:bodyPr/>
        <a:lstStyle/>
        <a:p>
          <a:endParaRPr lang="en-US"/>
        </a:p>
      </dgm:t>
    </dgm:pt>
    <dgm:pt modelId="{934A6A96-5BB2-45F6-BDBD-CEC749DB1639}">
      <dgm:prSet/>
      <dgm:spPr/>
      <dgm:t>
        <a:bodyPr/>
        <a:lstStyle/>
        <a:p>
          <a:r>
            <a:rPr lang="it-IT"/>
            <a:t>“Qual è la prova pro o contro questa idea?”</a:t>
          </a:r>
          <a:endParaRPr lang="en-US"/>
        </a:p>
      </dgm:t>
    </dgm:pt>
    <dgm:pt modelId="{BF07685F-6943-4AF1-BE89-1D5E0DE12FF0}" type="parTrans" cxnId="{622E6804-BBF4-4D74-941C-A35D08B7D0AA}">
      <dgm:prSet/>
      <dgm:spPr/>
      <dgm:t>
        <a:bodyPr/>
        <a:lstStyle/>
        <a:p>
          <a:endParaRPr lang="en-US"/>
        </a:p>
      </dgm:t>
    </dgm:pt>
    <dgm:pt modelId="{5304D1FF-C37F-449D-B7C7-AC8C3E4C2543}" type="sibTrans" cxnId="{622E6804-BBF4-4D74-941C-A35D08B7D0AA}">
      <dgm:prSet/>
      <dgm:spPr/>
      <dgm:t>
        <a:bodyPr/>
        <a:lstStyle/>
        <a:p>
          <a:endParaRPr lang="en-US"/>
        </a:p>
      </dgm:t>
    </dgm:pt>
    <dgm:pt modelId="{337F7A72-BD2D-4762-B963-C27C51C3304E}">
      <dgm:prSet/>
      <dgm:spPr/>
      <dgm:t>
        <a:bodyPr/>
        <a:lstStyle/>
        <a:p>
          <a:r>
            <a:rPr lang="it-IT"/>
            <a:t>“Stai stabilendo una relazione causale con troppa semplicità?”</a:t>
          </a:r>
          <a:endParaRPr lang="en-US"/>
        </a:p>
      </dgm:t>
    </dgm:pt>
    <dgm:pt modelId="{DFF34619-43BF-4E1B-8272-FE915973C9A6}" type="parTrans" cxnId="{5B6BB865-D0F4-4291-8341-A061AA904BDA}">
      <dgm:prSet/>
      <dgm:spPr/>
      <dgm:t>
        <a:bodyPr/>
        <a:lstStyle/>
        <a:p>
          <a:endParaRPr lang="en-US"/>
        </a:p>
      </dgm:t>
    </dgm:pt>
    <dgm:pt modelId="{0212D604-E8A6-41B8-ADB4-4E625C4D9FC1}" type="sibTrans" cxnId="{5B6BB865-D0F4-4291-8341-A061AA904BDA}">
      <dgm:prSet/>
      <dgm:spPr/>
      <dgm:t>
        <a:bodyPr/>
        <a:lstStyle/>
        <a:p>
          <a:endParaRPr lang="en-US"/>
        </a:p>
      </dgm:t>
    </dgm:pt>
    <dgm:pt modelId="{7361F237-3744-4209-85B4-652311BE80C5}">
      <dgm:prSet/>
      <dgm:spPr/>
      <dgm:t>
        <a:bodyPr/>
        <a:lstStyle/>
        <a:p>
          <a:r>
            <a:rPr lang="it-IT"/>
            <a:t>“Stai confondendo un’abitudine con un fatto?”</a:t>
          </a:r>
          <a:endParaRPr lang="en-US"/>
        </a:p>
      </dgm:t>
    </dgm:pt>
    <dgm:pt modelId="{CF4A6F05-16E4-4A42-BC27-3DE6825D98C9}" type="parTrans" cxnId="{F63F53F5-61BD-4B0C-9D12-27830922453B}">
      <dgm:prSet/>
      <dgm:spPr/>
      <dgm:t>
        <a:bodyPr/>
        <a:lstStyle/>
        <a:p>
          <a:endParaRPr lang="en-US"/>
        </a:p>
      </dgm:t>
    </dgm:pt>
    <dgm:pt modelId="{75835CA3-BD3A-4BB9-BD98-2D8138CC3F23}" type="sibTrans" cxnId="{F63F53F5-61BD-4B0C-9D12-27830922453B}">
      <dgm:prSet/>
      <dgm:spPr/>
      <dgm:t>
        <a:bodyPr/>
        <a:lstStyle/>
        <a:p>
          <a:endParaRPr lang="en-US"/>
        </a:p>
      </dgm:t>
    </dgm:pt>
    <dgm:pt modelId="{ECAE3094-AFF9-414E-ACF4-B97B6A1A612F}">
      <dgm:prSet/>
      <dgm:spPr/>
      <dgm:t>
        <a:bodyPr/>
        <a:lstStyle/>
        <a:p>
          <a:r>
            <a:rPr lang="it-IT"/>
            <a:t>“Stai pensando in termini di tutto o niente?”</a:t>
          </a:r>
          <a:endParaRPr lang="en-US"/>
        </a:p>
      </dgm:t>
    </dgm:pt>
    <dgm:pt modelId="{1F7451B8-5AC5-4BA4-AEF5-EC3A727584C9}" type="parTrans" cxnId="{DF6A8233-6365-4ADF-975F-2994356F4843}">
      <dgm:prSet/>
      <dgm:spPr/>
      <dgm:t>
        <a:bodyPr/>
        <a:lstStyle/>
        <a:p>
          <a:endParaRPr lang="en-US"/>
        </a:p>
      </dgm:t>
    </dgm:pt>
    <dgm:pt modelId="{2FB7EEC5-78DC-4323-8054-9C17011B8E51}" type="sibTrans" cxnId="{DF6A8233-6365-4ADF-975F-2994356F4843}">
      <dgm:prSet/>
      <dgm:spPr/>
      <dgm:t>
        <a:bodyPr/>
        <a:lstStyle/>
        <a:p>
          <a:endParaRPr lang="en-US"/>
        </a:p>
      </dgm:t>
    </dgm:pt>
    <dgm:pt modelId="{542594DE-4941-4FC3-9423-4EBB24165D32}">
      <dgm:prSet/>
      <dgm:spPr/>
      <dgm:t>
        <a:bodyPr/>
        <a:lstStyle/>
        <a:p>
          <a:r>
            <a:rPr lang="it-IT"/>
            <a:t>“I tuoi giudizi sono basati sulle sensazioni piuttosto che sui fatti?”</a:t>
          </a:r>
          <a:endParaRPr lang="en-US"/>
        </a:p>
      </dgm:t>
    </dgm:pt>
    <dgm:pt modelId="{765C3148-1E6A-4ACB-9E13-9CDF20203CFD}" type="parTrans" cxnId="{C6808AF0-3E79-4C42-8DC1-B6FE8C2FDD17}">
      <dgm:prSet/>
      <dgm:spPr/>
      <dgm:t>
        <a:bodyPr/>
        <a:lstStyle/>
        <a:p>
          <a:endParaRPr lang="en-US"/>
        </a:p>
      </dgm:t>
    </dgm:pt>
    <dgm:pt modelId="{C041A0B4-E0A4-4BD1-8D49-CE7C932597DC}" type="sibTrans" cxnId="{C6808AF0-3E79-4C42-8DC1-B6FE8C2FDD17}">
      <dgm:prSet/>
      <dgm:spPr/>
      <dgm:t>
        <a:bodyPr/>
        <a:lstStyle/>
        <a:p>
          <a:endParaRPr lang="en-US"/>
        </a:p>
      </dgm:t>
    </dgm:pt>
    <dgm:pt modelId="{9F7A0661-28CB-4F80-ADB5-E213A0A57ED3}">
      <dgm:prSet/>
      <dgm:spPr/>
      <dgm:t>
        <a:bodyPr/>
        <a:lstStyle/>
        <a:p>
          <a:r>
            <a:rPr lang="it-IT"/>
            <a:t>3) Produrre interpretazioni alternative</a:t>
          </a:r>
          <a:endParaRPr lang="en-US"/>
        </a:p>
      </dgm:t>
    </dgm:pt>
    <dgm:pt modelId="{01BF3EBA-A963-43FE-AECD-2866192DAED1}" type="parTrans" cxnId="{0C5D96B7-8C7C-4F7F-BF64-8EDADB4D73E7}">
      <dgm:prSet/>
      <dgm:spPr/>
      <dgm:t>
        <a:bodyPr/>
        <a:lstStyle/>
        <a:p>
          <a:endParaRPr lang="en-US"/>
        </a:p>
      </dgm:t>
    </dgm:pt>
    <dgm:pt modelId="{2D1419BB-394F-4EC9-9166-B34E25AB4A3E}" type="sibTrans" cxnId="{0C5D96B7-8C7C-4F7F-BF64-8EDADB4D73E7}">
      <dgm:prSet/>
      <dgm:spPr/>
      <dgm:t>
        <a:bodyPr/>
        <a:lstStyle/>
        <a:p>
          <a:endParaRPr lang="en-US"/>
        </a:p>
      </dgm:t>
    </dgm:pt>
    <dgm:pt modelId="{EE971085-BC9E-45C6-9AEC-F739973C6C1E}" type="pres">
      <dgm:prSet presAssocID="{15CD17F5-48FC-4DEF-BC83-6518228E8172}" presName="Name0" presStyleCnt="0">
        <dgm:presLayoutVars>
          <dgm:dir/>
          <dgm:resizeHandles val="exact"/>
        </dgm:presLayoutVars>
      </dgm:prSet>
      <dgm:spPr/>
    </dgm:pt>
    <dgm:pt modelId="{C8CE0042-4B4C-49D7-9055-4A2BB755FADA}" type="pres">
      <dgm:prSet presAssocID="{B545A2C8-481A-40A7-988C-1496D5000653}" presName="node" presStyleLbl="node1" presStyleIdx="0" presStyleCnt="8">
        <dgm:presLayoutVars>
          <dgm:bulletEnabled val="1"/>
        </dgm:presLayoutVars>
      </dgm:prSet>
      <dgm:spPr/>
    </dgm:pt>
    <dgm:pt modelId="{CAD616EB-C5FD-4896-9B0E-3AF3AFEB58AE}" type="pres">
      <dgm:prSet presAssocID="{5BDFD1A6-0290-45D3-8F3F-0E82324AEC23}" presName="sibTrans" presStyleLbl="sibTrans1D1" presStyleIdx="0" presStyleCnt="7"/>
      <dgm:spPr/>
    </dgm:pt>
    <dgm:pt modelId="{73F7CCB7-C493-4DBA-830D-68B24594D807}" type="pres">
      <dgm:prSet presAssocID="{5BDFD1A6-0290-45D3-8F3F-0E82324AEC23}" presName="connectorText" presStyleLbl="sibTrans1D1" presStyleIdx="0" presStyleCnt="7"/>
      <dgm:spPr/>
    </dgm:pt>
    <dgm:pt modelId="{DF849E8E-82CA-4845-90A9-AC9377600A67}" type="pres">
      <dgm:prSet presAssocID="{BA65DD90-C434-4663-B578-E6236BA9DD8D}" presName="node" presStyleLbl="node1" presStyleIdx="1" presStyleCnt="8">
        <dgm:presLayoutVars>
          <dgm:bulletEnabled val="1"/>
        </dgm:presLayoutVars>
      </dgm:prSet>
      <dgm:spPr/>
    </dgm:pt>
    <dgm:pt modelId="{346B352E-B1B6-4E8B-8E87-1F9FC71A2A22}" type="pres">
      <dgm:prSet presAssocID="{C66DFB02-E208-41A8-A24B-6F77F73B6B3B}" presName="sibTrans" presStyleLbl="sibTrans1D1" presStyleIdx="1" presStyleCnt="7"/>
      <dgm:spPr/>
    </dgm:pt>
    <dgm:pt modelId="{3D0C5C99-86CF-4BB0-A192-12674825AE83}" type="pres">
      <dgm:prSet presAssocID="{C66DFB02-E208-41A8-A24B-6F77F73B6B3B}" presName="connectorText" presStyleLbl="sibTrans1D1" presStyleIdx="1" presStyleCnt="7"/>
      <dgm:spPr/>
    </dgm:pt>
    <dgm:pt modelId="{EC7A548A-AB5D-41ED-9904-9120E82610A0}" type="pres">
      <dgm:prSet presAssocID="{934A6A96-5BB2-45F6-BDBD-CEC749DB1639}" presName="node" presStyleLbl="node1" presStyleIdx="2" presStyleCnt="8">
        <dgm:presLayoutVars>
          <dgm:bulletEnabled val="1"/>
        </dgm:presLayoutVars>
      </dgm:prSet>
      <dgm:spPr/>
    </dgm:pt>
    <dgm:pt modelId="{8082418F-E222-4C27-BB47-86F478DC1F38}" type="pres">
      <dgm:prSet presAssocID="{5304D1FF-C37F-449D-B7C7-AC8C3E4C2543}" presName="sibTrans" presStyleLbl="sibTrans1D1" presStyleIdx="2" presStyleCnt="7"/>
      <dgm:spPr/>
    </dgm:pt>
    <dgm:pt modelId="{2727FDC0-48BC-48A7-A75B-29F03417FE80}" type="pres">
      <dgm:prSet presAssocID="{5304D1FF-C37F-449D-B7C7-AC8C3E4C2543}" presName="connectorText" presStyleLbl="sibTrans1D1" presStyleIdx="2" presStyleCnt="7"/>
      <dgm:spPr/>
    </dgm:pt>
    <dgm:pt modelId="{03376BD4-5392-4539-A213-6ED769B98743}" type="pres">
      <dgm:prSet presAssocID="{337F7A72-BD2D-4762-B963-C27C51C3304E}" presName="node" presStyleLbl="node1" presStyleIdx="3" presStyleCnt="8">
        <dgm:presLayoutVars>
          <dgm:bulletEnabled val="1"/>
        </dgm:presLayoutVars>
      </dgm:prSet>
      <dgm:spPr/>
    </dgm:pt>
    <dgm:pt modelId="{F29F9EB4-041C-4408-8DC3-4D09F55F049D}" type="pres">
      <dgm:prSet presAssocID="{0212D604-E8A6-41B8-ADB4-4E625C4D9FC1}" presName="sibTrans" presStyleLbl="sibTrans1D1" presStyleIdx="3" presStyleCnt="7"/>
      <dgm:spPr/>
    </dgm:pt>
    <dgm:pt modelId="{06B676AE-1E2C-486D-8858-B273C6018DB7}" type="pres">
      <dgm:prSet presAssocID="{0212D604-E8A6-41B8-ADB4-4E625C4D9FC1}" presName="connectorText" presStyleLbl="sibTrans1D1" presStyleIdx="3" presStyleCnt="7"/>
      <dgm:spPr/>
    </dgm:pt>
    <dgm:pt modelId="{2CBBF15D-CE03-4489-910C-A4632DE3F381}" type="pres">
      <dgm:prSet presAssocID="{7361F237-3744-4209-85B4-652311BE80C5}" presName="node" presStyleLbl="node1" presStyleIdx="4" presStyleCnt="8">
        <dgm:presLayoutVars>
          <dgm:bulletEnabled val="1"/>
        </dgm:presLayoutVars>
      </dgm:prSet>
      <dgm:spPr/>
    </dgm:pt>
    <dgm:pt modelId="{BC7AEBFF-9785-4B68-8A3C-075380C4F02E}" type="pres">
      <dgm:prSet presAssocID="{75835CA3-BD3A-4BB9-BD98-2D8138CC3F23}" presName="sibTrans" presStyleLbl="sibTrans1D1" presStyleIdx="4" presStyleCnt="7"/>
      <dgm:spPr/>
    </dgm:pt>
    <dgm:pt modelId="{4FF75FA0-D520-453C-BF0C-91ACA6BC048F}" type="pres">
      <dgm:prSet presAssocID="{75835CA3-BD3A-4BB9-BD98-2D8138CC3F23}" presName="connectorText" presStyleLbl="sibTrans1D1" presStyleIdx="4" presStyleCnt="7"/>
      <dgm:spPr/>
    </dgm:pt>
    <dgm:pt modelId="{6B71CBDC-1388-46E0-A9A5-39D0463DAB12}" type="pres">
      <dgm:prSet presAssocID="{ECAE3094-AFF9-414E-ACF4-B97B6A1A612F}" presName="node" presStyleLbl="node1" presStyleIdx="5" presStyleCnt="8">
        <dgm:presLayoutVars>
          <dgm:bulletEnabled val="1"/>
        </dgm:presLayoutVars>
      </dgm:prSet>
      <dgm:spPr/>
    </dgm:pt>
    <dgm:pt modelId="{BDAAA2E0-2AE2-486E-8508-ED41C3D4260A}" type="pres">
      <dgm:prSet presAssocID="{2FB7EEC5-78DC-4323-8054-9C17011B8E51}" presName="sibTrans" presStyleLbl="sibTrans1D1" presStyleIdx="5" presStyleCnt="7"/>
      <dgm:spPr/>
    </dgm:pt>
    <dgm:pt modelId="{6514B478-B505-44FE-ACAA-8FDFDC88C959}" type="pres">
      <dgm:prSet presAssocID="{2FB7EEC5-78DC-4323-8054-9C17011B8E51}" presName="connectorText" presStyleLbl="sibTrans1D1" presStyleIdx="5" presStyleCnt="7"/>
      <dgm:spPr/>
    </dgm:pt>
    <dgm:pt modelId="{78D7A0D0-ED7C-40DB-AAA1-FCC256DC6F10}" type="pres">
      <dgm:prSet presAssocID="{542594DE-4941-4FC3-9423-4EBB24165D32}" presName="node" presStyleLbl="node1" presStyleIdx="6" presStyleCnt="8">
        <dgm:presLayoutVars>
          <dgm:bulletEnabled val="1"/>
        </dgm:presLayoutVars>
      </dgm:prSet>
      <dgm:spPr/>
    </dgm:pt>
    <dgm:pt modelId="{293F2FC2-833F-41FD-A240-A1AD3BD697A5}" type="pres">
      <dgm:prSet presAssocID="{C041A0B4-E0A4-4BD1-8D49-CE7C932597DC}" presName="sibTrans" presStyleLbl="sibTrans1D1" presStyleIdx="6" presStyleCnt="7"/>
      <dgm:spPr/>
    </dgm:pt>
    <dgm:pt modelId="{3426C728-D9B2-4589-97CA-94927121507F}" type="pres">
      <dgm:prSet presAssocID="{C041A0B4-E0A4-4BD1-8D49-CE7C932597DC}" presName="connectorText" presStyleLbl="sibTrans1D1" presStyleIdx="6" presStyleCnt="7"/>
      <dgm:spPr/>
    </dgm:pt>
    <dgm:pt modelId="{CB5336A2-538E-441E-8A7A-9252DA6C9882}" type="pres">
      <dgm:prSet presAssocID="{9F7A0661-28CB-4F80-ADB5-E213A0A57ED3}" presName="node" presStyleLbl="node1" presStyleIdx="7" presStyleCnt="8">
        <dgm:presLayoutVars>
          <dgm:bulletEnabled val="1"/>
        </dgm:presLayoutVars>
      </dgm:prSet>
      <dgm:spPr/>
    </dgm:pt>
  </dgm:ptLst>
  <dgm:cxnLst>
    <dgm:cxn modelId="{622E6804-BBF4-4D74-941C-A35D08B7D0AA}" srcId="{15CD17F5-48FC-4DEF-BC83-6518228E8172}" destId="{934A6A96-5BB2-45F6-BDBD-CEC749DB1639}" srcOrd="2" destOrd="0" parTransId="{BF07685F-6943-4AF1-BE89-1D5E0DE12FF0}" sibTransId="{5304D1FF-C37F-449D-B7C7-AC8C3E4C2543}"/>
    <dgm:cxn modelId="{B6F04106-4702-4226-8908-7EBCB77A965B}" type="presOf" srcId="{0212D604-E8A6-41B8-ADB4-4E625C4D9FC1}" destId="{06B676AE-1E2C-486D-8858-B273C6018DB7}" srcOrd="1" destOrd="0" presId="urn:microsoft.com/office/officeart/2016/7/layout/RepeatingBendingProcessNew"/>
    <dgm:cxn modelId="{AEE14408-D38A-4ED5-8703-C87288E6CEF4}" type="presOf" srcId="{542594DE-4941-4FC3-9423-4EBB24165D32}" destId="{78D7A0D0-ED7C-40DB-AAA1-FCC256DC6F10}" srcOrd="0" destOrd="0" presId="urn:microsoft.com/office/officeart/2016/7/layout/RepeatingBendingProcessNew"/>
    <dgm:cxn modelId="{2B987B0E-74A7-4612-85D5-1392462EC7C7}" type="presOf" srcId="{337F7A72-BD2D-4762-B963-C27C51C3304E}" destId="{03376BD4-5392-4539-A213-6ED769B98743}" srcOrd="0" destOrd="0" presId="urn:microsoft.com/office/officeart/2016/7/layout/RepeatingBendingProcessNew"/>
    <dgm:cxn modelId="{F1AD3828-7EE1-4D86-AA10-895DF8E9FFC1}" type="presOf" srcId="{C041A0B4-E0A4-4BD1-8D49-CE7C932597DC}" destId="{293F2FC2-833F-41FD-A240-A1AD3BD697A5}" srcOrd="0" destOrd="0" presId="urn:microsoft.com/office/officeart/2016/7/layout/RepeatingBendingProcessNew"/>
    <dgm:cxn modelId="{2CE9042A-8276-411F-8FBF-23A597223690}" type="presOf" srcId="{934A6A96-5BB2-45F6-BDBD-CEC749DB1639}" destId="{EC7A548A-AB5D-41ED-9904-9120E82610A0}" srcOrd="0" destOrd="0" presId="urn:microsoft.com/office/officeart/2016/7/layout/RepeatingBendingProcessNew"/>
    <dgm:cxn modelId="{4298352C-13CC-4ADC-A16E-756775D31A1D}" type="presOf" srcId="{BA65DD90-C434-4663-B578-E6236BA9DD8D}" destId="{DF849E8E-82CA-4845-90A9-AC9377600A67}" srcOrd="0" destOrd="0" presId="urn:microsoft.com/office/officeart/2016/7/layout/RepeatingBendingProcessNew"/>
    <dgm:cxn modelId="{DF6A8233-6365-4ADF-975F-2994356F4843}" srcId="{15CD17F5-48FC-4DEF-BC83-6518228E8172}" destId="{ECAE3094-AFF9-414E-ACF4-B97B6A1A612F}" srcOrd="5" destOrd="0" parTransId="{1F7451B8-5AC5-4BA4-AEF5-EC3A727584C9}" sibTransId="{2FB7EEC5-78DC-4323-8054-9C17011B8E51}"/>
    <dgm:cxn modelId="{92A12F49-B8D6-480E-AFCC-19286317F396}" type="presOf" srcId="{7361F237-3744-4209-85B4-652311BE80C5}" destId="{2CBBF15D-CE03-4489-910C-A4632DE3F381}" srcOrd="0" destOrd="0" presId="urn:microsoft.com/office/officeart/2016/7/layout/RepeatingBendingProcessNew"/>
    <dgm:cxn modelId="{58EA2950-16E1-4841-97A4-7AAE039F7E30}" type="presOf" srcId="{5304D1FF-C37F-449D-B7C7-AC8C3E4C2543}" destId="{2727FDC0-48BC-48A7-A75B-29F03417FE80}" srcOrd="1" destOrd="0" presId="urn:microsoft.com/office/officeart/2016/7/layout/RepeatingBendingProcessNew"/>
    <dgm:cxn modelId="{9CF2ED51-8036-47D0-8E22-E0FFDD842F78}" type="presOf" srcId="{C66DFB02-E208-41A8-A24B-6F77F73B6B3B}" destId="{3D0C5C99-86CF-4BB0-A192-12674825AE83}" srcOrd="1" destOrd="0" presId="urn:microsoft.com/office/officeart/2016/7/layout/RepeatingBendingProcessNew"/>
    <dgm:cxn modelId="{5B6BB865-D0F4-4291-8341-A061AA904BDA}" srcId="{15CD17F5-48FC-4DEF-BC83-6518228E8172}" destId="{337F7A72-BD2D-4762-B963-C27C51C3304E}" srcOrd="3" destOrd="0" parTransId="{DFF34619-43BF-4E1B-8272-FE915973C9A6}" sibTransId="{0212D604-E8A6-41B8-ADB4-4E625C4D9FC1}"/>
    <dgm:cxn modelId="{E9E6BA70-48AB-4FAE-8FEF-5B6F8F956435}" type="presOf" srcId="{C041A0B4-E0A4-4BD1-8D49-CE7C932597DC}" destId="{3426C728-D9B2-4589-97CA-94927121507F}" srcOrd="1" destOrd="0" presId="urn:microsoft.com/office/officeart/2016/7/layout/RepeatingBendingProcessNew"/>
    <dgm:cxn modelId="{D7553782-4764-4334-A91A-02DAEECFD481}" type="presOf" srcId="{75835CA3-BD3A-4BB9-BD98-2D8138CC3F23}" destId="{4FF75FA0-D520-453C-BF0C-91ACA6BC048F}" srcOrd="1" destOrd="0" presId="urn:microsoft.com/office/officeart/2016/7/layout/RepeatingBendingProcessNew"/>
    <dgm:cxn modelId="{42180998-3C22-4BE8-8351-BEDF0DE3CDFD}" type="presOf" srcId="{5BDFD1A6-0290-45D3-8F3F-0E82324AEC23}" destId="{73F7CCB7-C493-4DBA-830D-68B24594D807}" srcOrd="1" destOrd="0" presId="urn:microsoft.com/office/officeart/2016/7/layout/RepeatingBendingProcessNew"/>
    <dgm:cxn modelId="{9202D699-FA8F-45C7-AA44-8ED83F9FBAF0}" type="presOf" srcId="{2FB7EEC5-78DC-4323-8054-9C17011B8E51}" destId="{BDAAA2E0-2AE2-486E-8508-ED41C3D4260A}" srcOrd="0" destOrd="0" presId="urn:microsoft.com/office/officeart/2016/7/layout/RepeatingBendingProcessNew"/>
    <dgm:cxn modelId="{3C8C999F-F2E1-4EE6-96AA-6EAF27B45C5E}" type="presOf" srcId="{75835CA3-BD3A-4BB9-BD98-2D8138CC3F23}" destId="{BC7AEBFF-9785-4B68-8A3C-075380C4F02E}" srcOrd="0" destOrd="0" presId="urn:microsoft.com/office/officeart/2016/7/layout/RepeatingBendingProcessNew"/>
    <dgm:cxn modelId="{B4240DB5-5AEB-439D-8311-2120E259E250}" type="presOf" srcId="{5304D1FF-C37F-449D-B7C7-AC8C3E4C2543}" destId="{8082418F-E222-4C27-BB47-86F478DC1F38}" srcOrd="0" destOrd="0" presId="urn:microsoft.com/office/officeart/2016/7/layout/RepeatingBendingProcessNew"/>
    <dgm:cxn modelId="{634C33B5-B654-4F1A-A87A-791387597796}" type="presOf" srcId="{0212D604-E8A6-41B8-ADB4-4E625C4D9FC1}" destId="{F29F9EB4-041C-4408-8DC3-4D09F55F049D}" srcOrd="0" destOrd="0" presId="urn:microsoft.com/office/officeart/2016/7/layout/RepeatingBendingProcessNew"/>
    <dgm:cxn modelId="{0C5D96B7-8C7C-4F7F-BF64-8EDADB4D73E7}" srcId="{15CD17F5-48FC-4DEF-BC83-6518228E8172}" destId="{9F7A0661-28CB-4F80-ADB5-E213A0A57ED3}" srcOrd="7" destOrd="0" parTransId="{01BF3EBA-A963-43FE-AECD-2866192DAED1}" sibTransId="{2D1419BB-394F-4EC9-9166-B34E25AB4A3E}"/>
    <dgm:cxn modelId="{7465EDB7-17A7-45E8-91DA-C1629F4C3EA9}" srcId="{15CD17F5-48FC-4DEF-BC83-6518228E8172}" destId="{BA65DD90-C434-4663-B578-E6236BA9DD8D}" srcOrd="1" destOrd="0" parTransId="{463041A6-B473-4F1E-BA4B-B2B7820EDA05}" sibTransId="{C66DFB02-E208-41A8-A24B-6F77F73B6B3B}"/>
    <dgm:cxn modelId="{5A7602BA-3F69-420C-A5EA-4E8D4F165FF7}" type="presOf" srcId="{B545A2C8-481A-40A7-988C-1496D5000653}" destId="{C8CE0042-4B4C-49D7-9055-4A2BB755FADA}" srcOrd="0" destOrd="0" presId="urn:microsoft.com/office/officeart/2016/7/layout/RepeatingBendingProcessNew"/>
    <dgm:cxn modelId="{3879E4C4-7D69-4B40-BEFA-00C905EAFE89}" type="presOf" srcId="{15CD17F5-48FC-4DEF-BC83-6518228E8172}" destId="{EE971085-BC9E-45C6-9AEC-F739973C6C1E}" srcOrd="0" destOrd="0" presId="urn:microsoft.com/office/officeart/2016/7/layout/RepeatingBendingProcessNew"/>
    <dgm:cxn modelId="{E795FBCB-B797-4EB6-82F4-B34EF2DB32CD}" srcId="{15CD17F5-48FC-4DEF-BC83-6518228E8172}" destId="{B545A2C8-481A-40A7-988C-1496D5000653}" srcOrd="0" destOrd="0" parTransId="{10E58333-7FFA-4B40-83E0-AEB0D07C7784}" sibTransId="{5BDFD1A6-0290-45D3-8F3F-0E82324AEC23}"/>
    <dgm:cxn modelId="{89F583DA-9D54-47BA-8F88-5494E047F983}" type="presOf" srcId="{ECAE3094-AFF9-414E-ACF4-B97B6A1A612F}" destId="{6B71CBDC-1388-46E0-A9A5-39D0463DAB12}" srcOrd="0" destOrd="0" presId="urn:microsoft.com/office/officeart/2016/7/layout/RepeatingBendingProcessNew"/>
    <dgm:cxn modelId="{220104E8-B729-47D2-AAC6-551782FD2881}" type="presOf" srcId="{2FB7EEC5-78DC-4323-8054-9C17011B8E51}" destId="{6514B478-B505-44FE-ACAA-8FDFDC88C959}" srcOrd="1" destOrd="0" presId="urn:microsoft.com/office/officeart/2016/7/layout/RepeatingBendingProcessNew"/>
    <dgm:cxn modelId="{F64CFDEE-5279-4D03-AF45-A6474B459AC9}" type="presOf" srcId="{C66DFB02-E208-41A8-A24B-6F77F73B6B3B}" destId="{346B352E-B1B6-4E8B-8E87-1F9FC71A2A22}" srcOrd="0" destOrd="0" presId="urn:microsoft.com/office/officeart/2016/7/layout/RepeatingBendingProcessNew"/>
    <dgm:cxn modelId="{6EFCCCEF-15A5-4D25-A148-D8939CAA589B}" type="presOf" srcId="{9F7A0661-28CB-4F80-ADB5-E213A0A57ED3}" destId="{CB5336A2-538E-441E-8A7A-9252DA6C9882}" srcOrd="0" destOrd="0" presId="urn:microsoft.com/office/officeart/2016/7/layout/RepeatingBendingProcessNew"/>
    <dgm:cxn modelId="{C6808AF0-3E79-4C42-8DC1-B6FE8C2FDD17}" srcId="{15CD17F5-48FC-4DEF-BC83-6518228E8172}" destId="{542594DE-4941-4FC3-9423-4EBB24165D32}" srcOrd="6" destOrd="0" parTransId="{765C3148-1E6A-4ACB-9E13-9CDF20203CFD}" sibTransId="{C041A0B4-E0A4-4BD1-8D49-CE7C932597DC}"/>
    <dgm:cxn modelId="{F63F53F5-61BD-4B0C-9D12-27830922453B}" srcId="{15CD17F5-48FC-4DEF-BC83-6518228E8172}" destId="{7361F237-3744-4209-85B4-652311BE80C5}" srcOrd="4" destOrd="0" parTransId="{CF4A6F05-16E4-4A42-BC27-3DE6825D98C9}" sibTransId="{75835CA3-BD3A-4BB9-BD98-2D8138CC3F23}"/>
    <dgm:cxn modelId="{289B45FC-FBA4-4C5F-A6E8-9E353077CE91}" type="presOf" srcId="{5BDFD1A6-0290-45D3-8F3F-0E82324AEC23}" destId="{CAD616EB-C5FD-4896-9B0E-3AF3AFEB58AE}" srcOrd="0" destOrd="0" presId="urn:microsoft.com/office/officeart/2016/7/layout/RepeatingBendingProcessNew"/>
    <dgm:cxn modelId="{07F8E2E3-DDFE-4671-93D9-4C622618DDF9}" type="presParOf" srcId="{EE971085-BC9E-45C6-9AEC-F739973C6C1E}" destId="{C8CE0042-4B4C-49D7-9055-4A2BB755FADA}" srcOrd="0" destOrd="0" presId="urn:microsoft.com/office/officeart/2016/7/layout/RepeatingBendingProcessNew"/>
    <dgm:cxn modelId="{95AC03F0-503D-45E0-954B-4AA05CF87636}" type="presParOf" srcId="{EE971085-BC9E-45C6-9AEC-F739973C6C1E}" destId="{CAD616EB-C5FD-4896-9B0E-3AF3AFEB58AE}" srcOrd="1" destOrd="0" presId="urn:microsoft.com/office/officeart/2016/7/layout/RepeatingBendingProcessNew"/>
    <dgm:cxn modelId="{4301A848-0413-4301-96AA-73A1EC1D8A35}" type="presParOf" srcId="{CAD616EB-C5FD-4896-9B0E-3AF3AFEB58AE}" destId="{73F7CCB7-C493-4DBA-830D-68B24594D807}" srcOrd="0" destOrd="0" presId="urn:microsoft.com/office/officeart/2016/7/layout/RepeatingBendingProcessNew"/>
    <dgm:cxn modelId="{EB119E9A-0F6D-4DFF-BC0A-610CCA3BA9A0}" type="presParOf" srcId="{EE971085-BC9E-45C6-9AEC-F739973C6C1E}" destId="{DF849E8E-82CA-4845-90A9-AC9377600A67}" srcOrd="2" destOrd="0" presId="urn:microsoft.com/office/officeart/2016/7/layout/RepeatingBendingProcessNew"/>
    <dgm:cxn modelId="{E55DEEFF-9F4F-4B93-BD4B-6271B638232F}" type="presParOf" srcId="{EE971085-BC9E-45C6-9AEC-F739973C6C1E}" destId="{346B352E-B1B6-4E8B-8E87-1F9FC71A2A22}" srcOrd="3" destOrd="0" presId="urn:microsoft.com/office/officeart/2016/7/layout/RepeatingBendingProcessNew"/>
    <dgm:cxn modelId="{92903166-D8D0-41D7-98FB-59CC421DBF4B}" type="presParOf" srcId="{346B352E-B1B6-4E8B-8E87-1F9FC71A2A22}" destId="{3D0C5C99-86CF-4BB0-A192-12674825AE83}" srcOrd="0" destOrd="0" presId="urn:microsoft.com/office/officeart/2016/7/layout/RepeatingBendingProcessNew"/>
    <dgm:cxn modelId="{C6C9879C-3D82-4DD4-AACA-0AE703783A52}" type="presParOf" srcId="{EE971085-BC9E-45C6-9AEC-F739973C6C1E}" destId="{EC7A548A-AB5D-41ED-9904-9120E82610A0}" srcOrd="4" destOrd="0" presId="urn:microsoft.com/office/officeart/2016/7/layout/RepeatingBendingProcessNew"/>
    <dgm:cxn modelId="{AF85F732-453B-48D7-B959-EE3FB361134C}" type="presParOf" srcId="{EE971085-BC9E-45C6-9AEC-F739973C6C1E}" destId="{8082418F-E222-4C27-BB47-86F478DC1F38}" srcOrd="5" destOrd="0" presId="urn:microsoft.com/office/officeart/2016/7/layout/RepeatingBendingProcessNew"/>
    <dgm:cxn modelId="{C4AE2816-AAE5-485F-9E64-742D5E2547CD}" type="presParOf" srcId="{8082418F-E222-4C27-BB47-86F478DC1F38}" destId="{2727FDC0-48BC-48A7-A75B-29F03417FE80}" srcOrd="0" destOrd="0" presId="urn:microsoft.com/office/officeart/2016/7/layout/RepeatingBendingProcessNew"/>
    <dgm:cxn modelId="{91A548F9-68AD-4212-BB88-B58A028A1242}" type="presParOf" srcId="{EE971085-BC9E-45C6-9AEC-F739973C6C1E}" destId="{03376BD4-5392-4539-A213-6ED769B98743}" srcOrd="6" destOrd="0" presId="urn:microsoft.com/office/officeart/2016/7/layout/RepeatingBendingProcessNew"/>
    <dgm:cxn modelId="{22A7C226-9A5B-4454-A47D-887E5C791C3F}" type="presParOf" srcId="{EE971085-BC9E-45C6-9AEC-F739973C6C1E}" destId="{F29F9EB4-041C-4408-8DC3-4D09F55F049D}" srcOrd="7" destOrd="0" presId="urn:microsoft.com/office/officeart/2016/7/layout/RepeatingBendingProcessNew"/>
    <dgm:cxn modelId="{31CE6B6B-8F2D-4757-8025-3DF273EC7551}" type="presParOf" srcId="{F29F9EB4-041C-4408-8DC3-4D09F55F049D}" destId="{06B676AE-1E2C-486D-8858-B273C6018DB7}" srcOrd="0" destOrd="0" presId="urn:microsoft.com/office/officeart/2016/7/layout/RepeatingBendingProcessNew"/>
    <dgm:cxn modelId="{E62AF5E3-D6B7-46A2-B1D9-EC6017770068}" type="presParOf" srcId="{EE971085-BC9E-45C6-9AEC-F739973C6C1E}" destId="{2CBBF15D-CE03-4489-910C-A4632DE3F381}" srcOrd="8" destOrd="0" presId="urn:microsoft.com/office/officeart/2016/7/layout/RepeatingBendingProcessNew"/>
    <dgm:cxn modelId="{99DE8EB6-0751-4842-BCEE-BD8FA0AADD0F}" type="presParOf" srcId="{EE971085-BC9E-45C6-9AEC-F739973C6C1E}" destId="{BC7AEBFF-9785-4B68-8A3C-075380C4F02E}" srcOrd="9" destOrd="0" presId="urn:microsoft.com/office/officeart/2016/7/layout/RepeatingBendingProcessNew"/>
    <dgm:cxn modelId="{DB047422-005A-4F54-B9B7-AAC96305C65B}" type="presParOf" srcId="{BC7AEBFF-9785-4B68-8A3C-075380C4F02E}" destId="{4FF75FA0-D520-453C-BF0C-91ACA6BC048F}" srcOrd="0" destOrd="0" presId="urn:microsoft.com/office/officeart/2016/7/layout/RepeatingBendingProcessNew"/>
    <dgm:cxn modelId="{63725BBC-4B3E-487F-8547-4AF47F6102C1}" type="presParOf" srcId="{EE971085-BC9E-45C6-9AEC-F739973C6C1E}" destId="{6B71CBDC-1388-46E0-A9A5-39D0463DAB12}" srcOrd="10" destOrd="0" presId="urn:microsoft.com/office/officeart/2016/7/layout/RepeatingBendingProcessNew"/>
    <dgm:cxn modelId="{E37973CC-00FB-4D0C-8940-E7366D63AE89}" type="presParOf" srcId="{EE971085-BC9E-45C6-9AEC-F739973C6C1E}" destId="{BDAAA2E0-2AE2-486E-8508-ED41C3D4260A}" srcOrd="11" destOrd="0" presId="urn:microsoft.com/office/officeart/2016/7/layout/RepeatingBendingProcessNew"/>
    <dgm:cxn modelId="{3FA02484-E5AB-4B8F-90EB-9F43735D8C41}" type="presParOf" srcId="{BDAAA2E0-2AE2-486E-8508-ED41C3D4260A}" destId="{6514B478-B505-44FE-ACAA-8FDFDC88C959}" srcOrd="0" destOrd="0" presId="urn:microsoft.com/office/officeart/2016/7/layout/RepeatingBendingProcessNew"/>
    <dgm:cxn modelId="{510C0A2D-B212-4767-BA74-DC3C6336804B}" type="presParOf" srcId="{EE971085-BC9E-45C6-9AEC-F739973C6C1E}" destId="{78D7A0D0-ED7C-40DB-AAA1-FCC256DC6F10}" srcOrd="12" destOrd="0" presId="urn:microsoft.com/office/officeart/2016/7/layout/RepeatingBendingProcessNew"/>
    <dgm:cxn modelId="{41DB09C7-EB1D-4853-941E-0FE36A42E461}" type="presParOf" srcId="{EE971085-BC9E-45C6-9AEC-F739973C6C1E}" destId="{293F2FC2-833F-41FD-A240-A1AD3BD697A5}" srcOrd="13" destOrd="0" presId="urn:microsoft.com/office/officeart/2016/7/layout/RepeatingBendingProcessNew"/>
    <dgm:cxn modelId="{8633CF90-70A5-45E2-B3B4-D3EA4E67289F}" type="presParOf" srcId="{293F2FC2-833F-41FD-A240-A1AD3BD697A5}" destId="{3426C728-D9B2-4589-97CA-94927121507F}" srcOrd="0" destOrd="0" presId="urn:microsoft.com/office/officeart/2016/7/layout/RepeatingBendingProcessNew"/>
    <dgm:cxn modelId="{17669F0B-C1B1-491F-8D0B-CBB48C8D0DFA}" type="presParOf" srcId="{EE971085-BC9E-45C6-9AEC-F739973C6C1E}" destId="{CB5336A2-538E-441E-8A7A-9252DA6C9882}"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1713-B063-493E-8D22-EC54ECE1BF31}">
      <dsp:nvSpPr>
        <dsp:cNvPr id="0" name=""/>
        <dsp:cNvSpPr/>
      </dsp:nvSpPr>
      <dsp:spPr>
        <a:xfrm>
          <a:off x="0" y="0"/>
          <a:ext cx="6953162"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5303D4-D468-4C9E-A816-0E25DB75273A}">
      <dsp:nvSpPr>
        <dsp:cNvPr id="0" name=""/>
        <dsp:cNvSpPr/>
      </dsp:nvSpPr>
      <dsp:spPr>
        <a:xfrm>
          <a:off x="0" y="0"/>
          <a:ext cx="6953162" cy="187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a:t>Dinanzi ad una situazione pubblica si riscontra la seguente sequenza di eventi: la situazione attiva le credenze relative al potenziale fallimento della prestazione e le implicazioni legate alla manifestazione dei sintomi; ciò induce il soggetto a percepire un pericolo sociale che diviene visibile nelle preoccupazioni anticipatorie o nei pensieri automatici negativi. Come per esempio: “non so cosa dire, la gente penserà che sono stupido”; oppure “cosa succederà se sudo o balbetto? Tutti mi noteranno e penseranno che non sono normale”. </a:t>
          </a:r>
          <a:endParaRPr lang="en-US" sz="1600" kern="1200"/>
        </a:p>
      </dsp:txBody>
      <dsp:txXfrm>
        <a:off x="0" y="0"/>
        <a:ext cx="6953162" cy="1874212"/>
      </dsp:txXfrm>
    </dsp:sp>
    <dsp:sp modelId="{F7046C0B-877C-47E9-B323-FD82F2BDDCC4}">
      <dsp:nvSpPr>
        <dsp:cNvPr id="0" name=""/>
        <dsp:cNvSpPr/>
      </dsp:nvSpPr>
      <dsp:spPr>
        <a:xfrm>
          <a:off x="0" y="1874212"/>
          <a:ext cx="6953162"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7699A2-EAEF-44DF-B17F-78795F2ABD54}">
      <dsp:nvSpPr>
        <dsp:cNvPr id="0" name=""/>
        <dsp:cNvSpPr/>
      </dsp:nvSpPr>
      <dsp:spPr>
        <a:xfrm>
          <a:off x="0" y="1874212"/>
          <a:ext cx="6953162" cy="1874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I pensieri automatici negativi sono associati all’attivazione dell’ansia, sotto forma di sintomi somatici o cognitivi, che diventano ulteriori fonti di pericolo, perché sono soggetti a giudizi negativi e potrebbero essere interpretati come prove di umiliazione o fallimento. La strategia difensiva porta a concentrare l’attenzione su di sé e sui propri comportamenti.</a:t>
          </a:r>
          <a:endParaRPr lang="en-US" sz="1600" kern="1200" dirty="0"/>
        </a:p>
      </dsp:txBody>
      <dsp:txXfrm>
        <a:off x="0" y="1874212"/>
        <a:ext cx="6953162" cy="1874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53E1-9671-4AFA-B839-FC118CC8F591}">
      <dsp:nvSpPr>
        <dsp:cNvPr id="0" name=""/>
        <dsp:cNvSpPr/>
      </dsp:nvSpPr>
      <dsp:spPr>
        <a:xfrm>
          <a:off x="0" y="261523"/>
          <a:ext cx="3971833" cy="1310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8258" tIns="333248" rIns="308258"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a:t>raccogliere la storia di vita del paziente a partire dall’infanzia, indagare l’esistenza di eventi traumatici</a:t>
          </a:r>
          <a:endParaRPr lang="en-US" sz="1600" kern="1200"/>
        </a:p>
      </dsp:txBody>
      <dsp:txXfrm>
        <a:off x="0" y="261523"/>
        <a:ext cx="3971833" cy="1310400"/>
      </dsp:txXfrm>
    </dsp:sp>
    <dsp:sp modelId="{3A672851-7440-423E-8A22-777FD3C8F688}">
      <dsp:nvSpPr>
        <dsp:cNvPr id="0" name=""/>
        <dsp:cNvSpPr/>
      </dsp:nvSpPr>
      <dsp:spPr>
        <a:xfrm>
          <a:off x="198591" y="25363"/>
          <a:ext cx="2780283"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88" tIns="0" rIns="105088" bIns="0" numCol="1" spcCol="1270" anchor="ctr" anchorCtr="0">
          <a:noAutofit/>
        </a:bodyPr>
        <a:lstStyle/>
        <a:p>
          <a:pPr marL="0" lvl="0" indent="0" algn="l" defTabSz="711200">
            <a:lnSpc>
              <a:spcPct val="90000"/>
            </a:lnSpc>
            <a:spcBef>
              <a:spcPct val="0"/>
            </a:spcBef>
            <a:spcAft>
              <a:spcPct val="35000"/>
            </a:spcAft>
            <a:buNone/>
          </a:pPr>
          <a:r>
            <a:rPr lang="it-IT" sz="1600" kern="1200"/>
            <a:t>Longitudinale</a:t>
          </a:r>
          <a:endParaRPr lang="en-US" sz="1600" kern="1200"/>
        </a:p>
      </dsp:txBody>
      <dsp:txXfrm>
        <a:off x="221648" y="48420"/>
        <a:ext cx="2734169" cy="426206"/>
      </dsp:txXfrm>
    </dsp:sp>
    <dsp:sp modelId="{519804E1-25C8-43BD-B552-885CA76FFBE5}">
      <dsp:nvSpPr>
        <dsp:cNvPr id="0" name=""/>
        <dsp:cNvSpPr/>
      </dsp:nvSpPr>
      <dsp:spPr>
        <a:xfrm>
          <a:off x="0" y="1894483"/>
          <a:ext cx="3971833" cy="667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8258" tIns="333248" rIns="308258"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a:t>ABC  cognitivo</a:t>
          </a:r>
          <a:endParaRPr lang="en-US" sz="1600" kern="1200"/>
        </a:p>
      </dsp:txBody>
      <dsp:txXfrm>
        <a:off x="0" y="1894483"/>
        <a:ext cx="3971833" cy="667800"/>
      </dsp:txXfrm>
    </dsp:sp>
    <dsp:sp modelId="{8C19A579-4519-46C5-B3A9-FF861F628285}">
      <dsp:nvSpPr>
        <dsp:cNvPr id="0" name=""/>
        <dsp:cNvSpPr/>
      </dsp:nvSpPr>
      <dsp:spPr>
        <a:xfrm>
          <a:off x="198591" y="1658323"/>
          <a:ext cx="2780283" cy="4723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88" tIns="0" rIns="105088" bIns="0" numCol="1" spcCol="1270" anchor="ctr" anchorCtr="0">
          <a:noAutofit/>
        </a:bodyPr>
        <a:lstStyle/>
        <a:p>
          <a:pPr marL="0" lvl="0" indent="0" algn="l" defTabSz="711200">
            <a:lnSpc>
              <a:spcPct val="90000"/>
            </a:lnSpc>
            <a:spcBef>
              <a:spcPct val="0"/>
            </a:spcBef>
            <a:spcAft>
              <a:spcPct val="35000"/>
            </a:spcAft>
            <a:buNone/>
          </a:pPr>
          <a:r>
            <a:rPr lang="it-IT" sz="1600" kern="1200"/>
            <a:t>Focalizzato</a:t>
          </a:r>
          <a:endParaRPr lang="en-US" sz="1600" kern="1200"/>
        </a:p>
      </dsp:txBody>
      <dsp:txXfrm>
        <a:off x="221648" y="1681380"/>
        <a:ext cx="2734169" cy="426206"/>
      </dsp:txXfrm>
    </dsp:sp>
    <dsp:sp modelId="{A7869A8E-0699-4558-A594-5F5D709B4C3D}">
      <dsp:nvSpPr>
        <dsp:cNvPr id="0" name=""/>
        <dsp:cNvSpPr/>
      </dsp:nvSpPr>
      <dsp:spPr>
        <a:xfrm>
          <a:off x="0" y="2884844"/>
          <a:ext cx="3971833" cy="16128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8258" tIns="333248" rIns="308258"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a:t>CBA</a:t>
          </a:r>
          <a:endParaRPr lang="en-US" sz="1600" kern="1200"/>
        </a:p>
        <a:p>
          <a:pPr marL="171450" lvl="1" indent="-171450" algn="l" defTabSz="711200">
            <a:lnSpc>
              <a:spcPct val="90000"/>
            </a:lnSpc>
            <a:spcBef>
              <a:spcPct val="0"/>
            </a:spcBef>
            <a:spcAft>
              <a:spcPct val="15000"/>
            </a:spcAft>
            <a:buChar char="•"/>
          </a:pPr>
          <a:r>
            <a:rPr lang="it-IT" sz="1600" kern="1200"/>
            <a:t>Social Anxiety Scale/Social Phobia Rating Scale </a:t>
          </a:r>
          <a:endParaRPr lang="en-US" sz="1600" kern="1200"/>
        </a:p>
        <a:p>
          <a:pPr marL="171450" lvl="1" indent="-171450" algn="l" defTabSz="711200">
            <a:lnSpc>
              <a:spcPct val="90000"/>
            </a:lnSpc>
            <a:spcBef>
              <a:spcPct val="0"/>
            </a:spcBef>
            <a:spcAft>
              <a:spcPct val="15000"/>
            </a:spcAft>
            <a:buChar char="•"/>
          </a:pPr>
          <a:r>
            <a:rPr lang="it-IT" sz="1600" kern="1200"/>
            <a:t>Rathus (test per l’assertività)</a:t>
          </a:r>
          <a:endParaRPr lang="en-US" sz="1600" kern="1200"/>
        </a:p>
        <a:p>
          <a:pPr marL="171450" lvl="1" indent="-171450" algn="l" defTabSz="711200">
            <a:lnSpc>
              <a:spcPct val="90000"/>
            </a:lnSpc>
            <a:spcBef>
              <a:spcPct val="0"/>
            </a:spcBef>
            <a:spcAft>
              <a:spcPct val="15000"/>
            </a:spcAft>
            <a:buChar char="•"/>
          </a:pPr>
          <a:r>
            <a:rPr lang="it-IT" sz="1600" kern="1200"/>
            <a:t>MMPI</a:t>
          </a:r>
          <a:endParaRPr lang="en-US" sz="1600" kern="1200"/>
        </a:p>
      </dsp:txBody>
      <dsp:txXfrm>
        <a:off x="0" y="2884844"/>
        <a:ext cx="3971833" cy="1612800"/>
      </dsp:txXfrm>
    </dsp:sp>
    <dsp:sp modelId="{93F8E56E-3BC5-4FB3-A004-386073F38788}">
      <dsp:nvSpPr>
        <dsp:cNvPr id="0" name=""/>
        <dsp:cNvSpPr/>
      </dsp:nvSpPr>
      <dsp:spPr>
        <a:xfrm>
          <a:off x="198591" y="2648683"/>
          <a:ext cx="2780283" cy="4723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88" tIns="0" rIns="105088" bIns="0" numCol="1" spcCol="1270" anchor="ctr" anchorCtr="0">
          <a:noAutofit/>
        </a:bodyPr>
        <a:lstStyle/>
        <a:p>
          <a:pPr marL="0" lvl="0" indent="0" algn="l" defTabSz="711200">
            <a:lnSpc>
              <a:spcPct val="90000"/>
            </a:lnSpc>
            <a:spcBef>
              <a:spcPct val="0"/>
            </a:spcBef>
            <a:spcAft>
              <a:spcPct val="35000"/>
            </a:spcAft>
            <a:buNone/>
          </a:pPr>
          <a:r>
            <a:rPr lang="it-IT" sz="1600" kern="1200"/>
            <a:t>Strumentale</a:t>
          </a:r>
          <a:endParaRPr lang="en-US" sz="1600" kern="1200"/>
        </a:p>
      </dsp:txBody>
      <dsp:txXfrm>
        <a:off x="221648" y="2671740"/>
        <a:ext cx="2734169" cy="426206"/>
      </dsp:txXfrm>
    </dsp:sp>
    <dsp:sp modelId="{9C613F7A-EE98-44B0-912B-FA6AD2013F5C}">
      <dsp:nvSpPr>
        <dsp:cNvPr id="0" name=""/>
        <dsp:cNvSpPr/>
      </dsp:nvSpPr>
      <dsp:spPr>
        <a:xfrm>
          <a:off x="0" y="4820204"/>
          <a:ext cx="3971833" cy="882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8258" tIns="333248" rIns="308258"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a:t>Rilevazione tramite biofeedback dei parametri elettrofisiologici</a:t>
          </a:r>
          <a:endParaRPr lang="en-US" sz="1600" kern="1200"/>
        </a:p>
      </dsp:txBody>
      <dsp:txXfrm>
        <a:off x="0" y="4820204"/>
        <a:ext cx="3971833" cy="882000"/>
      </dsp:txXfrm>
    </dsp:sp>
    <dsp:sp modelId="{8263E4DE-BB20-43A4-AD3A-0FC5E11594CF}">
      <dsp:nvSpPr>
        <dsp:cNvPr id="0" name=""/>
        <dsp:cNvSpPr/>
      </dsp:nvSpPr>
      <dsp:spPr>
        <a:xfrm>
          <a:off x="198591" y="4584044"/>
          <a:ext cx="2780283" cy="4723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88" tIns="0" rIns="105088" bIns="0" numCol="1" spcCol="1270" anchor="ctr" anchorCtr="0">
          <a:noAutofit/>
        </a:bodyPr>
        <a:lstStyle/>
        <a:p>
          <a:pPr marL="0" lvl="0" indent="0" algn="l" defTabSz="711200">
            <a:lnSpc>
              <a:spcPct val="90000"/>
            </a:lnSpc>
            <a:spcBef>
              <a:spcPct val="0"/>
            </a:spcBef>
            <a:spcAft>
              <a:spcPct val="35000"/>
            </a:spcAft>
            <a:buNone/>
          </a:pPr>
          <a:r>
            <a:rPr lang="it-IT" sz="1600" kern="1200"/>
            <a:t>Fisiologico</a:t>
          </a:r>
          <a:endParaRPr lang="en-US" sz="1600" kern="1200"/>
        </a:p>
      </dsp:txBody>
      <dsp:txXfrm>
        <a:off x="221648" y="4607101"/>
        <a:ext cx="2734169"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9B015-2D69-40AA-BFB5-AD713E7C442F}">
      <dsp:nvSpPr>
        <dsp:cNvPr id="0" name=""/>
        <dsp:cNvSpPr/>
      </dsp:nvSpPr>
      <dsp:spPr>
        <a:xfrm>
          <a:off x="2755181" y="549342"/>
          <a:ext cx="1563729" cy="156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a:t>PAN</a:t>
          </a:r>
          <a:endParaRPr lang="en-US" sz="1700" kern="1200"/>
        </a:p>
      </dsp:txBody>
      <dsp:txXfrm>
        <a:off x="2755181" y="549342"/>
        <a:ext cx="1563729" cy="1563729"/>
      </dsp:txXfrm>
    </dsp:sp>
    <dsp:sp modelId="{10179DAE-7C47-48FE-A6A7-4BE7A2B528C3}">
      <dsp:nvSpPr>
        <dsp:cNvPr id="0" name=""/>
        <dsp:cNvSpPr/>
      </dsp:nvSpPr>
      <dsp:spPr>
        <a:xfrm>
          <a:off x="-365" y="450622"/>
          <a:ext cx="4417995" cy="4417995"/>
        </a:xfrm>
        <a:prstGeom prst="circularArrow">
          <a:avLst>
            <a:gd name="adj1" fmla="val 6902"/>
            <a:gd name="adj2" fmla="val 465342"/>
            <a:gd name="adj3" fmla="val 549458"/>
            <a:gd name="adj4" fmla="val 20585200"/>
            <a:gd name="adj5" fmla="val 8052"/>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41335-7B35-4BE5-BABF-43E38EEA3DA0}">
      <dsp:nvSpPr>
        <dsp:cNvPr id="0" name=""/>
        <dsp:cNvSpPr/>
      </dsp:nvSpPr>
      <dsp:spPr>
        <a:xfrm>
          <a:off x="2755181" y="3206169"/>
          <a:ext cx="1563729" cy="156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a:t>Comportamenti protettivi</a:t>
          </a:r>
          <a:endParaRPr lang="en-US" sz="1700" kern="1200"/>
        </a:p>
      </dsp:txBody>
      <dsp:txXfrm>
        <a:off x="2755181" y="3206169"/>
        <a:ext cx="1563729" cy="1563729"/>
      </dsp:txXfrm>
    </dsp:sp>
    <dsp:sp modelId="{45565697-ABE1-4309-9263-757B85F1952A}">
      <dsp:nvSpPr>
        <dsp:cNvPr id="0" name=""/>
        <dsp:cNvSpPr/>
      </dsp:nvSpPr>
      <dsp:spPr>
        <a:xfrm>
          <a:off x="-365" y="450622"/>
          <a:ext cx="4417995" cy="4417995"/>
        </a:xfrm>
        <a:prstGeom prst="circularArrow">
          <a:avLst>
            <a:gd name="adj1" fmla="val 6902"/>
            <a:gd name="adj2" fmla="val 465342"/>
            <a:gd name="adj3" fmla="val 5949458"/>
            <a:gd name="adj4" fmla="val 4385200"/>
            <a:gd name="adj5" fmla="val 8052"/>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DFD2C-F792-4B6B-8B70-8A8B94941BCA}">
      <dsp:nvSpPr>
        <dsp:cNvPr id="0" name=""/>
        <dsp:cNvSpPr/>
      </dsp:nvSpPr>
      <dsp:spPr>
        <a:xfrm>
          <a:off x="98354" y="3206169"/>
          <a:ext cx="1563729" cy="156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a:t>Sintomi psicosomatici</a:t>
          </a:r>
          <a:endParaRPr lang="en-US" sz="1700" kern="1200"/>
        </a:p>
      </dsp:txBody>
      <dsp:txXfrm>
        <a:off x="98354" y="3206169"/>
        <a:ext cx="1563729" cy="1563729"/>
      </dsp:txXfrm>
    </dsp:sp>
    <dsp:sp modelId="{C6AF59C9-86AC-4CFD-AEE4-45EBB3031BA7}">
      <dsp:nvSpPr>
        <dsp:cNvPr id="0" name=""/>
        <dsp:cNvSpPr/>
      </dsp:nvSpPr>
      <dsp:spPr>
        <a:xfrm>
          <a:off x="-365" y="450622"/>
          <a:ext cx="4417995" cy="4417995"/>
        </a:xfrm>
        <a:prstGeom prst="circularArrow">
          <a:avLst>
            <a:gd name="adj1" fmla="val 6902"/>
            <a:gd name="adj2" fmla="val 465342"/>
            <a:gd name="adj3" fmla="val 11349458"/>
            <a:gd name="adj4" fmla="val 9785200"/>
            <a:gd name="adj5" fmla="val 8052"/>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78A46-A94D-4FD4-97D0-F9893ED239C8}">
      <dsp:nvSpPr>
        <dsp:cNvPr id="0" name=""/>
        <dsp:cNvSpPr/>
      </dsp:nvSpPr>
      <dsp:spPr>
        <a:xfrm>
          <a:off x="98354" y="549342"/>
          <a:ext cx="1563729" cy="156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it-IT" sz="1700" kern="1200"/>
            <a:t>Contenuti della percezione di sé ( «sono noioso», «sono strano»)</a:t>
          </a:r>
          <a:endParaRPr lang="en-US" sz="1700" kern="1200"/>
        </a:p>
      </dsp:txBody>
      <dsp:txXfrm>
        <a:off x="98354" y="549342"/>
        <a:ext cx="1563729" cy="1563729"/>
      </dsp:txXfrm>
    </dsp:sp>
    <dsp:sp modelId="{426E28E9-BD77-4024-8C9A-BFD7F9FC77F6}">
      <dsp:nvSpPr>
        <dsp:cNvPr id="0" name=""/>
        <dsp:cNvSpPr/>
      </dsp:nvSpPr>
      <dsp:spPr>
        <a:xfrm>
          <a:off x="271518" y="450622"/>
          <a:ext cx="4417995" cy="4417995"/>
        </a:xfrm>
        <a:prstGeom prst="circularArrow">
          <a:avLst>
            <a:gd name="adj1" fmla="val 6902"/>
            <a:gd name="adj2" fmla="val 465342"/>
            <a:gd name="adj3" fmla="val 16749458"/>
            <a:gd name="adj4" fmla="val 15185200"/>
            <a:gd name="adj5" fmla="val 8052"/>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A65D6-EB68-4A36-9F1C-335BD2760544}">
      <dsp:nvSpPr>
        <dsp:cNvPr id="0" name=""/>
        <dsp:cNvSpPr/>
      </dsp:nvSpPr>
      <dsp:spPr>
        <a:xfrm>
          <a:off x="0" y="85079"/>
          <a:ext cx="3971833" cy="14215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i="1" kern="1200"/>
            <a:t>Provate a rispondere come risponderebbe un fobico sociale …</a:t>
          </a:r>
          <a:endParaRPr lang="en-US" sz="2700" kern="1200"/>
        </a:p>
      </dsp:txBody>
      <dsp:txXfrm>
        <a:off x="69394" y="154473"/>
        <a:ext cx="3833045" cy="1282762"/>
      </dsp:txXfrm>
    </dsp:sp>
    <dsp:sp modelId="{6BCE0BD4-6C43-4DA5-8A3F-9AF4785FE4F9}">
      <dsp:nvSpPr>
        <dsp:cNvPr id="0" name=""/>
        <dsp:cNvSpPr/>
      </dsp:nvSpPr>
      <dsp:spPr>
        <a:xfrm>
          <a:off x="0" y="1506629"/>
          <a:ext cx="3971833" cy="413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a:p>
          <a:pPr marL="228600" lvl="1" indent="-228600" algn="l" defTabSz="933450">
            <a:lnSpc>
              <a:spcPct val="90000"/>
            </a:lnSpc>
            <a:spcBef>
              <a:spcPct val="0"/>
            </a:spcBef>
            <a:spcAft>
              <a:spcPct val="20000"/>
            </a:spcAft>
            <a:buChar char="•"/>
          </a:pPr>
          <a:r>
            <a:rPr lang="it-IT" sz="2100" kern="1200" dirty="0"/>
            <a:t>Che cosa penso di me? 	</a:t>
          </a:r>
          <a:endParaRPr lang="en-US" sz="2100" kern="1200" dirty="0"/>
        </a:p>
        <a:p>
          <a:pPr marL="228600" lvl="1" indent="-228600" algn="l" defTabSz="933450">
            <a:lnSpc>
              <a:spcPct val="90000"/>
            </a:lnSpc>
            <a:spcBef>
              <a:spcPct val="0"/>
            </a:spcBef>
            <a:spcAft>
              <a:spcPct val="20000"/>
            </a:spcAft>
            <a:buChar char="•"/>
          </a:pPr>
          <a:r>
            <a:rPr lang="it-IT" sz="2100" kern="1200"/>
            <a:t>Che cosa penso degli altri? </a:t>
          </a:r>
          <a:endParaRPr lang="en-US" sz="2100" kern="1200"/>
        </a:p>
        <a:p>
          <a:pPr marL="228600" lvl="1" indent="-228600" algn="l" defTabSz="933450">
            <a:lnSpc>
              <a:spcPct val="90000"/>
            </a:lnSpc>
            <a:spcBef>
              <a:spcPct val="0"/>
            </a:spcBef>
            <a:spcAft>
              <a:spcPct val="20000"/>
            </a:spcAft>
            <a:buChar char="•"/>
          </a:pPr>
          <a:r>
            <a:rPr lang="it-IT" sz="2100" kern="1200"/>
            <a:t>Che cosa penso della situazione?</a:t>
          </a:r>
          <a:endParaRPr lang="en-US" sz="2100" kern="1200"/>
        </a:p>
        <a:p>
          <a:pPr marL="228600" lvl="1" indent="-228600" algn="l" defTabSz="933450">
            <a:lnSpc>
              <a:spcPct val="90000"/>
            </a:lnSpc>
            <a:spcBef>
              <a:spcPct val="0"/>
            </a:spcBef>
            <a:spcAft>
              <a:spcPct val="20000"/>
            </a:spcAft>
            <a:buChar char="•"/>
          </a:pPr>
          <a:r>
            <a:rPr lang="it-IT" sz="2100" kern="1200" dirty="0"/>
            <a:t>Che cosa ho paura che succeda?</a:t>
          </a:r>
          <a:endParaRPr lang="en-US" sz="2100" kern="1200" dirty="0"/>
        </a:p>
        <a:p>
          <a:pPr marL="228600" lvl="1" indent="-228600" algn="l" defTabSz="933450">
            <a:lnSpc>
              <a:spcPct val="90000"/>
            </a:lnSpc>
            <a:spcBef>
              <a:spcPct val="0"/>
            </a:spcBef>
            <a:spcAft>
              <a:spcPct val="20000"/>
            </a:spcAft>
            <a:buChar char="•"/>
          </a:pPr>
          <a:r>
            <a:rPr lang="it-IT" sz="2100" kern="1200"/>
            <a:t>Che cosa penso che farò?</a:t>
          </a:r>
          <a:endParaRPr lang="en-US" sz="2100" kern="1200"/>
        </a:p>
        <a:p>
          <a:pPr marL="228600" lvl="1" indent="-228600" algn="l" defTabSz="933450">
            <a:lnSpc>
              <a:spcPct val="90000"/>
            </a:lnSpc>
            <a:spcBef>
              <a:spcPct val="0"/>
            </a:spcBef>
            <a:spcAft>
              <a:spcPct val="20000"/>
            </a:spcAft>
            <a:buChar char="•"/>
          </a:pPr>
          <a:r>
            <a:rPr lang="it-IT" sz="2100" kern="1200"/>
            <a:t>Nei miei pensieri uso espressioni del tipo «devo», «è necessario che», «tutti …», «è terribile che …», etc.</a:t>
          </a:r>
          <a:endParaRPr lang="en-US" sz="2100" kern="1200"/>
        </a:p>
      </dsp:txBody>
      <dsp:txXfrm>
        <a:off x="0" y="1506629"/>
        <a:ext cx="3971833" cy="41358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616EB-C5FD-4896-9B0E-3AF3AFEB58AE}">
      <dsp:nvSpPr>
        <dsp:cNvPr id="0" name=""/>
        <dsp:cNvSpPr/>
      </dsp:nvSpPr>
      <dsp:spPr>
        <a:xfrm>
          <a:off x="2008896" y="471030"/>
          <a:ext cx="365271" cy="91440"/>
        </a:xfrm>
        <a:custGeom>
          <a:avLst/>
          <a:gdLst/>
          <a:ahLst/>
          <a:cxnLst/>
          <a:rect l="0" t="0" r="0" b="0"/>
          <a:pathLst>
            <a:path>
              <a:moveTo>
                <a:pt x="0" y="45720"/>
              </a:moveTo>
              <a:lnTo>
                <a:pt x="36527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1635" y="514771"/>
        <a:ext cx="19793" cy="3958"/>
      </dsp:txXfrm>
    </dsp:sp>
    <dsp:sp modelId="{C8CE0042-4B4C-49D7-9055-4A2BB755FADA}">
      <dsp:nvSpPr>
        <dsp:cNvPr id="0" name=""/>
        <dsp:cNvSpPr/>
      </dsp:nvSpPr>
      <dsp:spPr>
        <a:xfrm>
          <a:off x="289516" y="396"/>
          <a:ext cx="1721180" cy="10327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39" tIns="88529" rIns="84339" bIns="88529" numCol="1" spcCol="1270" anchor="ctr" anchorCtr="0">
          <a:noAutofit/>
        </a:bodyPr>
        <a:lstStyle/>
        <a:p>
          <a:pPr marL="0" lvl="0" indent="0" algn="ctr" defTabSz="577850">
            <a:lnSpc>
              <a:spcPct val="90000"/>
            </a:lnSpc>
            <a:spcBef>
              <a:spcPct val="0"/>
            </a:spcBef>
            <a:spcAft>
              <a:spcPct val="35000"/>
            </a:spcAft>
            <a:buNone/>
          </a:pPr>
          <a:r>
            <a:rPr lang="it-IT" sz="1300" kern="1200"/>
            <a:t>1) identificare le assunzioni e le credenze disfunzionali</a:t>
          </a:r>
          <a:endParaRPr lang="en-US" sz="1300" kern="1200"/>
        </a:p>
      </dsp:txBody>
      <dsp:txXfrm>
        <a:off x="289516" y="396"/>
        <a:ext cx="1721180" cy="1032708"/>
      </dsp:txXfrm>
    </dsp:sp>
    <dsp:sp modelId="{346B352E-B1B6-4E8B-8E87-1F9FC71A2A22}">
      <dsp:nvSpPr>
        <dsp:cNvPr id="0" name=""/>
        <dsp:cNvSpPr/>
      </dsp:nvSpPr>
      <dsp:spPr>
        <a:xfrm>
          <a:off x="1150106" y="1031305"/>
          <a:ext cx="2117051" cy="365271"/>
        </a:xfrm>
        <a:custGeom>
          <a:avLst/>
          <a:gdLst/>
          <a:ahLst/>
          <a:cxnLst/>
          <a:rect l="0" t="0" r="0" b="0"/>
          <a:pathLst>
            <a:path>
              <a:moveTo>
                <a:pt x="2117051" y="0"/>
              </a:moveTo>
              <a:lnTo>
                <a:pt x="2117051" y="199735"/>
              </a:lnTo>
              <a:lnTo>
                <a:pt x="0" y="199735"/>
              </a:lnTo>
              <a:lnTo>
                <a:pt x="0" y="36527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4788" y="1211961"/>
        <a:ext cx="107687" cy="3958"/>
      </dsp:txXfrm>
    </dsp:sp>
    <dsp:sp modelId="{DF849E8E-82CA-4845-90A9-AC9377600A67}">
      <dsp:nvSpPr>
        <dsp:cNvPr id="0" name=""/>
        <dsp:cNvSpPr/>
      </dsp:nvSpPr>
      <dsp:spPr>
        <a:xfrm>
          <a:off x="2406568" y="396"/>
          <a:ext cx="1721180" cy="103270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39" tIns="88529" rIns="84339" bIns="88529" numCol="1" spcCol="1270" anchor="ctr" anchorCtr="0">
          <a:noAutofit/>
        </a:bodyPr>
        <a:lstStyle/>
        <a:p>
          <a:pPr marL="0" lvl="0" indent="0" algn="ctr" defTabSz="577850">
            <a:lnSpc>
              <a:spcPct val="90000"/>
            </a:lnSpc>
            <a:spcBef>
              <a:spcPct val="0"/>
            </a:spcBef>
            <a:spcAft>
              <a:spcPct val="35000"/>
            </a:spcAft>
            <a:buNone/>
          </a:pPr>
          <a:r>
            <a:rPr lang="it-IT" sz="1300" kern="1200"/>
            <a:t>2) messa in discussione delle idee e delle assunzioni errate</a:t>
          </a:r>
          <a:endParaRPr lang="en-US" sz="1300" kern="1200"/>
        </a:p>
      </dsp:txBody>
      <dsp:txXfrm>
        <a:off x="2406568" y="396"/>
        <a:ext cx="1721180" cy="1032708"/>
      </dsp:txXfrm>
    </dsp:sp>
    <dsp:sp modelId="{8082418F-E222-4C27-BB47-86F478DC1F38}">
      <dsp:nvSpPr>
        <dsp:cNvPr id="0" name=""/>
        <dsp:cNvSpPr/>
      </dsp:nvSpPr>
      <dsp:spPr>
        <a:xfrm>
          <a:off x="2008896" y="1899610"/>
          <a:ext cx="365271" cy="91440"/>
        </a:xfrm>
        <a:custGeom>
          <a:avLst/>
          <a:gdLst/>
          <a:ahLst/>
          <a:cxnLst/>
          <a:rect l="0" t="0" r="0" b="0"/>
          <a:pathLst>
            <a:path>
              <a:moveTo>
                <a:pt x="0" y="45720"/>
              </a:moveTo>
              <a:lnTo>
                <a:pt x="36527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1635" y="1943351"/>
        <a:ext cx="19793" cy="3958"/>
      </dsp:txXfrm>
    </dsp:sp>
    <dsp:sp modelId="{EC7A548A-AB5D-41ED-9904-9120E82610A0}">
      <dsp:nvSpPr>
        <dsp:cNvPr id="0" name=""/>
        <dsp:cNvSpPr/>
      </dsp:nvSpPr>
      <dsp:spPr>
        <a:xfrm>
          <a:off x="289516" y="1428976"/>
          <a:ext cx="1721180" cy="103270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39" tIns="88529" rIns="84339" bIns="88529" numCol="1" spcCol="1270" anchor="ctr" anchorCtr="0">
          <a:noAutofit/>
        </a:bodyPr>
        <a:lstStyle/>
        <a:p>
          <a:pPr marL="0" lvl="0" indent="0" algn="ctr" defTabSz="577850">
            <a:lnSpc>
              <a:spcPct val="90000"/>
            </a:lnSpc>
            <a:spcBef>
              <a:spcPct val="0"/>
            </a:spcBef>
            <a:spcAft>
              <a:spcPct val="35000"/>
            </a:spcAft>
            <a:buNone/>
          </a:pPr>
          <a:r>
            <a:rPr lang="it-IT" sz="1300" kern="1200"/>
            <a:t>“Qual è la prova pro o contro questa idea?”</a:t>
          </a:r>
          <a:endParaRPr lang="en-US" sz="1300" kern="1200"/>
        </a:p>
      </dsp:txBody>
      <dsp:txXfrm>
        <a:off x="289516" y="1428976"/>
        <a:ext cx="1721180" cy="1032708"/>
      </dsp:txXfrm>
    </dsp:sp>
    <dsp:sp modelId="{F29F9EB4-041C-4408-8DC3-4D09F55F049D}">
      <dsp:nvSpPr>
        <dsp:cNvPr id="0" name=""/>
        <dsp:cNvSpPr/>
      </dsp:nvSpPr>
      <dsp:spPr>
        <a:xfrm>
          <a:off x="1150106" y="2459884"/>
          <a:ext cx="2117051" cy="365271"/>
        </a:xfrm>
        <a:custGeom>
          <a:avLst/>
          <a:gdLst/>
          <a:ahLst/>
          <a:cxnLst/>
          <a:rect l="0" t="0" r="0" b="0"/>
          <a:pathLst>
            <a:path>
              <a:moveTo>
                <a:pt x="2117051" y="0"/>
              </a:moveTo>
              <a:lnTo>
                <a:pt x="2117051" y="199735"/>
              </a:lnTo>
              <a:lnTo>
                <a:pt x="0" y="199735"/>
              </a:lnTo>
              <a:lnTo>
                <a:pt x="0" y="365271"/>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4788" y="2640541"/>
        <a:ext cx="107687" cy="3958"/>
      </dsp:txXfrm>
    </dsp:sp>
    <dsp:sp modelId="{03376BD4-5392-4539-A213-6ED769B98743}">
      <dsp:nvSpPr>
        <dsp:cNvPr id="0" name=""/>
        <dsp:cNvSpPr/>
      </dsp:nvSpPr>
      <dsp:spPr>
        <a:xfrm>
          <a:off x="2406568" y="1428976"/>
          <a:ext cx="1721180" cy="103270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39" tIns="88529" rIns="84339" bIns="88529" numCol="1" spcCol="1270" anchor="ctr" anchorCtr="0">
          <a:noAutofit/>
        </a:bodyPr>
        <a:lstStyle/>
        <a:p>
          <a:pPr marL="0" lvl="0" indent="0" algn="ctr" defTabSz="577850">
            <a:lnSpc>
              <a:spcPct val="90000"/>
            </a:lnSpc>
            <a:spcBef>
              <a:spcPct val="0"/>
            </a:spcBef>
            <a:spcAft>
              <a:spcPct val="35000"/>
            </a:spcAft>
            <a:buNone/>
          </a:pPr>
          <a:r>
            <a:rPr lang="it-IT" sz="1300" kern="1200"/>
            <a:t>“Stai stabilendo una relazione causale con troppa semplicità?”</a:t>
          </a:r>
          <a:endParaRPr lang="en-US" sz="1300" kern="1200"/>
        </a:p>
      </dsp:txBody>
      <dsp:txXfrm>
        <a:off x="2406568" y="1428976"/>
        <a:ext cx="1721180" cy="1032708"/>
      </dsp:txXfrm>
    </dsp:sp>
    <dsp:sp modelId="{BC7AEBFF-9785-4B68-8A3C-075380C4F02E}">
      <dsp:nvSpPr>
        <dsp:cNvPr id="0" name=""/>
        <dsp:cNvSpPr/>
      </dsp:nvSpPr>
      <dsp:spPr>
        <a:xfrm>
          <a:off x="2008896" y="3328190"/>
          <a:ext cx="365271" cy="91440"/>
        </a:xfrm>
        <a:custGeom>
          <a:avLst/>
          <a:gdLst/>
          <a:ahLst/>
          <a:cxnLst/>
          <a:rect l="0" t="0" r="0" b="0"/>
          <a:pathLst>
            <a:path>
              <a:moveTo>
                <a:pt x="0" y="45720"/>
              </a:moveTo>
              <a:lnTo>
                <a:pt x="36527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1635" y="3371931"/>
        <a:ext cx="19793" cy="3958"/>
      </dsp:txXfrm>
    </dsp:sp>
    <dsp:sp modelId="{2CBBF15D-CE03-4489-910C-A4632DE3F381}">
      <dsp:nvSpPr>
        <dsp:cNvPr id="0" name=""/>
        <dsp:cNvSpPr/>
      </dsp:nvSpPr>
      <dsp:spPr>
        <a:xfrm>
          <a:off x="289516" y="2857556"/>
          <a:ext cx="1721180" cy="103270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39" tIns="88529" rIns="84339" bIns="88529" numCol="1" spcCol="1270" anchor="ctr" anchorCtr="0">
          <a:noAutofit/>
        </a:bodyPr>
        <a:lstStyle/>
        <a:p>
          <a:pPr marL="0" lvl="0" indent="0" algn="ctr" defTabSz="577850">
            <a:lnSpc>
              <a:spcPct val="90000"/>
            </a:lnSpc>
            <a:spcBef>
              <a:spcPct val="0"/>
            </a:spcBef>
            <a:spcAft>
              <a:spcPct val="35000"/>
            </a:spcAft>
            <a:buNone/>
          </a:pPr>
          <a:r>
            <a:rPr lang="it-IT" sz="1300" kern="1200"/>
            <a:t>“Stai confondendo un’abitudine con un fatto?”</a:t>
          </a:r>
          <a:endParaRPr lang="en-US" sz="1300" kern="1200"/>
        </a:p>
      </dsp:txBody>
      <dsp:txXfrm>
        <a:off x="289516" y="2857556"/>
        <a:ext cx="1721180" cy="1032708"/>
      </dsp:txXfrm>
    </dsp:sp>
    <dsp:sp modelId="{BDAAA2E0-2AE2-486E-8508-ED41C3D4260A}">
      <dsp:nvSpPr>
        <dsp:cNvPr id="0" name=""/>
        <dsp:cNvSpPr/>
      </dsp:nvSpPr>
      <dsp:spPr>
        <a:xfrm>
          <a:off x="1150106" y="3888464"/>
          <a:ext cx="2117051" cy="365271"/>
        </a:xfrm>
        <a:custGeom>
          <a:avLst/>
          <a:gdLst/>
          <a:ahLst/>
          <a:cxnLst/>
          <a:rect l="0" t="0" r="0" b="0"/>
          <a:pathLst>
            <a:path>
              <a:moveTo>
                <a:pt x="2117051" y="0"/>
              </a:moveTo>
              <a:lnTo>
                <a:pt x="2117051" y="199735"/>
              </a:lnTo>
              <a:lnTo>
                <a:pt x="0" y="199735"/>
              </a:lnTo>
              <a:lnTo>
                <a:pt x="0" y="36527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4788" y="4069120"/>
        <a:ext cx="107687" cy="3958"/>
      </dsp:txXfrm>
    </dsp:sp>
    <dsp:sp modelId="{6B71CBDC-1388-46E0-A9A5-39D0463DAB12}">
      <dsp:nvSpPr>
        <dsp:cNvPr id="0" name=""/>
        <dsp:cNvSpPr/>
      </dsp:nvSpPr>
      <dsp:spPr>
        <a:xfrm>
          <a:off x="2406568" y="2857556"/>
          <a:ext cx="1721180" cy="10327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39" tIns="88529" rIns="84339" bIns="88529" numCol="1" spcCol="1270" anchor="ctr" anchorCtr="0">
          <a:noAutofit/>
        </a:bodyPr>
        <a:lstStyle/>
        <a:p>
          <a:pPr marL="0" lvl="0" indent="0" algn="ctr" defTabSz="577850">
            <a:lnSpc>
              <a:spcPct val="90000"/>
            </a:lnSpc>
            <a:spcBef>
              <a:spcPct val="0"/>
            </a:spcBef>
            <a:spcAft>
              <a:spcPct val="35000"/>
            </a:spcAft>
            <a:buNone/>
          </a:pPr>
          <a:r>
            <a:rPr lang="it-IT" sz="1300" kern="1200"/>
            <a:t>“Stai pensando in termini di tutto o niente?”</a:t>
          </a:r>
          <a:endParaRPr lang="en-US" sz="1300" kern="1200"/>
        </a:p>
      </dsp:txBody>
      <dsp:txXfrm>
        <a:off x="2406568" y="2857556"/>
        <a:ext cx="1721180" cy="1032708"/>
      </dsp:txXfrm>
    </dsp:sp>
    <dsp:sp modelId="{293F2FC2-833F-41FD-A240-A1AD3BD697A5}">
      <dsp:nvSpPr>
        <dsp:cNvPr id="0" name=""/>
        <dsp:cNvSpPr/>
      </dsp:nvSpPr>
      <dsp:spPr>
        <a:xfrm>
          <a:off x="2008896" y="4756770"/>
          <a:ext cx="365271" cy="91440"/>
        </a:xfrm>
        <a:custGeom>
          <a:avLst/>
          <a:gdLst/>
          <a:ahLst/>
          <a:cxnLst/>
          <a:rect l="0" t="0" r="0" b="0"/>
          <a:pathLst>
            <a:path>
              <a:moveTo>
                <a:pt x="0" y="45720"/>
              </a:moveTo>
              <a:lnTo>
                <a:pt x="36527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1635" y="4800510"/>
        <a:ext cx="19793" cy="3958"/>
      </dsp:txXfrm>
    </dsp:sp>
    <dsp:sp modelId="{78D7A0D0-ED7C-40DB-AAA1-FCC256DC6F10}">
      <dsp:nvSpPr>
        <dsp:cNvPr id="0" name=""/>
        <dsp:cNvSpPr/>
      </dsp:nvSpPr>
      <dsp:spPr>
        <a:xfrm>
          <a:off x="289516" y="4286135"/>
          <a:ext cx="1721180" cy="103270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39" tIns="88529" rIns="84339" bIns="88529" numCol="1" spcCol="1270" anchor="ctr" anchorCtr="0">
          <a:noAutofit/>
        </a:bodyPr>
        <a:lstStyle/>
        <a:p>
          <a:pPr marL="0" lvl="0" indent="0" algn="ctr" defTabSz="577850">
            <a:lnSpc>
              <a:spcPct val="90000"/>
            </a:lnSpc>
            <a:spcBef>
              <a:spcPct val="0"/>
            </a:spcBef>
            <a:spcAft>
              <a:spcPct val="35000"/>
            </a:spcAft>
            <a:buNone/>
          </a:pPr>
          <a:r>
            <a:rPr lang="it-IT" sz="1300" kern="1200"/>
            <a:t>“I tuoi giudizi sono basati sulle sensazioni piuttosto che sui fatti?”</a:t>
          </a:r>
          <a:endParaRPr lang="en-US" sz="1300" kern="1200"/>
        </a:p>
      </dsp:txBody>
      <dsp:txXfrm>
        <a:off x="289516" y="4286135"/>
        <a:ext cx="1721180" cy="1032708"/>
      </dsp:txXfrm>
    </dsp:sp>
    <dsp:sp modelId="{CB5336A2-538E-441E-8A7A-9252DA6C9882}">
      <dsp:nvSpPr>
        <dsp:cNvPr id="0" name=""/>
        <dsp:cNvSpPr/>
      </dsp:nvSpPr>
      <dsp:spPr>
        <a:xfrm>
          <a:off x="2406568" y="4286135"/>
          <a:ext cx="1721180" cy="103270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39" tIns="88529" rIns="84339" bIns="88529" numCol="1" spcCol="1270" anchor="ctr" anchorCtr="0">
          <a:noAutofit/>
        </a:bodyPr>
        <a:lstStyle/>
        <a:p>
          <a:pPr marL="0" lvl="0" indent="0" algn="ctr" defTabSz="577850">
            <a:lnSpc>
              <a:spcPct val="90000"/>
            </a:lnSpc>
            <a:spcBef>
              <a:spcPct val="0"/>
            </a:spcBef>
            <a:spcAft>
              <a:spcPct val="35000"/>
            </a:spcAft>
            <a:buNone/>
          </a:pPr>
          <a:r>
            <a:rPr lang="it-IT" sz="1300" kern="1200"/>
            <a:t>3) Produrre interpretazioni alternative</a:t>
          </a:r>
          <a:endParaRPr lang="en-US" sz="1300" kern="1200"/>
        </a:p>
      </dsp:txBody>
      <dsp:txXfrm>
        <a:off x="2406568" y="4286135"/>
        <a:ext cx="1721180" cy="10327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F6673-6B21-AE47-B2A2-AD6C4D8649F7}" type="datetimeFigureOut">
              <a:rPr lang="it-IT" smtClean="0"/>
              <a:t>18/09/24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789A4-1BBC-0046-90BE-8679DEBF76FC}" type="slidenum">
              <a:rPr lang="it-IT" smtClean="0"/>
              <a:t>‹N›</a:t>
            </a:fld>
            <a:endParaRPr lang="it-IT"/>
          </a:p>
        </p:txBody>
      </p:sp>
    </p:spTree>
    <p:extLst>
      <p:ext uri="{BB962C8B-B14F-4D97-AF65-F5344CB8AC3E}">
        <p14:creationId xmlns:p14="http://schemas.microsoft.com/office/powerpoint/2010/main" val="2637612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tateofmind.it/tag/personalita-tratti-di-personalita/"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tateofmind.it/tag/disturbo-evitante-di-personalita/" TargetMode="External"/><Relationship Id="rId4" Type="http://schemas.openxmlformats.org/officeDocument/2006/relationships/hyperlink" Target="https://www.stateofmind.it/2015/03/introversione-estroversio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erickson.it/it/autori/alice-fiesoli" TargetMode="External"/><Relationship Id="rId3" Type="http://schemas.openxmlformats.org/officeDocument/2006/relationships/hyperlink" Target="https://www.erickson.it/it/autori/duccio-baroni" TargetMode="External"/><Relationship Id="rId7" Type="http://schemas.openxmlformats.org/officeDocument/2006/relationships/hyperlink" Target="https://www.erickson.it/it/autori/laura-di-leonardo" TargetMode="External"/><Relationship Id="rId12" Type="http://schemas.openxmlformats.org/officeDocument/2006/relationships/hyperlink" Target="https://www.erickson.it/it/autori/martina-rosadoni"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ww.erickson.it/it/autori/cristian-di-gesto" TargetMode="External"/><Relationship Id="rId11" Type="http://schemas.openxmlformats.org/officeDocument/2006/relationships/hyperlink" Target="https://www.erickson.it/it/autori/giulia-rosa-policardo" TargetMode="External"/><Relationship Id="rId5" Type="http://schemas.openxmlformats.org/officeDocument/2006/relationships/hyperlink" Target="https://www.erickson.it/it/autori/serena-ciandri" TargetMode="External"/><Relationship Id="rId10" Type="http://schemas.openxmlformats.org/officeDocument/2006/relationships/hyperlink" Target="https://www.erickson.it/it/autori/antonella-lebruto" TargetMode="External"/><Relationship Id="rId4" Type="http://schemas.openxmlformats.org/officeDocument/2006/relationships/hyperlink" Target="https://www.erickson.it/it/autori/laura-caccico" TargetMode="External"/><Relationship Id="rId9" Type="http://schemas.openxmlformats.org/officeDocument/2006/relationships/hyperlink" Target="https://www.erickson.it/it/autori/francesco-laurett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fontAlgn="t"/>
            <a:r>
              <a:rPr lang="it-IT" b="0" i="0" dirty="0">
                <a:solidFill>
                  <a:srgbClr val="000000"/>
                </a:solidFill>
                <a:effectLst/>
                <a:latin typeface="Libre Franklin" pitchFamily="2" charset="0"/>
              </a:rPr>
              <a:t>L’</a:t>
            </a:r>
            <a:r>
              <a:rPr lang="it-IT" b="1" i="0" dirty="0">
                <a:solidFill>
                  <a:srgbClr val="000000"/>
                </a:solidFill>
                <a:effectLst/>
                <a:latin typeface="Libre Franklin" pitchFamily="2" charset="0"/>
              </a:rPr>
              <a:t> ansia sociale</a:t>
            </a:r>
            <a:r>
              <a:rPr lang="it-IT" b="0" i="0" dirty="0">
                <a:solidFill>
                  <a:srgbClr val="000000"/>
                </a:solidFill>
                <a:effectLst/>
                <a:latin typeface="Libre Franklin" pitchFamily="2" charset="0"/>
              </a:rPr>
              <a:t> e la timidezza si differenziano nell’intensità e nella tipologia delle emozioni (disfunzionali e più intense nel caso dell’</a:t>
            </a:r>
            <a:r>
              <a:rPr lang="it-IT" b="1" i="0" dirty="0">
                <a:solidFill>
                  <a:srgbClr val="000000"/>
                </a:solidFill>
                <a:effectLst/>
                <a:latin typeface="Libre Franklin" pitchFamily="2" charset="0"/>
              </a:rPr>
              <a:t> ansia sociale</a:t>
            </a:r>
            <a:r>
              <a:rPr lang="it-IT" b="0" i="0" dirty="0">
                <a:solidFill>
                  <a:srgbClr val="000000"/>
                </a:solidFill>
                <a:effectLst/>
                <a:latin typeface="Libre Franklin" pitchFamily="2" charset="0"/>
              </a:rPr>
              <a:t>), negli aspetti cognitivi di contenuto e processuali,  nella pervasività delle condotte di evitamento e dei fattori protettivi, che nella persona timida non compromettono il funzionamento relazionale e lavorativo e lo </a:t>
            </a:r>
            <a:r>
              <a:rPr lang="it-IT" b="0" i="0" dirty="0" err="1">
                <a:solidFill>
                  <a:srgbClr val="000000"/>
                </a:solidFill>
                <a:effectLst/>
                <a:latin typeface="Libre Franklin" pitchFamily="2" charset="0"/>
              </a:rPr>
              <a:t>svolgimentto</a:t>
            </a:r>
            <a:r>
              <a:rPr lang="it-IT" b="0" i="0" dirty="0">
                <a:solidFill>
                  <a:srgbClr val="000000"/>
                </a:solidFill>
                <a:effectLst/>
                <a:latin typeface="Libre Franklin" pitchFamily="2" charset="0"/>
              </a:rPr>
              <a:t> normale della vita quotidiana.</a:t>
            </a:r>
          </a:p>
          <a:p>
            <a:pPr algn="l" fontAlgn="t"/>
            <a:r>
              <a:rPr lang="it-IT" b="0" i="0" dirty="0">
                <a:solidFill>
                  <a:srgbClr val="000000"/>
                </a:solidFill>
                <a:effectLst/>
                <a:latin typeface="Libre Franklin" pitchFamily="2" charset="0"/>
              </a:rPr>
              <a:t>Ad esempio, le persone timide che non presentano un </a:t>
            </a:r>
            <a:r>
              <a:rPr lang="it-IT" b="1" i="0" dirty="0">
                <a:solidFill>
                  <a:srgbClr val="000000"/>
                </a:solidFill>
                <a:effectLst/>
                <a:latin typeface="Libre Franklin" pitchFamily="2" charset="0"/>
              </a:rPr>
              <a:t>disturbo d’ ansia sociale</a:t>
            </a:r>
            <a:r>
              <a:rPr lang="it-IT" b="0" i="0" dirty="0">
                <a:solidFill>
                  <a:srgbClr val="000000"/>
                </a:solidFill>
                <a:effectLst/>
                <a:latin typeface="Libre Franklin" pitchFamily="2" charset="0"/>
              </a:rPr>
              <a:t> tendono a rimuginare in misura minore e solo poco prima dell’inizio della situazione ansiogena, presentano </a:t>
            </a:r>
            <a:r>
              <a:rPr lang="it-IT" b="1" i="0" dirty="0">
                <a:solidFill>
                  <a:srgbClr val="000000"/>
                </a:solidFill>
                <a:effectLst/>
                <a:latin typeface="Libre Franklin" pitchFamily="2" charset="0"/>
              </a:rPr>
              <a:t>ansia</a:t>
            </a:r>
            <a:r>
              <a:rPr lang="it-IT" b="0" i="0" dirty="0">
                <a:solidFill>
                  <a:srgbClr val="000000"/>
                </a:solidFill>
                <a:effectLst/>
                <a:latin typeface="Libre Franklin" pitchFamily="2" charset="0"/>
              </a:rPr>
              <a:t> di minore intensità durante la situazione stessa e l’esposizione alla situazione temuta non peggiora la sintomatologia ma anzi diminuisce la probabilità di evitamenti futuri. Dunque, la timidezza, pure creando disagio nella persona, non compromette il funzionamento sociale e lavorativo della persona.</a:t>
            </a:r>
          </a:p>
          <a:p>
            <a:pPr algn="l" fontAlgn="t"/>
            <a:r>
              <a:rPr lang="it-IT" b="0" i="0" dirty="0">
                <a:solidFill>
                  <a:srgbClr val="000000"/>
                </a:solidFill>
                <a:effectLst/>
                <a:latin typeface="Libre Franklin" pitchFamily="2" charset="0"/>
              </a:rPr>
              <a:t>Anche se spesso nel linguaggio comune i due termini vengono utilizzati come sinonimi, una distinzione importante va fatta tra timidezza e introversione, entrambi definibili </a:t>
            </a:r>
            <a:r>
              <a:rPr lang="it-IT" b="0" i="0" u="sng" dirty="0">
                <a:solidFill>
                  <a:srgbClr val="2DA8C6"/>
                </a:solidFill>
                <a:effectLst/>
                <a:latin typeface="Libre Franklin" pitchFamily="2" charset="0"/>
                <a:hlinkClick r:id="rId3"/>
              </a:rPr>
              <a:t>tratti di personalità</a:t>
            </a:r>
            <a:r>
              <a:rPr lang="it-IT" b="0" i="0" dirty="0">
                <a:solidFill>
                  <a:srgbClr val="000000"/>
                </a:solidFill>
                <a:effectLst/>
                <a:latin typeface="Libre Franklin" pitchFamily="2" charset="0"/>
              </a:rPr>
              <a:t>, e dunque di per sé non patologici.</a:t>
            </a:r>
          </a:p>
          <a:p>
            <a:pPr algn="l" fontAlgn="t"/>
            <a:r>
              <a:rPr lang="it-IT" b="0" i="0" dirty="0">
                <a:solidFill>
                  <a:srgbClr val="000000"/>
                </a:solidFill>
                <a:effectLst/>
                <a:latin typeface="Libre Franklin" pitchFamily="2" charset="0"/>
              </a:rPr>
              <a:t>Mentre il timido desidera avere rapporti sociali ma si sente a disagio nelle situazioni sociali, sentendosi inadeguato e temendo il giudizio degli altri, l’introverso presenta meno interesse nel coltivare i rapporti sociali, non evita le occasioni di interazione sociale, ma non le ricerca attivamente e costantemente, e generalmente questo non è egodistonico (cioè non rappresenta un problema per l’individuo). Tra gli psicologi più conosciuti in letteratura che si sono occupati di tratti personalità, </a:t>
            </a:r>
            <a:r>
              <a:rPr lang="it-IT" b="0" i="0" dirty="0" err="1">
                <a:solidFill>
                  <a:srgbClr val="000000"/>
                </a:solidFill>
                <a:effectLst/>
                <a:latin typeface="Libre Franklin" pitchFamily="2" charset="0"/>
              </a:rPr>
              <a:t>Eysenck</a:t>
            </a:r>
            <a:r>
              <a:rPr lang="it-IT" b="0" i="0" dirty="0">
                <a:solidFill>
                  <a:srgbClr val="000000"/>
                </a:solidFill>
                <a:effectLst/>
                <a:latin typeface="Libre Franklin" pitchFamily="2" charset="0"/>
              </a:rPr>
              <a:t>  identificò due super-fattori di personalità: </a:t>
            </a:r>
            <a:r>
              <a:rPr lang="it-IT" b="0" i="0" u="sng" dirty="0">
                <a:solidFill>
                  <a:srgbClr val="2DA8C6"/>
                </a:solidFill>
                <a:effectLst/>
                <a:latin typeface="Libre Franklin" pitchFamily="2" charset="0"/>
                <a:hlinkClick r:id="rId4"/>
              </a:rPr>
              <a:t>estroversione – introversione</a:t>
            </a:r>
            <a:r>
              <a:rPr lang="it-IT" b="0" i="0" dirty="0">
                <a:solidFill>
                  <a:srgbClr val="000000"/>
                </a:solidFill>
                <a:effectLst/>
                <a:latin typeface="Libre Franklin" pitchFamily="2" charset="0"/>
              </a:rPr>
              <a:t> e nevroticismo (ai quali successivamente aggiungerà lo psicoticismo). Secondo la sua teoria, gli introversi, a causa di un elevato livello interno di eccitazione (</a:t>
            </a:r>
            <a:r>
              <a:rPr lang="it-IT" b="0" i="0" dirty="0" err="1">
                <a:solidFill>
                  <a:srgbClr val="000000"/>
                </a:solidFill>
                <a:effectLst/>
                <a:latin typeface="Libre Franklin" pitchFamily="2" charset="0"/>
              </a:rPr>
              <a:t>arousal</a:t>
            </a:r>
            <a:r>
              <a:rPr lang="it-IT" b="0" i="0" dirty="0">
                <a:solidFill>
                  <a:srgbClr val="000000"/>
                </a:solidFill>
                <a:effectLst/>
                <a:latin typeface="Libre Franklin" pitchFamily="2" charset="0"/>
              </a:rPr>
              <a:t>) tendono ad evitare la stimolazione esterna per evitare un eccesso di stimolazione. Gli estroversi, portatori di un basso livello di eccitazione, ricercano nuove o più intense stimolazioni esterne per preservare o realizzare un livello di stimolazione ottimale.</a:t>
            </a:r>
          </a:p>
          <a:p>
            <a:pPr algn="l" fontAlgn="t"/>
            <a:r>
              <a:rPr lang="it-IT" b="0" i="0" dirty="0">
                <a:solidFill>
                  <a:srgbClr val="000000"/>
                </a:solidFill>
                <a:effectLst/>
                <a:latin typeface="Libre Franklin" pitchFamily="2" charset="0"/>
              </a:rPr>
              <a:t>Tuttavia, i tratti di personalità della timidezza e dell’introversione non necessariamente autoescludono l’</a:t>
            </a:r>
            <a:r>
              <a:rPr lang="it-IT" b="1" i="0" dirty="0">
                <a:solidFill>
                  <a:srgbClr val="000000"/>
                </a:solidFill>
                <a:effectLst/>
                <a:latin typeface="Libre Franklin" pitchFamily="2" charset="0"/>
              </a:rPr>
              <a:t> ansia sociale</a:t>
            </a:r>
            <a:r>
              <a:rPr lang="it-IT" b="0" i="0" dirty="0">
                <a:solidFill>
                  <a:srgbClr val="000000"/>
                </a:solidFill>
                <a:effectLst/>
                <a:latin typeface="Libre Franklin" pitchFamily="2" charset="0"/>
              </a:rPr>
              <a:t>: se è vero che essere introversi non significa essere </a:t>
            </a:r>
            <a:r>
              <a:rPr lang="it-IT" b="1" i="0" dirty="0">
                <a:solidFill>
                  <a:srgbClr val="000000"/>
                </a:solidFill>
                <a:effectLst/>
                <a:latin typeface="Libre Franklin" pitchFamily="2" charset="0"/>
              </a:rPr>
              <a:t>fobici sociali</a:t>
            </a:r>
            <a:r>
              <a:rPr lang="it-IT" b="0" i="0" dirty="0">
                <a:solidFill>
                  <a:srgbClr val="000000"/>
                </a:solidFill>
                <a:effectLst/>
                <a:latin typeface="Libre Franklin" pitchFamily="2" charset="0"/>
              </a:rPr>
              <a:t>, è anche vero che è possibile che un </a:t>
            </a:r>
            <a:r>
              <a:rPr lang="it-IT" b="1" i="0" dirty="0">
                <a:solidFill>
                  <a:srgbClr val="000000"/>
                </a:solidFill>
                <a:effectLst/>
                <a:latin typeface="Libre Franklin" pitchFamily="2" charset="0"/>
              </a:rPr>
              <a:t>disturbo d’ ansia sociale</a:t>
            </a:r>
            <a:r>
              <a:rPr lang="it-IT" b="0" i="0" dirty="0">
                <a:solidFill>
                  <a:srgbClr val="000000"/>
                </a:solidFill>
                <a:effectLst/>
                <a:latin typeface="Libre Franklin" pitchFamily="2" charset="0"/>
              </a:rPr>
              <a:t> si sviluppi in individui introversi o timidi. Viceversa, non è detto che chi soffre di</a:t>
            </a:r>
            <a:r>
              <a:rPr lang="it-IT" b="1" i="0" dirty="0">
                <a:solidFill>
                  <a:srgbClr val="000000"/>
                </a:solidFill>
                <a:effectLst/>
                <a:latin typeface="Libre Franklin" pitchFamily="2" charset="0"/>
              </a:rPr>
              <a:t> ansia sociale</a:t>
            </a:r>
            <a:r>
              <a:rPr lang="it-IT" b="0" i="0" dirty="0">
                <a:solidFill>
                  <a:srgbClr val="000000"/>
                </a:solidFill>
                <a:effectLst/>
                <a:latin typeface="Libre Franklin" pitchFamily="2" charset="0"/>
              </a:rPr>
              <a:t> sia necessariamente introverso.</a:t>
            </a:r>
          </a:p>
          <a:p>
            <a:endParaRPr lang="it-IT" dirty="0"/>
          </a:p>
          <a:p>
            <a:endParaRPr lang="it-IT" dirty="0"/>
          </a:p>
          <a:p>
            <a:r>
              <a:rPr lang="it-IT" dirty="0"/>
              <a:t>Nella fobia sociale il soggetto teme che le proprie prestazioni e comportamenti lo possano esporre a valutazioni negative da parte degli altri. Con il termine “prestazioni” e “comportamenti” ci si riferisce a una qualsiasi attività quotidiana osservabile, plausibilmente soggetta a qualche tipo di giudizio da parte degli altri come ad esempio: mangiare o bere in pubblico, usare il telefono in pubblico, prendere mezzi pubblici, parlare di fronte a un gruppo di persone, intervenire durante una riunione di lavoro, partecipare a una festa, parlare con uno sconosciuto, chiedere informazioni e chiarimenti, firmare, camminare di fronte ad altre persone, sostenere una conversazione con un gruppo o con una singola persona, o qualsiasi altra attività che può’ attirare l’attenzione degli altri etc.</a:t>
            </a:r>
          </a:p>
          <a:p>
            <a:endParaRPr lang="it-IT" dirty="0"/>
          </a:p>
          <a:p>
            <a:r>
              <a:rPr lang="it-IT" dirty="0"/>
              <a:t>Il timore centrale della fobia sociale è quello di essere giudicati ansiosi, deboli, impacciati, stupidi, sciocchi o inadeguati. Questo timore può essere tanto forte da produrre sensazioni di disagio molto intense (es: palpitazioni, tremori, sudorazione, rossore del volto, malessere gastrointestinale, dissenteria, tensione muscolare, confusione) che possono provocare veri e propri attacchi di panico. Spesso si può avere il timore di essere giudicati noiosi, non interessanti o di poter dire </a:t>
            </a:r>
            <a:r>
              <a:rPr lang="it-IT" dirty="0" err="1"/>
              <a:t>qualscosa</a:t>
            </a:r>
            <a:r>
              <a:rPr lang="it-IT" dirty="0"/>
              <a:t> di sbagliato, tanto da essere giudicati inadeguati.</a:t>
            </a:r>
          </a:p>
          <a:p>
            <a:endParaRPr lang="it-IT" dirty="0"/>
          </a:p>
          <a:p>
            <a:r>
              <a:rPr lang="it-IT" b="0" i="0" dirty="0">
                <a:solidFill>
                  <a:srgbClr val="000000"/>
                </a:solidFill>
                <a:effectLst/>
                <a:latin typeface="Libre Franklin" pitchFamily="2" charset="0"/>
              </a:rPr>
              <a:t>Gli evitamenti di situazioni sociali e la scarsità delle interazioni e delle relazioni sociali sono fenomeni che si ritrovano anche in alcuni disturbi della personalità. Ad esempio, anche nel </a:t>
            </a:r>
            <a:r>
              <a:rPr lang="it-IT" b="1" i="0" u="sng" dirty="0">
                <a:solidFill>
                  <a:schemeClr val="bg1">
                    <a:lumMod val="75000"/>
                    <a:lumOff val="25000"/>
                  </a:schemeClr>
                </a:solidFill>
                <a:effectLst/>
                <a:latin typeface="Libre Franklin" pitchFamily="2" charset="0"/>
                <a:hlinkClick r:id="rId5">
                  <a:extLst>
                    <a:ext uri="{A12FA001-AC4F-418D-AE19-62706E023703}">
                      <ahyp:hlinkClr xmlns:ahyp="http://schemas.microsoft.com/office/drawing/2018/hyperlinkcolor" val="tx"/>
                    </a:ext>
                  </a:extLst>
                </a:hlinkClick>
              </a:rPr>
              <a:t>disturbo evitante di personalità</a:t>
            </a:r>
            <a:r>
              <a:rPr lang="it-IT" b="0" i="0" dirty="0">
                <a:solidFill>
                  <a:srgbClr val="000000"/>
                </a:solidFill>
                <a:effectLst/>
                <a:latin typeface="Libre Franklin" pitchFamily="2" charset="0"/>
              </a:rPr>
              <a:t>, la persona è molto sensibile al giudizio degli altri, ha una percezione negativa di sé e presenta evitamenti in ambito sociale; tuttavia </a:t>
            </a:r>
            <a:r>
              <a:rPr lang="it-IT" b="1" i="0" dirty="0">
                <a:solidFill>
                  <a:schemeClr val="bg1">
                    <a:lumMod val="75000"/>
                    <a:lumOff val="25000"/>
                  </a:schemeClr>
                </a:solidFill>
                <a:effectLst/>
                <a:latin typeface="Libre Franklin" pitchFamily="2" charset="0"/>
              </a:rPr>
              <a:t>nel disturbo evitante di personalità, il timore è un timore più pervasivo e generalizzato delle relazioni sociali </a:t>
            </a:r>
            <a:r>
              <a:rPr lang="it-IT" b="0" i="0" dirty="0">
                <a:solidFill>
                  <a:srgbClr val="000000"/>
                </a:solidFill>
                <a:effectLst/>
                <a:latin typeface="Libre Franklin" pitchFamily="2" charset="0"/>
              </a:rPr>
              <a:t>(anche se questo può essere tipico anche della </a:t>
            </a:r>
            <a:r>
              <a:rPr lang="it-IT" b="1" i="0" dirty="0">
                <a:solidFill>
                  <a:srgbClr val="000000"/>
                </a:solidFill>
                <a:effectLst/>
                <a:latin typeface="Libre Franklin" pitchFamily="2" charset="0"/>
              </a:rPr>
              <a:t>fobia sociale generalizzata</a:t>
            </a:r>
            <a:r>
              <a:rPr lang="it-IT" b="0" i="0" dirty="0">
                <a:solidFill>
                  <a:srgbClr val="000000"/>
                </a:solidFill>
                <a:effectLst/>
                <a:latin typeface="Libre Franklin" pitchFamily="2" charset="0"/>
              </a:rPr>
              <a:t>). Un aspetto che può essere differenziale è la </a:t>
            </a:r>
            <a:r>
              <a:rPr lang="it-IT" b="1" i="0" dirty="0">
                <a:solidFill>
                  <a:srgbClr val="000000"/>
                </a:solidFill>
                <a:effectLst/>
                <a:latin typeface="Libre Franklin" pitchFamily="2" charset="0"/>
              </a:rPr>
              <a:t>sensazione di estraneità e non appartenenza tipica del disturbo evitante di personalità</a:t>
            </a:r>
            <a:r>
              <a:rPr lang="it-IT" b="0" i="0" dirty="0">
                <a:solidFill>
                  <a:srgbClr val="000000"/>
                </a:solidFill>
                <a:effectLst/>
                <a:latin typeface="Libre Franklin" pitchFamily="2" charset="0"/>
              </a:rPr>
              <a:t>. </a:t>
            </a:r>
            <a:endParaRPr lang="it-IT" dirty="0"/>
          </a:p>
        </p:txBody>
      </p:sp>
      <p:sp>
        <p:nvSpPr>
          <p:cNvPr id="4" name="Segnaposto numero diapositiva 3"/>
          <p:cNvSpPr>
            <a:spLocks noGrp="1"/>
          </p:cNvSpPr>
          <p:nvPr>
            <p:ph type="sldNum" sz="quarter" idx="10"/>
          </p:nvPr>
        </p:nvSpPr>
        <p:spPr/>
        <p:txBody>
          <a:bodyPr/>
          <a:lstStyle/>
          <a:p>
            <a:fld id="{6C0789A4-1BBC-0046-90BE-8679DEBF76FC}" type="slidenum">
              <a:rPr lang="it-IT" smtClean="0"/>
              <a:t>5</a:t>
            </a:fld>
            <a:endParaRPr lang="it-IT"/>
          </a:p>
        </p:txBody>
      </p:sp>
    </p:spTree>
    <p:extLst>
      <p:ext uri="{BB962C8B-B14F-4D97-AF65-F5344CB8AC3E}">
        <p14:creationId xmlns:p14="http://schemas.microsoft.com/office/powerpoint/2010/main" val="250330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Esercizio:</a:t>
            </a:r>
          </a:p>
          <a:p>
            <a:endParaRPr lang="it-IT" dirty="0"/>
          </a:p>
          <a:p>
            <a:pPr algn="l" fontAlgn="t"/>
            <a:r>
              <a:rPr lang="it-IT" b="0" i="0" dirty="0">
                <a:solidFill>
                  <a:srgbClr val="000000"/>
                </a:solidFill>
                <a:effectLst/>
                <a:latin typeface="Libre Franklin" pitchFamily="2" charset="0"/>
              </a:rPr>
              <a:t>- A livello cognitivo il </a:t>
            </a:r>
            <a:r>
              <a:rPr lang="it-IT" b="1" i="0" dirty="0">
                <a:solidFill>
                  <a:srgbClr val="000000"/>
                </a:solidFill>
                <a:effectLst/>
                <a:latin typeface="Libre Franklin" pitchFamily="2" charset="0"/>
              </a:rPr>
              <a:t>fobico sociale</a:t>
            </a:r>
            <a:r>
              <a:rPr lang="it-IT" b="0" i="0" dirty="0">
                <a:solidFill>
                  <a:srgbClr val="000000"/>
                </a:solidFill>
                <a:effectLst/>
                <a:latin typeface="Libre Franklin" pitchFamily="2" charset="0"/>
              </a:rPr>
              <a:t> è caratterizzato dall’essere molto critico verso se stesso e si auto percepisce come debole, incompetente e ridicolo, mentre l’altro è visto come abile, superiore e competente.</a:t>
            </a:r>
          </a:p>
          <a:p>
            <a:pPr algn="l" fontAlgn="t"/>
            <a:r>
              <a:rPr lang="it-IT" b="0" i="0" dirty="0">
                <a:solidFill>
                  <a:srgbClr val="000000"/>
                </a:solidFill>
                <a:effectLst/>
                <a:latin typeface="Libre Franklin" pitchFamily="2" charset="0"/>
              </a:rPr>
              <a:t>- Sul piano comportamentale, questo </a:t>
            </a:r>
            <a:r>
              <a:rPr lang="it-IT" b="1" i="0" dirty="0">
                <a:solidFill>
                  <a:srgbClr val="000000"/>
                </a:solidFill>
                <a:effectLst/>
                <a:latin typeface="Libre Franklin" pitchFamily="2" charset="0"/>
              </a:rPr>
              <a:t>soggetto fobico</a:t>
            </a:r>
            <a:r>
              <a:rPr lang="it-IT" b="0" i="0" dirty="0">
                <a:solidFill>
                  <a:srgbClr val="000000"/>
                </a:solidFill>
                <a:effectLst/>
                <a:latin typeface="Libre Franklin" pitchFamily="2" charset="0"/>
              </a:rPr>
              <a:t>, per sottrarsi all’esposizione di esperienze dolorose, adotta la condotta dell’evitamento e del rinvio, della rinuncia e del ritiro; nella relazione con l’altro adotta un comportamento protettivo ed una comunicazione di tipo anassertiva e di sottomissione.</a:t>
            </a:r>
          </a:p>
          <a:p>
            <a:pPr algn="l" fontAlgn="t"/>
            <a:r>
              <a:rPr lang="it-IT" b="0" i="0" dirty="0">
                <a:solidFill>
                  <a:srgbClr val="000000"/>
                </a:solidFill>
                <a:effectLst/>
                <a:latin typeface="Libre Franklin" pitchFamily="2" charset="0"/>
              </a:rPr>
              <a:t>- A livello emotivo il </a:t>
            </a:r>
            <a:r>
              <a:rPr lang="it-IT" b="1" i="0" dirty="0">
                <a:solidFill>
                  <a:srgbClr val="000000"/>
                </a:solidFill>
                <a:effectLst/>
                <a:latin typeface="Libre Franklin" pitchFamily="2" charset="0"/>
              </a:rPr>
              <a:t>fobico sociale</a:t>
            </a:r>
            <a:r>
              <a:rPr lang="it-IT" b="0" i="0" dirty="0">
                <a:solidFill>
                  <a:srgbClr val="000000"/>
                </a:solidFill>
                <a:effectLst/>
                <a:latin typeface="Libre Franklin" pitchFamily="2" charset="0"/>
              </a:rPr>
              <a:t> vive posseduto da un senso generale di agitazione e di preoccupazione che aumenta con l’avvicinarsi di una situazione temuta, ansia, vergogna e sensazione di umiliazione nel momento in cui si trova nella </a:t>
            </a:r>
            <a:r>
              <a:rPr lang="it-IT" b="1" i="0" dirty="0">
                <a:solidFill>
                  <a:srgbClr val="000000"/>
                </a:solidFill>
                <a:effectLst/>
                <a:latin typeface="Libre Franklin" pitchFamily="2" charset="0"/>
              </a:rPr>
              <a:t>situazione fobica</a:t>
            </a:r>
            <a:r>
              <a:rPr lang="it-IT" b="0" i="0" dirty="0">
                <a:solidFill>
                  <a:srgbClr val="000000"/>
                </a:solidFill>
                <a:effectLst/>
                <a:latin typeface="Libre Franklin" pitchFamily="2" charset="0"/>
              </a:rPr>
              <a:t>.</a:t>
            </a:r>
          </a:p>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34</a:t>
            </a:fld>
            <a:endParaRPr lang="it-IT"/>
          </a:p>
        </p:txBody>
      </p:sp>
    </p:spTree>
    <p:extLst>
      <p:ext uri="{BB962C8B-B14F-4D97-AF65-F5344CB8AC3E}">
        <p14:creationId xmlns:p14="http://schemas.microsoft.com/office/powerpoint/2010/main" val="50035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a:t>Ma … i PAN in molti casi di fobia sociale non sono suscettibili di modificazione, poiché essi sono associati all’attivazione dell’ansia sotto forma di sintomi psicosomatici, i quali sono soggetti a giudizi negativi e possono essere interpretati come prove di fallimento o di umiliazione. Nella fobia sociale, infatti, gli eventi negativi possono avvenire realmente: gli altri potrebbero fissare, rifiutare, umiliare e pensare male dinanzi ad una persona che suda, balbetta, trema mentre parla.</a:t>
            </a:r>
          </a:p>
          <a:p>
            <a:r>
              <a:rPr lang="it-IT" dirty="0"/>
              <a:t>La TC dovrebbe concentrarsi prima di tutto sul cambiamento:</a:t>
            </a:r>
          </a:p>
          <a:p>
            <a:pPr lvl="1"/>
            <a:r>
              <a:rPr lang="it-IT" dirty="0"/>
              <a:t>delle immagini distorte di sé, di ciò che credono sia il giudizio altrui</a:t>
            </a:r>
          </a:p>
          <a:p>
            <a:pPr lvl="1"/>
            <a:r>
              <a:rPr lang="it-IT" dirty="0"/>
              <a:t>delle credenze relative alle conseguenze dei sintomi manifestati o delle prestazioni fallite.</a:t>
            </a:r>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10"/>
          </p:nvPr>
        </p:nvSpPr>
        <p:spPr/>
        <p:txBody>
          <a:bodyPr/>
          <a:lstStyle/>
          <a:p>
            <a:fld id="{6C0789A4-1BBC-0046-90BE-8679DEBF76FC}" type="slidenum">
              <a:rPr lang="it-IT" smtClean="0"/>
              <a:t>45</a:t>
            </a:fld>
            <a:endParaRPr lang="it-IT"/>
          </a:p>
        </p:txBody>
      </p:sp>
    </p:spTree>
    <p:extLst>
      <p:ext uri="{BB962C8B-B14F-4D97-AF65-F5344CB8AC3E}">
        <p14:creationId xmlns:p14="http://schemas.microsoft.com/office/powerpoint/2010/main" val="142531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0789A4-1BBC-0046-90BE-8679DEBF76FC}" type="slidenum">
              <a:rPr lang="it-IT" smtClean="0"/>
              <a:t>52</a:t>
            </a:fld>
            <a:endParaRPr lang="it-IT"/>
          </a:p>
        </p:txBody>
      </p:sp>
    </p:spTree>
    <p:extLst>
      <p:ext uri="{BB962C8B-B14F-4D97-AF65-F5344CB8AC3E}">
        <p14:creationId xmlns:p14="http://schemas.microsoft.com/office/powerpoint/2010/main" val="106355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55</a:t>
            </a:fld>
            <a:endParaRPr lang="it-IT"/>
          </a:p>
        </p:txBody>
      </p:sp>
    </p:spTree>
    <p:extLst>
      <p:ext uri="{BB962C8B-B14F-4D97-AF65-F5344CB8AC3E}">
        <p14:creationId xmlns:p14="http://schemas.microsoft.com/office/powerpoint/2010/main" val="1718992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1" i="0" dirty="0">
                <a:solidFill>
                  <a:srgbClr val="333333"/>
                </a:solidFill>
                <a:effectLst/>
                <a:latin typeface="freightsans_probold"/>
              </a:rPr>
              <a:t>Quaderno di esercizi per vincere l'ansia sociale</a:t>
            </a:r>
          </a:p>
          <a:p>
            <a:pPr algn="l"/>
            <a:r>
              <a:rPr lang="it-IT" b="0" i="0" u="none" strike="noStrike" cap="all" dirty="0">
                <a:solidFill>
                  <a:srgbClr val="333333"/>
                </a:solidFill>
                <a:effectLst/>
                <a:latin typeface="freightsans_probook"/>
                <a:hlinkClick r:id="rId3"/>
              </a:rPr>
              <a:t>DUCCIO BARONI</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4"/>
              </a:rPr>
              <a:t>LAURA CACCICO</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5"/>
              </a:rPr>
              <a:t>SERENA CIANDRI</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6"/>
              </a:rPr>
              <a:t>CRISTIAN DI GESTO</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7"/>
              </a:rPr>
              <a:t>LAURA DI LEONARDO</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8"/>
              </a:rPr>
              <a:t>ALICE FIESOLI</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9"/>
              </a:rPr>
              <a:t>FRANCESCO LAURETTA</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10"/>
              </a:rPr>
              <a:t>ANTONELLA LEBRUTO</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11"/>
              </a:rPr>
              <a:t>GIULIA ROSA POLICARDO</a:t>
            </a:r>
            <a:r>
              <a:rPr lang="it-IT" b="0" i="0" cap="all" dirty="0">
                <a:solidFill>
                  <a:srgbClr val="333333"/>
                </a:solidFill>
                <a:effectLst/>
                <a:latin typeface="freightsans_probook"/>
              </a:rPr>
              <a:t>, </a:t>
            </a:r>
            <a:r>
              <a:rPr lang="it-IT" b="0" i="0" u="none" strike="noStrike" cap="all" dirty="0">
                <a:solidFill>
                  <a:srgbClr val="333333"/>
                </a:solidFill>
                <a:effectLst/>
                <a:latin typeface="freightsans_probook"/>
                <a:hlinkClick r:id="rId12"/>
              </a:rPr>
              <a:t>MARTINA ROSADONI</a:t>
            </a:r>
            <a:endParaRPr lang="it-IT" b="0" i="0" cap="all" dirty="0">
              <a:solidFill>
                <a:srgbClr val="333333"/>
              </a:solidFill>
              <a:effectLst/>
              <a:latin typeface="freightsans_probook"/>
            </a:endParaRPr>
          </a:p>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58</a:t>
            </a:fld>
            <a:endParaRPr lang="it-IT"/>
          </a:p>
        </p:txBody>
      </p:sp>
    </p:spTree>
    <p:extLst>
      <p:ext uri="{BB962C8B-B14F-4D97-AF65-F5344CB8AC3E}">
        <p14:creationId xmlns:p14="http://schemas.microsoft.com/office/powerpoint/2010/main" val="24092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7</a:t>
            </a:fld>
            <a:endParaRPr lang="it-IT"/>
          </a:p>
        </p:txBody>
      </p:sp>
    </p:spTree>
    <p:extLst>
      <p:ext uri="{BB962C8B-B14F-4D97-AF65-F5344CB8AC3E}">
        <p14:creationId xmlns:p14="http://schemas.microsoft.com/office/powerpoint/2010/main" val="30239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9</a:t>
            </a:fld>
            <a:endParaRPr lang="it-IT"/>
          </a:p>
        </p:txBody>
      </p:sp>
    </p:spTree>
    <p:extLst>
      <p:ext uri="{BB962C8B-B14F-4D97-AF65-F5344CB8AC3E}">
        <p14:creationId xmlns:p14="http://schemas.microsoft.com/office/powerpoint/2010/main" val="195016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Molte discrepanze riguardo alla prevalenza di genere e allo status socioeconomico (cfr. studio di Michelini et al., 2009) .</a:t>
            </a:r>
          </a:p>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10</a:t>
            </a:fld>
            <a:endParaRPr lang="it-IT"/>
          </a:p>
        </p:txBody>
      </p:sp>
    </p:spTree>
    <p:extLst>
      <p:ext uri="{BB962C8B-B14F-4D97-AF65-F5344CB8AC3E}">
        <p14:creationId xmlns:p14="http://schemas.microsoft.com/office/powerpoint/2010/main" val="406265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17</a:t>
            </a:fld>
            <a:endParaRPr lang="it-IT"/>
          </a:p>
        </p:txBody>
      </p:sp>
    </p:spTree>
    <p:extLst>
      <p:ext uri="{BB962C8B-B14F-4D97-AF65-F5344CB8AC3E}">
        <p14:creationId xmlns:p14="http://schemas.microsoft.com/office/powerpoint/2010/main" val="325544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21</a:t>
            </a:fld>
            <a:endParaRPr lang="it-IT"/>
          </a:p>
        </p:txBody>
      </p:sp>
    </p:spTree>
    <p:extLst>
      <p:ext uri="{BB962C8B-B14F-4D97-AF65-F5344CB8AC3E}">
        <p14:creationId xmlns:p14="http://schemas.microsoft.com/office/powerpoint/2010/main" val="359799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0789A4-1BBC-0046-90BE-8679DEBF76FC}" type="slidenum">
              <a:rPr lang="it-IT" smtClean="0"/>
              <a:t>25</a:t>
            </a:fld>
            <a:endParaRPr lang="it-IT"/>
          </a:p>
        </p:txBody>
      </p:sp>
    </p:spTree>
    <p:extLst>
      <p:ext uri="{BB962C8B-B14F-4D97-AF65-F5344CB8AC3E}">
        <p14:creationId xmlns:p14="http://schemas.microsoft.com/office/powerpoint/2010/main" val="44222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fontAlgn="t"/>
            <a:r>
              <a:rPr lang="it-IT" b="0" i="0" dirty="0">
                <a:solidFill>
                  <a:srgbClr val="000000"/>
                </a:solidFill>
                <a:effectLst/>
                <a:latin typeface="Libre Franklin" pitchFamily="2" charset="0"/>
              </a:rPr>
              <a:t>L’integrazione tra il trattamento farmacologico e la psicoterapia cognitivo-comportamentale viene valutato dal clinico specialista a seconda del quadro clinico generale e della sua gravità.</a:t>
            </a:r>
          </a:p>
          <a:p>
            <a:pPr algn="l" fontAlgn="t"/>
            <a:r>
              <a:rPr lang="it-IT" b="0" i="0" dirty="0">
                <a:solidFill>
                  <a:srgbClr val="000000"/>
                </a:solidFill>
                <a:effectLst/>
                <a:latin typeface="Libre Franklin" pitchFamily="2" charset="0"/>
              </a:rPr>
              <a:t>Ad ogni modo, solo la terapia farmacologia, senza quella psicoterapica, risulta riduttiva presentando elevati tassi di ricaduta. Vi sono casi trattabili esclusivamente attraverso la psicoterapia, altri attraverso un approccio combinato in cui l’intervento farmacologico risulta adiuvante alla psicoterapia.</a:t>
            </a:r>
          </a:p>
          <a:p>
            <a:endParaRPr lang="it-IT" dirty="0"/>
          </a:p>
        </p:txBody>
      </p:sp>
      <p:sp>
        <p:nvSpPr>
          <p:cNvPr id="4" name="Segnaposto numero diapositiva 3"/>
          <p:cNvSpPr>
            <a:spLocks noGrp="1"/>
          </p:cNvSpPr>
          <p:nvPr>
            <p:ph type="sldNum" sz="quarter" idx="5"/>
          </p:nvPr>
        </p:nvSpPr>
        <p:spPr/>
        <p:txBody>
          <a:bodyPr/>
          <a:lstStyle/>
          <a:p>
            <a:fld id="{6C0789A4-1BBC-0046-90BE-8679DEBF76FC}" type="slidenum">
              <a:rPr lang="it-IT" smtClean="0"/>
              <a:t>27</a:t>
            </a:fld>
            <a:endParaRPr lang="it-IT"/>
          </a:p>
        </p:txBody>
      </p:sp>
    </p:spTree>
    <p:extLst>
      <p:ext uri="{BB962C8B-B14F-4D97-AF65-F5344CB8AC3E}">
        <p14:creationId xmlns:p14="http://schemas.microsoft.com/office/powerpoint/2010/main" val="399662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0789A4-1BBC-0046-90BE-8679DEBF76FC}" type="slidenum">
              <a:rPr lang="it-IT" smtClean="0"/>
              <a:t>31</a:t>
            </a:fld>
            <a:endParaRPr lang="it-IT"/>
          </a:p>
        </p:txBody>
      </p:sp>
    </p:spTree>
    <p:extLst>
      <p:ext uri="{BB962C8B-B14F-4D97-AF65-F5344CB8AC3E}">
        <p14:creationId xmlns:p14="http://schemas.microsoft.com/office/powerpoint/2010/main" val="111771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CED3E41-E2DE-48B7-AD25-2C05D8372D60}" type="datetime4">
              <a:rPr lang="en-US" smtClean="0"/>
              <a:pPr/>
              <a:t>September 18,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5744759D-0EFF-4FB2-9CCE-04E00944F0FE}" type="slidenum">
              <a:rPr lang="en-US" smtClean="0"/>
              <a:pPr/>
              <a:t>‹N›</a:t>
            </a:fld>
            <a:endParaRPr lang="en-US" dirty="0"/>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4778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F119237-00E8-48F5-9A77-8496B8A0E541}"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‹N›</a:t>
            </a:fld>
            <a:endParaRPr lang="en-US"/>
          </a:p>
        </p:txBody>
      </p:sp>
    </p:spTree>
    <p:extLst>
      <p:ext uri="{BB962C8B-B14F-4D97-AF65-F5344CB8AC3E}">
        <p14:creationId xmlns:p14="http://schemas.microsoft.com/office/powerpoint/2010/main" val="361946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41D7B3-F7C5-4013-AC5D-399DD8DB11FA}" type="datetime4">
              <a:rPr lang="en-US" smtClean="0"/>
              <a:pPr/>
              <a:t>September 18,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12181990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6202C6-8B37-41F0-B3E4-774551D1C22F}" type="datetime4">
              <a:rPr lang="en-US" smtClean="0"/>
              <a:pPr/>
              <a:t>September 18,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‹N›</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it-IT"/>
              <a:t>Fare clic per modificare stile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4231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41D7B3-F7C5-4013-AC5D-399DD8DB11FA}" type="datetime4">
              <a:rPr lang="en-US" smtClean="0"/>
              <a:pPr/>
              <a:t>September 18,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‹N›</a:t>
            </a:fld>
            <a:endParaRPr lang="en-US"/>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631830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F78D1B-BB73-41B2-8202-C6678B761557}" type="datetime4">
              <a:rPr lang="en-US" smtClean="0"/>
              <a:pPr/>
              <a:t>September 18,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‹N›</a:t>
            </a:fld>
            <a:endParaRPr lang="en-US"/>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4609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441D7B3-F7C5-4013-AC5D-399DD8DB11FA}" type="datetime4">
              <a:rPr lang="en-US" smtClean="0"/>
              <a:pPr/>
              <a:t>September 18,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‹N›</a:t>
            </a:fld>
            <a:endParaRPr lang="en-US"/>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011197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1962510" y="2851330"/>
            <a:ext cx="2858443" cy="31986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984680" y="2851330"/>
            <a:ext cx="2859526" cy="31986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441D7B3-F7C5-4013-AC5D-399DD8DB11FA}" type="datetime4">
              <a:rPr lang="en-US" smtClean="0"/>
              <a:pPr/>
              <a:t>September 18, 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12608219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0120655-FBEF-4656-A8A9-E7D9EB4F4DEC}" type="datetime4">
              <a:rPr lang="en-US" smtClean="0"/>
              <a:pPr/>
              <a:t>September 18, 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3500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441D7B3-F7C5-4013-AC5D-399DD8DB11FA}" type="datetime4">
              <a:rPr lang="en-US" smtClean="0"/>
              <a:pPr/>
              <a:t>September 18, 2024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20563447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441D7B3-F7C5-4013-AC5D-399DD8DB11FA}" type="datetime4">
              <a:rPr lang="en-US" smtClean="0"/>
              <a:pPr/>
              <a:t>September 18,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19276425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441D7B3-F7C5-4013-AC5D-399DD8DB11FA}" type="datetime4">
              <a:rPr lang="en-US" smtClean="0"/>
              <a:pPr/>
              <a:t>September 18,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11212759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5" cstate="email">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6441D7B3-F7C5-4013-AC5D-399DD8DB11FA}" type="datetime4">
              <a:rPr lang="en-US" smtClean="0"/>
              <a:pPr/>
              <a:t>September 18, 2024</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5744759D-0EFF-4FB2-9CCE-04E00944F0FE}" type="slidenum">
              <a:rPr lang="en-US" smtClean="0"/>
              <a:pPr/>
              <a:t>‹N›</a:t>
            </a:fld>
            <a:endParaRPr lang="en-US"/>
          </a:p>
        </p:txBody>
      </p:sp>
    </p:spTree>
    <p:extLst>
      <p:ext uri="{BB962C8B-B14F-4D97-AF65-F5344CB8AC3E}">
        <p14:creationId xmlns:p14="http://schemas.microsoft.com/office/powerpoint/2010/main" val="3426402084"/>
      </p:ext>
    </p:extLst>
  </p:cSld>
  <p:clrMap bg1="dk1" tx1="lt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hf sldNum="0" hdr="0" ftr="0" dt="0"/>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www.dsm5.org/documents/changes%20from%20dsm-iv-tr%20to%20dsm-5.pdf" TargetMode="Externa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B7091A-7E9C-45E8-B4B8-831F07A25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2" name="Picture 11">
            <a:extLst>
              <a:ext uri="{FF2B5EF4-FFF2-40B4-BE49-F238E27FC236}">
                <a16:creationId xmlns:a16="http://schemas.microsoft.com/office/drawing/2014/main" id="{3A7EE626-B530-46D6-8DFA-F7CCBAB93F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4" name="Rectangle 13">
            <a:extLst>
              <a:ext uri="{FF2B5EF4-FFF2-40B4-BE49-F238E27FC236}">
                <a16:creationId xmlns:a16="http://schemas.microsoft.com/office/drawing/2014/main" id="{E16B9833-CCDE-4DEF-8D9C-0374880A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BC2CC7F6-4DA9-40BE-9788-4ED6B0A85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8" name="Rectangle 17">
            <a:extLst>
              <a:ext uri="{FF2B5EF4-FFF2-40B4-BE49-F238E27FC236}">
                <a16:creationId xmlns:a16="http://schemas.microsoft.com/office/drawing/2014/main" id="{AD098DBD-F19D-467D-BA4D-814BD652E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0" name="Rectangle 19">
            <a:extLst>
              <a:ext uri="{FF2B5EF4-FFF2-40B4-BE49-F238E27FC236}">
                <a16:creationId xmlns:a16="http://schemas.microsoft.com/office/drawing/2014/main" id="{FEF6C70E-8448-40F4-8AFA-2E982338C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5" name="Immagine 4">
            <a:extLst>
              <a:ext uri="{FF2B5EF4-FFF2-40B4-BE49-F238E27FC236}">
                <a16:creationId xmlns:a16="http://schemas.microsoft.com/office/drawing/2014/main" id="{3BA3EF5E-D5C9-CDB4-19C9-DB199AF0F08E}"/>
              </a:ext>
            </a:extLst>
          </p:cNvPr>
          <p:cNvPicPr>
            <a:picLocks noChangeAspect="1"/>
          </p:cNvPicPr>
          <p:nvPr/>
        </p:nvPicPr>
        <p:blipFill>
          <a:blip r:embed="rId5"/>
          <a:srcRect t="4040" b="20960"/>
          <a:stretch/>
        </p:blipFill>
        <p:spPr>
          <a:xfrm>
            <a:off x="20" y="10"/>
            <a:ext cx="9143980" cy="6857990"/>
          </a:xfrm>
          <a:prstGeom prst="rect">
            <a:avLst/>
          </a:prstGeom>
        </p:spPr>
      </p:pic>
      <p:sp>
        <p:nvSpPr>
          <p:cNvPr id="6" name="Titolo 2">
            <a:extLst>
              <a:ext uri="{FF2B5EF4-FFF2-40B4-BE49-F238E27FC236}">
                <a16:creationId xmlns:a16="http://schemas.microsoft.com/office/drawing/2014/main" id="{7A9B5AF9-CF92-2715-47DA-DE3DE562DF8F}"/>
              </a:ext>
            </a:extLst>
          </p:cNvPr>
          <p:cNvSpPr txBox="1">
            <a:spLocks/>
          </p:cNvSpPr>
          <p:nvPr/>
        </p:nvSpPr>
        <p:spPr>
          <a:xfrm>
            <a:off x="-66472" y="5959547"/>
            <a:ext cx="4380614" cy="898453"/>
          </a:xfrm>
          <a:prstGeom prst="rect">
            <a:avLst/>
          </a:prstGeom>
        </p:spPr>
        <p:txBody>
          <a:bodyPr vert="horz" lIns="91440" tIns="45720" rIns="91440" bIns="45720" rtlCol="0" anchor="t">
            <a:normAutofit/>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r>
              <a:rPr lang="it-IT" sz="3400" cap="small" dirty="0"/>
              <a:t>Fobia sociale</a:t>
            </a:r>
          </a:p>
          <a:p>
            <a:r>
              <a:rPr lang="it-IT" sz="2400" dirty="0" err="1"/>
              <a:t>antonella.chifari@itd.cnr.it</a:t>
            </a:r>
            <a:endParaRPr lang="it-IT" sz="2400" dirty="0"/>
          </a:p>
          <a:p>
            <a:endParaRPr lang="it-IT" sz="3400" dirty="0"/>
          </a:p>
          <a:p>
            <a:endParaRPr lang="it-IT" sz="3400" dirty="0"/>
          </a:p>
          <a:p>
            <a:endParaRPr lang="it-IT" sz="3400" dirty="0"/>
          </a:p>
        </p:txBody>
      </p:sp>
    </p:spTree>
    <p:extLst>
      <p:ext uri="{BB962C8B-B14F-4D97-AF65-F5344CB8AC3E}">
        <p14:creationId xmlns:p14="http://schemas.microsoft.com/office/powerpoint/2010/main" val="16535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23" name="Rectangle 22">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a:extLst>
              <a:ext uri="{FF2B5EF4-FFF2-40B4-BE49-F238E27FC236}">
                <a16:creationId xmlns:a16="http://schemas.microsoft.com/office/drawing/2014/main" id="{88988978-4172-0DBD-0793-0D29C1210D7F}"/>
              </a:ext>
            </a:extLst>
          </p:cNvPr>
          <p:cNvSpPr>
            <a:spLocks noGrp="1"/>
          </p:cNvSpPr>
          <p:nvPr>
            <p:ph type="title"/>
          </p:nvPr>
        </p:nvSpPr>
        <p:spPr>
          <a:xfrm>
            <a:off x="1041975" y="1201723"/>
            <a:ext cx="2166090" cy="4454554"/>
          </a:xfrm>
        </p:spPr>
        <p:txBody>
          <a:bodyPr anchor="ctr">
            <a:normAutofit/>
          </a:bodyPr>
          <a:lstStyle/>
          <a:p>
            <a:r>
              <a:rPr lang="it-IT" sz="3100" dirty="0"/>
              <a:t>Età di esordio e prevalenza</a:t>
            </a:r>
          </a:p>
        </p:txBody>
      </p:sp>
      <p:sp>
        <p:nvSpPr>
          <p:cNvPr id="27" name="Rectangle 26">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9" name="Rectangle 28">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9D15A454-D134-91A0-5EC8-72EECCFBC1A1}"/>
              </a:ext>
            </a:extLst>
          </p:cNvPr>
          <p:cNvSpPr>
            <a:spLocks noGrp="1"/>
          </p:cNvSpPr>
          <p:nvPr>
            <p:ph idx="1"/>
          </p:nvPr>
        </p:nvSpPr>
        <p:spPr>
          <a:xfrm>
            <a:off x="3997476" y="647750"/>
            <a:ext cx="4388202" cy="5571066"/>
          </a:xfrm>
        </p:spPr>
        <p:txBody>
          <a:bodyPr anchor="ctr">
            <a:normAutofit fontScale="92500" lnSpcReduction="20000"/>
          </a:bodyPr>
          <a:lstStyle/>
          <a:p>
            <a:pPr marL="0" indent="0" fontAlgn="base">
              <a:buNone/>
            </a:pPr>
            <a:r>
              <a:rPr lang="it-IT" sz="1600" b="0" i="0" dirty="0">
                <a:effectLst/>
                <a:latin typeface="Lato" panose="020F0502020204030203" pitchFamily="34" charset="0"/>
              </a:rPr>
              <a:t>La </a:t>
            </a:r>
            <a:r>
              <a:rPr lang="it-IT" sz="1600" b="1" i="0" dirty="0">
                <a:effectLst/>
                <a:latin typeface="Lato" panose="020F0502020204030203" pitchFamily="34" charset="0"/>
              </a:rPr>
              <a:t>fobia sociale</a:t>
            </a:r>
            <a:r>
              <a:rPr lang="it-IT" sz="1600" b="0" i="0" dirty="0">
                <a:effectLst/>
                <a:latin typeface="Lato" panose="020F0502020204030203" pitchFamily="34" charset="0"/>
              </a:rPr>
              <a:t> è più diffusa di altri disturbi psichiatrici; il secondo disturbo d’ansia (dopo le fobie specifiche) e il quarto disturbo in assoluto, preceduto da abuso di alcool e dal Disturbo Depressivo Maggiore.</a:t>
            </a:r>
          </a:p>
          <a:p>
            <a:pPr marL="0" indent="0" fontAlgn="base">
              <a:buNone/>
            </a:pPr>
            <a:r>
              <a:rPr lang="it-IT" sz="1600" b="0" i="0" dirty="0">
                <a:effectLst/>
                <a:latin typeface="Lato" panose="020F0502020204030203" pitchFamily="34" charset="0"/>
              </a:rPr>
              <a:t>Si stima infatti che circa il 7-13% delle persone sperimentino, nell’arco della loro vita, i sintomi di questo disturbo (</a:t>
            </a:r>
            <a:r>
              <a:rPr lang="it-IT" sz="1600" b="0" i="0" u="none" strike="noStrike" dirty="0">
                <a:effectLst/>
                <a:latin typeface="Lato" panose="020F0502020204030203" pitchFamily="34" charset="0"/>
              </a:rPr>
              <a:t>Keller MB, 2003</a:t>
            </a:r>
            <a:r>
              <a:rPr lang="it-IT" sz="1600" b="0" i="0" dirty="0">
                <a:effectLst/>
                <a:latin typeface="Lato" panose="020F0502020204030203" pitchFamily="34" charset="0"/>
              </a:rPr>
              <a:t>; </a:t>
            </a:r>
            <a:r>
              <a:rPr lang="it-IT" sz="1600" b="0" i="0" strike="noStrike" dirty="0">
                <a:effectLst/>
                <a:latin typeface="Lato" panose="020F0502020204030203" pitchFamily="34" charset="0"/>
              </a:rPr>
              <a:t>Schneier</a:t>
            </a:r>
            <a:r>
              <a:rPr lang="it-IT" sz="1600" b="0" i="0" u="none" strike="noStrike" dirty="0">
                <a:effectLst/>
                <a:latin typeface="Lato" panose="020F0502020204030203" pitchFamily="34" charset="0"/>
              </a:rPr>
              <a:t>, 2006</a:t>
            </a:r>
            <a:r>
              <a:rPr lang="it-IT" sz="1600" b="0" i="0" dirty="0">
                <a:effectLst/>
                <a:latin typeface="Lato" panose="020F0502020204030203" pitchFamily="34" charset="0"/>
              </a:rPr>
              <a:t>). L’ansia sociale può presentarsi in comorbilità con altri disturbi psichiatrici, in particolare altri disturbi d’ansia e </a:t>
            </a:r>
            <a:r>
              <a:rPr lang="it-IT" sz="1600" i="0" strike="noStrike" dirty="0">
                <a:effectLst/>
                <a:latin typeface="Lato" panose="020F0502020204030203" pitchFamily="34" charset="0"/>
              </a:rPr>
              <a:t>disturbi depressivi</a:t>
            </a:r>
            <a:r>
              <a:rPr lang="it-IT" sz="1600" i="0" dirty="0">
                <a:effectLst/>
                <a:latin typeface="Lato" panose="020F0502020204030203" pitchFamily="34" charset="0"/>
              </a:rPr>
              <a:t>.</a:t>
            </a:r>
          </a:p>
          <a:p>
            <a:pPr marL="0" indent="0" fontAlgn="base">
              <a:buNone/>
            </a:pPr>
            <a:r>
              <a:rPr lang="it-IT" sz="1600" b="0" i="0" dirty="0">
                <a:effectLst/>
                <a:latin typeface="Lato" panose="020F0502020204030203" pitchFamily="34" charset="0"/>
              </a:rPr>
              <a:t>Un’analisi dei principali studi clinici ed epidemiologici dagli anni ottanta ad oggi ha evidenziato un’età di esordio tra i 13 e i 24 anni (</a:t>
            </a:r>
            <a:r>
              <a:rPr lang="it-IT" sz="1600" b="0" i="0" u="none" strike="noStrike" dirty="0">
                <a:effectLst/>
                <a:latin typeface="Lato" panose="020F0502020204030203" pitchFamily="34" charset="0"/>
              </a:rPr>
              <a:t>Stein, 2008</a:t>
            </a:r>
            <a:r>
              <a:rPr lang="it-IT" sz="1600" b="0" i="0" dirty="0">
                <a:effectLst/>
                <a:latin typeface="Lato" panose="020F0502020204030203" pitchFamily="34" charset="0"/>
              </a:rPr>
              <a:t>) ed è presente in misura maggiore nel sesso femminile (circa il 60%) rispetto a quello maschile (</a:t>
            </a:r>
            <a:r>
              <a:rPr lang="it-IT" sz="1600" b="0" i="0" u="none" strike="noStrike" dirty="0">
                <a:effectLst/>
                <a:latin typeface="Lato" panose="020F0502020204030203" pitchFamily="34" charset="0"/>
              </a:rPr>
              <a:t>Ruscio et al., 2008</a:t>
            </a:r>
            <a:r>
              <a:rPr lang="it-IT" sz="1600" b="0" i="0" dirty="0">
                <a:effectLst/>
                <a:latin typeface="Lato" panose="020F0502020204030203" pitchFamily="34" charset="0"/>
              </a:rPr>
              <a:t>). L’ansia sociale, così come molti altri disturbi d’ansia e dell’umore, è correlata a problematiche sociali (ad es. ridotta produttività lavorativa) e ridotta qualità della vita (</a:t>
            </a:r>
            <a:r>
              <a:rPr lang="it-IT" sz="1600" b="0" i="0" u="none" strike="noStrike" dirty="0">
                <a:effectLst/>
                <a:latin typeface="Lato" panose="020F0502020204030203" pitchFamily="34" charset="0"/>
              </a:rPr>
              <a:t>Stein, 2005</a:t>
            </a:r>
            <a:r>
              <a:rPr lang="it-IT" sz="1600" b="0" i="0" dirty="0">
                <a:effectLst/>
                <a:latin typeface="Lato" panose="020F0502020204030203" pitchFamily="34" charset="0"/>
              </a:rPr>
              <a:t>).</a:t>
            </a:r>
          </a:p>
          <a:p>
            <a:endParaRPr lang="it-IT" sz="1600" dirty="0"/>
          </a:p>
        </p:txBody>
      </p:sp>
    </p:spTree>
    <p:extLst>
      <p:ext uri="{BB962C8B-B14F-4D97-AF65-F5344CB8AC3E}">
        <p14:creationId xmlns:p14="http://schemas.microsoft.com/office/powerpoint/2010/main" val="110150172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1041975" y="1201723"/>
            <a:ext cx="2166090" cy="4454554"/>
          </a:xfrm>
        </p:spPr>
        <p:txBody>
          <a:bodyPr anchor="ctr">
            <a:normAutofit/>
          </a:bodyPr>
          <a:lstStyle/>
          <a:p>
            <a:r>
              <a:rPr lang="it-IT" sz="3100" dirty="0"/>
              <a:t>Eziologia</a:t>
            </a:r>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997476" y="647750"/>
            <a:ext cx="4388202" cy="5571066"/>
          </a:xfrm>
        </p:spPr>
        <p:txBody>
          <a:bodyPr anchor="ctr">
            <a:normAutofit/>
          </a:bodyPr>
          <a:lstStyle/>
          <a:p>
            <a:pPr marL="0" indent="0">
              <a:lnSpc>
                <a:spcPct val="110000"/>
              </a:lnSpc>
              <a:buNone/>
            </a:pPr>
            <a:r>
              <a:rPr lang="it-IT" sz="1200" dirty="0"/>
              <a:t>Sono molteplici  e spesso sottilmente intrecciate tra loro, esse vanno ricercate nell’interazione tra le caratteristiche genetiche e l’ambiente.</a:t>
            </a:r>
          </a:p>
          <a:p>
            <a:pPr lvl="1">
              <a:lnSpc>
                <a:spcPct val="110000"/>
              </a:lnSpc>
            </a:pPr>
            <a:r>
              <a:rPr lang="it-IT" sz="1200" dirty="0"/>
              <a:t>Familiarità</a:t>
            </a:r>
          </a:p>
          <a:p>
            <a:pPr lvl="1">
              <a:lnSpc>
                <a:spcPct val="110000"/>
              </a:lnSpc>
            </a:pPr>
            <a:r>
              <a:rPr lang="it-IT" sz="1200" dirty="0"/>
              <a:t>Temperamento</a:t>
            </a:r>
          </a:p>
          <a:p>
            <a:pPr lvl="1">
              <a:lnSpc>
                <a:spcPct val="110000"/>
              </a:lnSpc>
            </a:pPr>
            <a:r>
              <a:rPr lang="it-IT" sz="1200" dirty="0"/>
              <a:t>Fattori educativi (eccessiva ansia dei genitori, ostacoli alle esperienze di socializzazione, ipercriticismo, eccessiva severità, isolamento sociale familiare, abbandono e trascuratezza)</a:t>
            </a:r>
          </a:p>
          <a:p>
            <a:pPr lvl="1">
              <a:lnSpc>
                <a:spcPct val="110000"/>
              </a:lnSpc>
            </a:pPr>
            <a:r>
              <a:rPr lang="it-IT" sz="1200" dirty="0"/>
              <a:t>Apprendimento attraverso condizionamento diretto, apprendimento osservativo e trasferimento dell’informazione</a:t>
            </a:r>
          </a:p>
          <a:p>
            <a:pPr lvl="1">
              <a:lnSpc>
                <a:spcPct val="110000"/>
              </a:lnSpc>
            </a:pPr>
            <a:r>
              <a:rPr lang="it-IT" sz="1200" dirty="0"/>
              <a:t>Storia di attaccamento, ovvero il tipo di legame con le figure genitoriali, o di riferimento. </a:t>
            </a:r>
          </a:p>
          <a:p>
            <a:pPr lvl="1">
              <a:lnSpc>
                <a:spcPct val="110000"/>
              </a:lnSpc>
            </a:pPr>
            <a:endParaRPr lang="it-IT" sz="1200" dirty="0"/>
          </a:p>
          <a:p>
            <a:pPr marL="0" indent="0">
              <a:lnSpc>
                <a:spcPct val="110000"/>
              </a:lnSpc>
              <a:buNone/>
            </a:pPr>
            <a:r>
              <a:rPr lang="it-IT" sz="1200" dirty="0"/>
              <a:t>È importante dire che, come la trasmissione genetica da sola non può rendere conto dello sviluppo del disturbo, così il condizionamento diretto, l’apprendimento osservativo o il trasferimento di informazione non possono spiegare completamente l’eziologia del disturbo.</a:t>
            </a:r>
          </a:p>
          <a:p>
            <a:pPr>
              <a:lnSpc>
                <a:spcPct val="110000"/>
              </a:lnSpc>
            </a:pPr>
            <a:endParaRPr lang="it-IT" sz="1200" dirty="0"/>
          </a:p>
        </p:txBody>
      </p:sp>
    </p:spTree>
    <p:extLst>
      <p:ext uri="{BB962C8B-B14F-4D97-AF65-F5344CB8AC3E}">
        <p14:creationId xmlns:p14="http://schemas.microsoft.com/office/powerpoint/2010/main" val="290577633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a:extLst>
              <a:ext uri="{FF2B5EF4-FFF2-40B4-BE49-F238E27FC236}">
                <a16:creationId xmlns:a16="http://schemas.microsoft.com/office/drawing/2014/main" id="{E098B5AA-911D-0857-2322-6AEE97F6528A}"/>
              </a:ext>
            </a:extLst>
          </p:cNvPr>
          <p:cNvSpPr>
            <a:spLocks noGrp="1"/>
          </p:cNvSpPr>
          <p:nvPr>
            <p:ph type="title"/>
          </p:nvPr>
        </p:nvSpPr>
        <p:spPr>
          <a:xfrm>
            <a:off x="1041975" y="1201723"/>
            <a:ext cx="2166090" cy="4454554"/>
          </a:xfrm>
        </p:spPr>
        <p:txBody>
          <a:bodyPr anchor="ctr">
            <a:normAutofit/>
          </a:bodyPr>
          <a:lstStyle/>
          <a:p>
            <a:r>
              <a:rPr lang="it-IT" sz="3100" b="1"/>
              <a:t>Eziologia</a:t>
            </a:r>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8F2E8E47-35D0-9E14-5D9F-89828CA9D57C}"/>
              </a:ext>
            </a:extLst>
          </p:cNvPr>
          <p:cNvSpPr>
            <a:spLocks noGrp="1"/>
          </p:cNvSpPr>
          <p:nvPr>
            <p:ph sz="quarter" idx="13"/>
          </p:nvPr>
        </p:nvSpPr>
        <p:spPr>
          <a:xfrm>
            <a:off x="3997476" y="647750"/>
            <a:ext cx="4388202" cy="5571066"/>
          </a:xfrm>
        </p:spPr>
        <p:txBody>
          <a:bodyPr anchor="ctr">
            <a:normAutofit/>
          </a:bodyPr>
          <a:lstStyle/>
          <a:p>
            <a:pPr>
              <a:lnSpc>
                <a:spcPct val="110000"/>
              </a:lnSpc>
            </a:pPr>
            <a:r>
              <a:rPr lang="it-IT" sz="1400" dirty="0"/>
              <a:t>Come per le fobie specifiche anche l’ansia sociale sembra essere collegata a comportamenti appresi in passato, in genere in età infantile, in persone predisposte. Comprendono una vulnerabilità temperamentale, esperienze negative nel passato, eventi di vita avversi e situazioni sociali predisponenti come essere oggetto di umiliazione pubblica, o di critica o di aggressione possono portare a sviluppare il disturbo.</a:t>
            </a:r>
          </a:p>
          <a:p>
            <a:pPr>
              <a:lnSpc>
                <a:spcPct val="110000"/>
              </a:lnSpc>
            </a:pPr>
            <a:endParaRPr lang="it-IT" sz="1400" dirty="0"/>
          </a:p>
          <a:p>
            <a:pPr>
              <a:lnSpc>
                <a:spcPct val="110000"/>
              </a:lnSpc>
            </a:pPr>
            <a:r>
              <a:rPr lang="it-IT" sz="1400" dirty="0"/>
              <a:t>Le persone con fobia sociale spesso sono caratterizzate da una bassa autostima e alti livelli di autocritica (Cox BJ et al., 2004) elevata paura del rifiuto e del giudizio altrui.</a:t>
            </a:r>
          </a:p>
        </p:txBody>
      </p:sp>
    </p:spTree>
    <p:extLst>
      <p:ext uri="{BB962C8B-B14F-4D97-AF65-F5344CB8AC3E}">
        <p14:creationId xmlns:p14="http://schemas.microsoft.com/office/powerpoint/2010/main" val="224214770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chemeClr val="bg1">
                    <a:lumMod val="75000"/>
                    <a:lumOff val="25000"/>
                  </a:schemeClr>
                </a:solidFill>
              </a:rPr>
              <a:t>Differenze tra ansia sociale e fobia sociale</a:t>
            </a:r>
          </a:p>
        </p:txBody>
      </p:sp>
      <p:grpSp>
        <p:nvGrpSpPr>
          <p:cNvPr id="8" name="Gruppo 7"/>
          <p:cNvGrpSpPr/>
          <p:nvPr/>
        </p:nvGrpSpPr>
        <p:grpSpPr>
          <a:xfrm>
            <a:off x="408305" y="2086452"/>
            <a:ext cx="8735695" cy="4257478"/>
            <a:chOff x="132080" y="2082799"/>
            <a:chExt cx="8735695" cy="4257478"/>
          </a:xfrm>
        </p:grpSpPr>
        <p:sp>
          <p:nvSpPr>
            <p:cNvPr id="4" name="CasellaDiTesto 3"/>
            <p:cNvSpPr txBox="1"/>
            <p:nvPr/>
          </p:nvSpPr>
          <p:spPr>
            <a:xfrm>
              <a:off x="448945" y="2092960"/>
              <a:ext cx="3749040"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Ansia sociale</a:t>
              </a:r>
            </a:p>
            <a:p>
              <a:endParaRPr lang="it-IT" dirty="0"/>
            </a:p>
            <a:p>
              <a:r>
                <a:rPr lang="it-IT" dirty="0"/>
                <a:t>Moderato desiderio di approvazione</a:t>
              </a:r>
            </a:p>
            <a:p>
              <a:endParaRPr lang="it-IT" dirty="0"/>
            </a:p>
            <a:p>
              <a:r>
                <a:rPr lang="it-IT" dirty="0"/>
                <a:t>Aspettativa di essere approvato</a:t>
              </a:r>
            </a:p>
            <a:p>
              <a:endParaRPr lang="it-IT" dirty="0"/>
            </a:p>
            <a:p>
              <a:r>
                <a:rPr lang="it-IT" dirty="0"/>
                <a:t>Ragionevole tolleranza della disapprovazione</a:t>
              </a:r>
            </a:p>
            <a:p>
              <a:endParaRPr lang="it-IT" dirty="0"/>
            </a:p>
            <a:p>
              <a:r>
                <a:rPr lang="it-IT" dirty="0"/>
                <a:t>Facile dimenticanza degli errori sociali</a:t>
              </a:r>
            </a:p>
            <a:p>
              <a:endParaRPr lang="it-IT" dirty="0"/>
            </a:p>
            <a:p>
              <a:r>
                <a:rPr lang="it-IT" sz="1600" dirty="0"/>
                <a:t>Nei casi dubbi, interpretazione della reazione degli altri come approvazione</a:t>
              </a:r>
            </a:p>
          </p:txBody>
        </p:sp>
        <p:sp>
          <p:nvSpPr>
            <p:cNvPr id="5" name="CasellaDiTesto 4"/>
            <p:cNvSpPr txBox="1"/>
            <p:nvPr/>
          </p:nvSpPr>
          <p:spPr>
            <a:xfrm>
              <a:off x="4670425" y="2082799"/>
              <a:ext cx="3749040" cy="42473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b="1" dirty="0"/>
                <a:t>Fobia sociale</a:t>
              </a:r>
            </a:p>
            <a:p>
              <a:endParaRPr lang="it-IT" dirty="0"/>
            </a:p>
            <a:p>
              <a:r>
                <a:rPr lang="it-IT" dirty="0"/>
                <a:t>Forte bisogno di approvazione</a:t>
              </a:r>
            </a:p>
            <a:p>
              <a:endParaRPr lang="it-IT" dirty="0"/>
            </a:p>
            <a:p>
              <a:r>
                <a:rPr lang="it-IT" dirty="0"/>
                <a:t>Aspettativa di essere disapprovato</a:t>
              </a:r>
            </a:p>
            <a:p>
              <a:endParaRPr lang="it-IT" dirty="0"/>
            </a:p>
            <a:p>
              <a:r>
                <a:rPr lang="it-IT" dirty="0"/>
                <a:t>Grave sofferenza per la disapprovazione</a:t>
              </a:r>
            </a:p>
            <a:p>
              <a:endParaRPr lang="it-IT" dirty="0"/>
            </a:p>
            <a:p>
              <a:r>
                <a:rPr lang="it-IT" dirty="0"/>
                <a:t>Ricordo e turbamento continuo per i propri errori sociali</a:t>
              </a:r>
            </a:p>
            <a:p>
              <a:endParaRPr lang="it-IT" dirty="0"/>
            </a:p>
            <a:p>
              <a:r>
                <a:rPr lang="it-IT" dirty="0"/>
                <a:t>Nei casi dubbi, interpretazione della reazione degli altri come disapprovazione</a:t>
              </a:r>
            </a:p>
          </p:txBody>
        </p:sp>
        <p:cxnSp>
          <p:nvCxnSpPr>
            <p:cNvPr id="7" name="Connettore 1 6"/>
            <p:cNvCxnSpPr/>
            <p:nvPr/>
          </p:nvCxnSpPr>
          <p:spPr>
            <a:xfrm>
              <a:off x="132080" y="2519680"/>
              <a:ext cx="8735695"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973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1041975" y="1201723"/>
            <a:ext cx="2166090" cy="4454554"/>
          </a:xfrm>
        </p:spPr>
        <p:txBody>
          <a:bodyPr anchor="ctr">
            <a:normAutofit/>
          </a:bodyPr>
          <a:lstStyle/>
          <a:p>
            <a:r>
              <a:rPr lang="it-IT" sz="3100"/>
              <a:t>Cosa scatena l’ansia sociale?</a:t>
            </a:r>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997476" y="647750"/>
            <a:ext cx="4388202" cy="5571066"/>
          </a:xfrm>
        </p:spPr>
        <p:txBody>
          <a:bodyPr anchor="ctr">
            <a:normAutofit/>
          </a:bodyPr>
          <a:lstStyle/>
          <a:p>
            <a:pPr>
              <a:lnSpc>
                <a:spcPct val="110000"/>
              </a:lnSpc>
            </a:pPr>
            <a:r>
              <a:rPr lang="it-IT" sz="1600"/>
              <a:t>La vergogna è il cardine su cui ruota la fobia sociale: il timore di essere mal giudicato per i propri sintomi ansiosi (lettura del pensiero: gli altri capiranno il mio disagio e mi giudicheranno debole, fragile, inutile, etc.)</a:t>
            </a:r>
            <a:r>
              <a:rPr lang="it-IT" sz="1600">
                <a:sym typeface="Wingdings"/>
              </a:rPr>
              <a:t> AUMENTA LA SENSAZIONE DI DISAGIO, I COMPORTAMENTI PROTETTIVI E RINFORZA IL DISTURBO ANSIOSO.</a:t>
            </a:r>
          </a:p>
          <a:p>
            <a:pPr lvl="1">
              <a:lnSpc>
                <a:spcPct val="110000"/>
              </a:lnSpc>
            </a:pPr>
            <a:r>
              <a:rPr lang="it-IT">
                <a:sym typeface="Wingdings"/>
              </a:rPr>
              <a:t> In alcuni casi l’ansia può raggiungere l’intensità di un attacco di panico.</a:t>
            </a:r>
          </a:p>
          <a:p>
            <a:pPr marL="0" indent="0">
              <a:lnSpc>
                <a:spcPct val="110000"/>
              </a:lnSpc>
              <a:buNone/>
            </a:pPr>
            <a:endParaRPr lang="it-IT" sz="1600" b="1">
              <a:sym typeface="Wingdings"/>
            </a:endParaRPr>
          </a:p>
          <a:p>
            <a:pPr marL="0" indent="0">
              <a:lnSpc>
                <a:spcPct val="110000"/>
              </a:lnSpc>
              <a:buNone/>
            </a:pPr>
            <a:r>
              <a:rPr lang="it-IT" sz="1600" b="1">
                <a:sym typeface="Wingdings"/>
              </a:rPr>
              <a:t>INGREDIENTI</a:t>
            </a:r>
          </a:p>
          <a:p>
            <a:pPr>
              <a:lnSpc>
                <a:spcPct val="110000"/>
              </a:lnSpc>
            </a:pPr>
            <a:r>
              <a:rPr lang="it-IT" sz="1600">
                <a:sym typeface="Wingdings"/>
              </a:rPr>
              <a:t>PAURA – EVITAMENTO SOCIALE – AUTOEFFICACIA – DIFFICOLTA’  NELLA COMUNICAZIONE VERBALE – ESSERE OSSERVATI – RAPPORTO RAVVICINATO CON L’ESTRANEO </a:t>
            </a:r>
            <a:endParaRPr lang="it-IT" sz="1600"/>
          </a:p>
        </p:txBody>
      </p:sp>
    </p:spTree>
    <p:extLst>
      <p:ext uri="{BB962C8B-B14F-4D97-AF65-F5344CB8AC3E}">
        <p14:creationId xmlns:p14="http://schemas.microsoft.com/office/powerpoint/2010/main" val="293891571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E225F1E-B545-F5F7-2051-3771E6E5E13B}"/>
              </a:ext>
            </a:extLst>
          </p:cNvPr>
          <p:cNvPicPr>
            <a:picLocks noChangeAspect="1"/>
          </p:cNvPicPr>
          <p:nvPr/>
        </p:nvPicPr>
        <p:blipFill>
          <a:blip r:embed="rId3"/>
          <a:stretch>
            <a:fillRect/>
          </a:stretch>
        </p:blipFill>
        <p:spPr>
          <a:xfrm>
            <a:off x="1582766" y="326017"/>
            <a:ext cx="6117096" cy="6210250"/>
          </a:xfrm>
          <a:prstGeom prst="rect">
            <a:avLst/>
          </a:prstGeom>
        </p:spPr>
      </p:pic>
    </p:spTree>
    <p:extLst>
      <p:ext uri="{BB962C8B-B14F-4D97-AF65-F5344CB8AC3E}">
        <p14:creationId xmlns:p14="http://schemas.microsoft.com/office/powerpoint/2010/main" val="1353029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6162A-304C-2D76-D904-B91F37CCCD0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9B8627F-C41C-54C2-4B07-1FBB4054CBD5}"/>
              </a:ext>
            </a:extLst>
          </p:cNvPr>
          <p:cNvSpPr>
            <a:spLocks noGrp="1"/>
          </p:cNvSpPr>
          <p:nvPr>
            <p:ph sz="quarter" idx="13"/>
          </p:nvPr>
        </p:nvSpPr>
        <p:spPr/>
        <p:txBody>
          <a:bodyPr/>
          <a:lstStyle/>
          <a:p>
            <a:endParaRPr lang="it-IT" dirty="0"/>
          </a:p>
        </p:txBody>
      </p:sp>
    </p:spTree>
    <p:extLst>
      <p:ext uri="{BB962C8B-B14F-4D97-AF65-F5344CB8AC3E}">
        <p14:creationId xmlns:p14="http://schemas.microsoft.com/office/powerpoint/2010/main" val="244795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4">
            <a:extLst>
              <a:ext uri="{FF2B5EF4-FFF2-40B4-BE49-F238E27FC236}">
                <a16:creationId xmlns:a16="http://schemas.microsoft.com/office/drawing/2014/main" id="{DF4C2E67-C1E2-4C16-B8FF-03357922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6">
            <a:extLst>
              <a:ext uri="{FF2B5EF4-FFF2-40B4-BE49-F238E27FC236}">
                <a16:creationId xmlns:a16="http://schemas.microsoft.com/office/drawing/2014/main" id="{8D72C114-4C48-4CAA-BF15-0743E9D2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38">
            <a:extLst>
              <a:ext uri="{FF2B5EF4-FFF2-40B4-BE49-F238E27FC236}">
                <a16:creationId xmlns:a16="http://schemas.microsoft.com/office/drawing/2014/main" id="{56FB3197-5325-46BF-89C1-1D0ABA2BF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83883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477353" y="4979749"/>
            <a:ext cx="6809397" cy="1199378"/>
          </a:xfrm>
        </p:spPr>
        <p:txBody>
          <a:bodyPr>
            <a:normAutofit/>
          </a:bodyPr>
          <a:lstStyle/>
          <a:p>
            <a:pPr algn="l"/>
            <a:r>
              <a:rPr lang="it-IT" b="1"/>
              <a:t>IL MODELLO di Clark e Wells </a:t>
            </a:r>
            <a:br>
              <a:rPr lang="it-IT" b="1"/>
            </a:br>
            <a:r>
              <a:rPr lang="it-IT" b="1"/>
              <a:t>(1995; Wells e Clark, 1997)</a:t>
            </a:r>
          </a:p>
        </p:txBody>
      </p:sp>
      <p:graphicFrame>
        <p:nvGraphicFramePr>
          <p:cNvPr id="15" name="Segnaposto contenuto 2">
            <a:extLst>
              <a:ext uri="{FF2B5EF4-FFF2-40B4-BE49-F238E27FC236}">
                <a16:creationId xmlns:a16="http://schemas.microsoft.com/office/drawing/2014/main" id="{42D8DEE8-3F0C-39B6-69C9-3DF6A57BCEED}"/>
              </a:ext>
            </a:extLst>
          </p:cNvPr>
          <p:cNvGraphicFramePr>
            <a:graphicFrameLocks noGrp="1"/>
          </p:cNvGraphicFramePr>
          <p:nvPr>
            <p:ph sz="quarter" idx="13"/>
            <p:extLst>
              <p:ext uri="{D42A27DB-BD31-4B8C-83A1-F6EECF244321}">
                <p14:modId xmlns:p14="http://schemas.microsoft.com/office/powerpoint/2010/main" val="3936538561"/>
              </p:ext>
            </p:extLst>
          </p:nvPr>
        </p:nvGraphicFramePr>
        <p:xfrm>
          <a:off x="1444662" y="643467"/>
          <a:ext cx="6953162" cy="374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30623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228" y="268583"/>
            <a:ext cx="7220958" cy="5992062"/>
          </a:xfrm>
          <a:prstGeom prst="rect">
            <a:avLst/>
          </a:prstGeom>
        </p:spPr>
      </p:pic>
      <p:sp>
        <p:nvSpPr>
          <p:cNvPr id="3" name="Rettangolo 2"/>
          <p:cNvSpPr/>
          <p:nvPr/>
        </p:nvSpPr>
        <p:spPr>
          <a:xfrm>
            <a:off x="1475228" y="6404751"/>
            <a:ext cx="6831199" cy="369332"/>
          </a:xfrm>
          <a:prstGeom prst="rect">
            <a:avLst/>
          </a:prstGeom>
        </p:spPr>
        <p:txBody>
          <a:bodyPr wrap="square">
            <a:spAutoFit/>
          </a:bodyPr>
          <a:lstStyle/>
          <a:p>
            <a:r>
              <a:rPr lang="it-IT" b="1" dirty="0"/>
              <a:t>Modello di Clark e Wells (1995; Wells e Clark, 1997)</a:t>
            </a:r>
          </a:p>
        </p:txBody>
      </p:sp>
    </p:spTree>
    <p:extLst>
      <p:ext uri="{BB962C8B-B14F-4D97-AF65-F5344CB8AC3E}">
        <p14:creationId xmlns:p14="http://schemas.microsoft.com/office/powerpoint/2010/main" val="341892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al Anxiety Formulation - Psychology Tools">
            <a:extLst>
              <a:ext uri="{FF2B5EF4-FFF2-40B4-BE49-F238E27FC236}">
                <a16:creationId xmlns:a16="http://schemas.microsoft.com/office/drawing/2014/main" id="{84BEFFA5-A629-EC80-0362-629B5079BC1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0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0748FE5-971C-4D3D-9E82-844F989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a16="http://schemas.microsoft.com/office/drawing/2014/main" id="{265180ED-82FA-4DB9-977A-EF01472A5B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4" name="Picture 13">
            <a:extLst>
              <a:ext uri="{FF2B5EF4-FFF2-40B4-BE49-F238E27FC236}">
                <a16:creationId xmlns:a16="http://schemas.microsoft.com/office/drawing/2014/main" id="{1770DC71-8434-464C-A23E-E7BC9BC89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6" name="Rectangle 15">
            <a:extLst>
              <a:ext uri="{FF2B5EF4-FFF2-40B4-BE49-F238E27FC236}">
                <a16:creationId xmlns:a16="http://schemas.microsoft.com/office/drawing/2014/main" id="{357561C8-C082-42A2-8092-4FB6D770A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C43BFC-462D-410C-B3EE-F37EF751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955893" y="808056"/>
            <a:ext cx="4003779" cy="1077229"/>
          </a:xfrm>
        </p:spPr>
        <p:txBody>
          <a:bodyPr>
            <a:normAutofit/>
          </a:bodyPr>
          <a:lstStyle/>
          <a:p>
            <a:pPr algn="l"/>
            <a:r>
              <a:rPr lang="it-IT" dirty="0"/>
              <a:t>Partiamo da un’immagine …</a:t>
            </a:r>
            <a:endParaRPr lang="it-IT"/>
          </a:p>
        </p:txBody>
      </p:sp>
      <p:pic>
        <p:nvPicPr>
          <p:cNvPr id="5" name="Picture 4" descr="Limoni in un sacchetto di stoffa">
            <a:extLst>
              <a:ext uri="{FF2B5EF4-FFF2-40B4-BE49-F238E27FC236}">
                <a16:creationId xmlns:a16="http://schemas.microsoft.com/office/drawing/2014/main" id="{DC71EC63-134E-2318-9707-9650373EABFD}"/>
              </a:ext>
            </a:extLst>
          </p:cNvPr>
          <p:cNvPicPr>
            <a:picLocks noChangeAspect="1"/>
          </p:cNvPicPr>
          <p:nvPr/>
        </p:nvPicPr>
        <p:blipFill rotWithShape="1">
          <a:blip r:embed="rId5"/>
          <a:srcRect l="42373" r="35351" b="-2"/>
          <a:stretch/>
        </p:blipFill>
        <p:spPr>
          <a:xfrm>
            <a:off x="758910" y="227"/>
            <a:ext cx="2288595" cy="6858000"/>
          </a:xfrm>
          <a:prstGeom prst="rect">
            <a:avLst/>
          </a:prstGeom>
          <a:ln w="12700">
            <a:solidFill>
              <a:schemeClr val="tx1"/>
            </a:solidFill>
          </a:ln>
        </p:spPr>
      </p:pic>
      <p:sp>
        <p:nvSpPr>
          <p:cNvPr id="20" name="Rectangle 19">
            <a:extLst>
              <a:ext uri="{FF2B5EF4-FFF2-40B4-BE49-F238E27FC236}">
                <a16:creationId xmlns:a16="http://schemas.microsoft.com/office/drawing/2014/main" id="{DDB9C59E-E311-421C-83D7-D60C5EBE7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3951803" y="2052116"/>
            <a:ext cx="4007869" cy="3997828"/>
          </a:xfrm>
        </p:spPr>
        <p:txBody>
          <a:bodyPr>
            <a:normAutofit/>
          </a:bodyPr>
          <a:lstStyle/>
          <a:p>
            <a:r>
              <a:rPr lang="it-IT" i="1" dirty="0"/>
              <a:t>Finalmente il commissario potè acchianare sul palco seguito da Mimì Augello. Sapiva di non essiri assolutamente capace di parlari in pubblico, era rosso in faccia e si sentiva la vucca tutta allappusa come quanno si mangia il limone.</a:t>
            </a:r>
          </a:p>
          <a:p>
            <a:endParaRPr lang="it-IT" i="1" dirty="0"/>
          </a:p>
          <a:p>
            <a:pPr marL="0" indent="0">
              <a:buNone/>
            </a:pPr>
            <a:r>
              <a:rPr lang="it-IT" i="1" dirty="0"/>
              <a:t>A. Camilleri, “La prima indagine di Montalbano”</a:t>
            </a:r>
          </a:p>
        </p:txBody>
      </p:sp>
      <p:sp>
        <p:nvSpPr>
          <p:cNvPr id="22" name="Rectangle 21">
            <a:extLst>
              <a:ext uri="{FF2B5EF4-FFF2-40B4-BE49-F238E27FC236}">
                <a16:creationId xmlns:a16="http://schemas.microsoft.com/office/drawing/2014/main" id="{FF9CCB84-4641-45C1-9C0C-D35DEB9B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813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152" y="275234"/>
            <a:ext cx="8591550" cy="1066801"/>
          </a:xfrm>
        </p:spPr>
        <p:txBody>
          <a:bodyPr>
            <a:normAutofit/>
          </a:bodyPr>
          <a:lstStyle/>
          <a:p>
            <a:r>
              <a:rPr lang="it-IT" b="1" dirty="0">
                <a:solidFill>
                  <a:schemeClr val="bg1">
                    <a:lumMod val="75000"/>
                    <a:lumOff val="25000"/>
                  </a:schemeClr>
                </a:solidFill>
              </a:rPr>
              <a:t>Esempi di convinzioni e giudizi attesi </a:t>
            </a:r>
            <a:br>
              <a:rPr lang="it-IT" b="1" dirty="0">
                <a:solidFill>
                  <a:schemeClr val="bg1">
                    <a:lumMod val="75000"/>
                    <a:lumOff val="25000"/>
                  </a:schemeClr>
                </a:solidFill>
              </a:rPr>
            </a:br>
            <a:r>
              <a:rPr lang="it-IT" b="1" dirty="0">
                <a:solidFill>
                  <a:schemeClr val="bg1">
                    <a:lumMod val="75000"/>
                    <a:lumOff val="25000"/>
                  </a:schemeClr>
                </a:solidFill>
              </a:rPr>
              <a:t>di chi soffre di fobia sociale</a:t>
            </a:r>
          </a:p>
        </p:txBody>
      </p:sp>
      <p:grpSp>
        <p:nvGrpSpPr>
          <p:cNvPr id="7" name="Gruppo 6"/>
          <p:cNvGrpSpPr/>
          <p:nvPr/>
        </p:nvGrpSpPr>
        <p:grpSpPr>
          <a:xfrm>
            <a:off x="408305" y="1767840"/>
            <a:ext cx="8735695" cy="3980479"/>
            <a:chOff x="132080" y="2082799"/>
            <a:chExt cx="8735695" cy="3980479"/>
          </a:xfrm>
        </p:grpSpPr>
        <p:sp>
          <p:nvSpPr>
            <p:cNvPr id="8" name="CasellaDiTesto 7"/>
            <p:cNvSpPr txBox="1"/>
            <p:nvPr/>
          </p:nvSpPr>
          <p:spPr>
            <a:xfrm>
              <a:off x="448945" y="2092960"/>
              <a:ext cx="3749040"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t>Convinzioni</a:t>
              </a:r>
            </a:p>
            <a:p>
              <a:endParaRPr lang="it-IT" dirty="0"/>
            </a:p>
            <a:p>
              <a:r>
                <a:rPr lang="it-IT" dirty="0"/>
                <a:t>Devo apparire capace</a:t>
              </a:r>
            </a:p>
            <a:p>
              <a:endParaRPr lang="it-IT" dirty="0"/>
            </a:p>
            <a:p>
              <a:r>
                <a:rPr lang="it-IT" dirty="0"/>
                <a:t>Devo essere divertente o sarò un fallito</a:t>
              </a:r>
            </a:p>
            <a:p>
              <a:endParaRPr lang="it-IT" dirty="0"/>
            </a:p>
            <a:p>
              <a:r>
                <a:rPr lang="it-IT" dirty="0"/>
                <a:t>Se mi vedono ansioso penseranno che sono debole</a:t>
              </a:r>
            </a:p>
            <a:p>
              <a:endParaRPr lang="it-IT" dirty="0"/>
            </a:p>
            <a:p>
              <a:r>
                <a:rPr lang="it-IT" dirty="0"/>
                <a:t>Se non saprò cosa dire sarò un disastro</a:t>
              </a:r>
            </a:p>
            <a:p>
              <a:endParaRPr lang="it-IT" dirty="0"/>
            </a:p>
            <a:p>
              <a:r>
                <a:rPr lang="it-IT" dirty="0"/>
                <a:t>Cominceranno a disprezzarmi</a:t>
              </a:r>
            </a:p>
          </p:txBody>
        </p:sp>
        <p:sp>
          <p:nvSpPr>
            <p:cNvPr id="9" name="CasellaDiTesto 8"/>
            <p:cNvSpPr txBox="1"/>
            <p:nvPr/>
          </p:nvSpPr>
          <p:spPr>
            <a:xfrm>
              <a:off x="4670425" y="2082799"/>
              <a:ext cx="374904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b="1" dirty="0"/>
                <a:t>Giudizi attesi</a:t>
              </a:r>
            </a:p>
            <a:p>
              <a:endParaRPr lang="it-IT" dirty="0"/>
            </a:p>
            <a:p>
              <a:r>
                <a:rPr lang="it-IT" dirty="0"/>
                <a:t>Che stupido!</a:t>
              </a:r>
            </a:p>
            <a:p>
              <a:endParaRPr lang="it-IT" dirty="0"/>
            </a:p>
            <a:p>
              <a:r>
                <a:rPr lang="it-IT" dirty="0"/>
                <a:t>Mi sembra sciocco ed incapace</a:t>
              </a:r>
            </a:p>
            <a:p>
              <a:endParaRPr lang="it-IT" dirty="0"/>
            </a:p>
            <a:p>
              <a:endParaRPr lang="it-IT" dirty="0"/>
            </a:p>
            <a:p>
              <a:r>
                <a:rPr lang="it-IT" dirty="0"/>
                <a:t>C’è qualcosa di sbagliato in lui</a:t>
              </a:r>
            </a:p>
            <a:p>
              <a:endParaRPr lang="it-IT" dirty="0"/>
            </a:p>
            <a:p>
              <a:endParaRPr lang="it-IT" dirty="0"/>
            </a:p>
            <a:p>
              <a:r>
                <a:rPr lang="it-IT" dirty="0"/>
                <a:t>Sembra un po’ strano</a:t>
              </a:r>
            </a:p>
            <a:p>
              <a:endParaRPr lang="it-IT" dirty="0"/>
            </a:p>
            <a:p>
              <a:r>
                <a:rPr lang="it-IT" dirty="0"/>
                <a:t>Ecco uno che non riesce a controllarsi</a:t>
              </a:r>
            </a:p>
          </p:txBody>
        </p:sp>
        <p:cxnSp>
          <p:nvCxnSpPr>
            <p:cNvPr id="10" name="Connettore 1 9"/>
            <p:cNvCxnSpPr/>
            <p:nvPr/>
          </p:nvCxnSpPr>
          <p:spPr>
            <a:xfrm>
              <a:off x="132080" y="2519680"/>
              <a:ext cx="8735695"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885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787027" y="1201723"/>
            <a:ext cx="2571067" cy="4454554"/>
          </a:xfrm>
        </p:spPr>
        <p:txBody>
          <a:bodyPr anchor="ctr">
            <a:normAutofit/>
          </a:bodyPr>
          <a:lstStyle/>
          <a:p>
            <a:r>
              <a:rPr lang="it-IT" sz="3100" dirty="0"/>
              <a:t>Clark e Wells (1995; 1997) </a:t>
            </a:r>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654936" y="380144"/>
            <a:ext cx="5323250" cy="6390525"/>
          </a:xfrm>
        </p:spPr>
        <p:txBody>
          <a:bodyPr anchor="ctr">
            <a:normAutofit/>
          </a:bodyPr>
          <a:lstStyle/>
          <a:p>
            <a:pPr>
              <a:lnSpc>
                <a:spcPct val="110000"/>
              </a:lnSpc>
            </a:pPr>
            <a:r>
              <a:rPr lang="it-IT" sz="1400" dirty="0"/>
              <a:t>Il loro modello cognitivo si basa su un modello di autoregolazione della vulnerabilità emozionale. Esso pone particolare enfasi sull’attenzione alla focalizzazione del </a:t>
            </a:r>
            <a:r>
              <a:rPr lang="it-IT" sz="1400" dirty="0" err="1"/>
              <a:t>sè</a:t>
            </a:r>
            <a:r>
              <a:rPr lang="it-IT" sz="1400" dirty="0"/>
              <a:t> e l’uso delle informazioni interne per costruire un’impressione distorta e negativa di un </a:t>
            </a:r>
            <a:r>
              <a:rPr lang="it-IT" sz="1400" dirty="0" err="1"/>
              <a:t>sè</a:t>
            </a:r>
            <a:r>
              <a:rPr lang="it-IT" sz="1400" dirty="0"/>
              <a:t> osservabile.</a:t>
            </a:r>
          </a:p>
          <a:p>
            <a:pPr lvl="1">
              <a:lnSpc>
                <a:spcPct val="110000"/>
              </a:lnSpc>
            </a:pPr>
            <a:r>
              <a:rPr lang="it-IT" sz="1400" dirty="0"/>
              <a:t>Secondo questo modello, la caratteristica centrale dei fobici sociali è il forte desiderio di dare una buona impressione di sé agli altri, ma tale desiderio è messo in discussione dalla sensazione di non avere le capacità per riuscirci. </a:t>
            </a:r>
          </a:p>
          <a:p>
            <a:pPr lvl="2">
              <a:lnSpc>
                <a:spcPct val="110000"/>
              </a:lnSpc>
            </a:pPr>
            <a:r>
              <a:rPr lang="it-IT" dirty="0"/>
              <a:t>Questa insicurezza è contraddistinta da atteggiamenti negativi verso la propria prestazione, da strategie comportamentali protettive e da procedure di evitamento. </a:t>
            </a:r>
          </a:p>
          <a:p>
            <a:pPr lvl="1">
              <a:lnSpc>
                <a:spcPct val="110000"/>
              </a:lnSpc>
            </a:pPr>
            <a:r>
              <a:rPr lang="it-IT" sz="1400" dirty="0"/>
              <a:t>I soggetti fobici, anziché concentrarsi sulla situazione sociale e sul feedback degli altri, </a:t>
            </a:r>
            <a:r>
              <a:rPr lang="it-IT" sz="1400" b="1" dirty="0"/>
              <a:t>focalizzano l’attenzione su loro stessi ed usano le informazioni che ottengono dalla propria auto-osservazione per valutare come appiano e cosa gli altri pensino di loro</a:t>
            </a:r>
            <a:r>
              <a:rPr lang="it-IT" sz="1400" dirty="0"/>
              <a:t>. L’attenzione diretta a sé, insieme ad i comportamenti protettivi e di evitamento, elude la falsificazione dell’auto-valutazione negativa ed induce gli altri a percepire il soggetto fobico sociale sotto una luce negativa, suggestionando la prestazione del soggetto nella situazione sociale. </a:t>
            </a:r>
          </a:p>
        </p:txBody>
      </p:sp>
    </p:spTree>
    <p:extLst>
      <p:ext uri="{BB962C8B-B14F-4D97-AF65-F5344CB8AC3E}">
        <p14:creationId xmlns:p14="http://schemas.microsoft.com/office/powerpoint/2010/main" val="351101315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4"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1" y="985292"/>
            <a:ext cx="100898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2" name="Titolo 1"/>
          <p:cNvSpPr>
            <a:spLocks noGrp="1"/>
          </p:cNvSpPr>
          <p:nvPr>
            <p:ph type="title"/>
          </p:nvPr>
        </p:nvSpPr>
        <p:spPr>
          <a:xfrm>
            <a:off x="1958856" y="1022548"/>
            <a:ext cx="5968748" cy="1308063"/>
          </a:xfrm>
        </p:spPr>
        <p:txBody>
          <a:bodyPr anchor="b">
            <a:normAutofit/>
          </a:bodyPr>
          <a:lstStyle/>
          <a:p>
            <a:pPr algn="l"/>
            <a:r>
              <a:rPr lang="it-IT" sz="3800" dirty="0">
                <a:solidFill>
                  <a:srgbClr val="1F2D29"/>
                </a:solidFill>
              </a:rPr>
              <a:t>Le dieci ipotesi di Clark (2001) </a:t>
            </a:r>
          </a:p>
        </p:txBody>
      </p:sp>
      <p:sp>
        <p:nvSpPr>
          <p:cNvPr id="3" name="Segnaposto contenuto 2"/>
          <p:cNvSpPr>
            <a:spLocks noGrp="1"/>
          </p:cNvSpPr>
          <p:nvPr>
            <p:ph sz="quarter" idx="13"/>
          </p:nvPr>
        </p:nvSpPr>
        <p:spPr>
          <a:xfrm>
            <a:off x="1727199" y="2483405"/>
            <a:ext cx="6964738" cy="4087969"/>
          </a:xfrm>
        </p:spPr>
        <p:txBody>
          <a:bodyPr anchor="t">
            <a:noAutofit/>
          </a:bodyPr>
          <a:lstStyle/>
          <a:p>
            <a:pPr marL="0" indent="0">
              <a:lnSpc>
                <a:spcPct val="110000"/>
              </a:lnSpc>
              <a:buNone/>
            </a:pPr>
            <a:r>
              <a:rPr lang="it-IT" sz="1600" dirty="0">
                <a:solidFill>
                  <a:srgbClr val="1F2D29"/>
                </a:solidFill>
              </a:rPr>
              <a:t>1. i fobici sociali interpretano gli eventi sociali in una modalità eccessivamente negativa. </a:t>
            </a:r>
          </a:p>
          <a:p>
            <a:pPr marL="0" indent="0">
              <a:lnSpc>
                <a:spcPct val="110000"/>
              </a:lnSpc>
              <a:buNone/>
            </a:pPr>
            <a:r>
              <a:rPr lang="it-IT" sz="1600" dirty="0">
                <a:solidFill>
                  <a:srgbClr val="1F2D29"/>
                </a:solidFill>
              </a:rPr>
              <a:t>2. I fobici sociali mostrano un aumento dell’attenzione su se stessi quando sono ansiosi in situazioni sociali. </a:t>
            </a:r>
          </a:p>
          <a:p>
            <a:pPr marL="0" indent="0">
              <a:lnSpc>
                <a:spcPct val="110000"/>
              </a:lnSpc>
              <a:buNone/>
            </a:pPr>
            <a:r>
              <a:rPr lang="it-IT" sz="1600" dirty="0">
                <a:solidFill>
                  <a:srgbClr val="1F2D29"/>
                </a:solidFill>
              </a:rPr>
              <a:t>3. I fobici sociali mostrano ridotta esternazione dei segnali sociali quando sono ansiosi </a:t>
            </a:r>
          </a:p>
          <a:p>
            <a:pPr marL="0" indent="0">
              <a:lnSpc>
                <a:spcPct val="110000"/>
              </a:lnSpc>
              <a:buNone/>
            </a:pPr>
            <a:r>
              <a:rPr lang="it-IT" sz="1600" dirty="0">
                <a:solidFill>
                  <a:srgbClr val="1F2D29"/>
                </a:solidFill>
              </a:rPr>
              <a:t>4. I fobici sociali generano immagini della prospettiva dell’osservatore, di come loro pensano di apparire agli altri in situazioni temute. (non alla lettera: le fobie sociali portano ad una </a:t>
            </a:r>
            <a:r>
              <a:rPr lang="it-IT" sz="1600" dirty="0" err="1">
                <a:solidFill>
                  <a:srgbClr val="1F2D29"/>
                </a:solidFill>
              </a:rPr>
              <a:t>dispercezione</a:t>
            </a:r>
            <a:r>
              <a:rPr lang="it-IT" sz="1600" dirty="0">
                <a:solidFill>
                  <a:srgbClr val="1F2D29"/>
                </a:solidFill>
              </a:rPr>
              <a:t> del sé… ossia fanno sì che chi ne soffre abbia una percezione distorta di come appare agli altri nelle situazioni da lui temute) </a:t>
            </a:r>
          </a:p>
          <a:p>
            <a:pPr marL="0" indent="0">
              <a:lnSpc>
                <a:spcPct val="110000"/>
              </a:lnSpc>
              <a:buNone/>
            </a:pPr>
            <a:r>
              <a:rPr lang="it-IT" sz="1600" dirty="0">
                <a:solidFill>
                  <a:srgbClr val="1F2D29"/>
                </a:solidFill>
              </a:rPr>
              <a:t>5. I fobici sociali usano le informazioni interne rese accessibili dalla focalizzazione del sé, su di sé, per fare inferenze su come appaiono agli altri</a:t>
            </a:r>
          </a:p>
        </p:txBody>
      </p:sp>
    </p:spTree>
    <p:extLst>
      <p:ext uri="{BB962C8B-B14F-4D97-AF65-F5344CB8AC3E}">
        <p14:creationId xmlns:p14="http://schemas.microsoft.com/office/powerpoint/2010/main" val="7563884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1" y="985292"/>
            <a:ext cx="100898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2" name="Titolo 1">
            <a:extLst>
              <a:ext uri="{FF2B5EF4-FFF2-40B4-BE49-F238E27FC236}">
                <a16:creationId xmlns:a16="http://schemas.microsoft.com/office/drawing/2014/main" id="{54808D2E-81C2-7A36-8B40-221772F1B566}"/>
              </a:ext>
            </a:extLst>
          </p:cNvPr>
          <p:cNvSpPr>
            <a:spLocks noGrp="1"/>
          </p:cNvSpPr>
          <p:nvPr>
            <p:ph type="title"/>
          </p:nvPr>
        </p:nvSpPr>
        <p:spPr>
          <a:xfrm>
            <a:off x="1958856" y="1022548"/>
            <a:ext cx="5968748" cy="1308063"/>
          </a:xfrm>
        </p:spPr>
        <p:txBody>
          <a:bodyPr anchor="b">
            <a:normAutofit/>
          </a:bodyPr>
          <a:lstStyle/>
          <a:p>
            <a:pPr algn="l"/>
            <a:r>
              <a:rPr lang="it-IT" sz="3800" dirty="0">
                <a:solidFill>
                  <a:srgbClr val="1F2D29"/>
                </a:solidFill>
              </a:rPr>
              <a:t>Le dieci ipotesi di Clark (2001) </a:t>
            </a:r>
          </a:p>
        </p:txBody>
      </p:sp>
      <p:sp>
        <p:nvSpPr>
          <p:cNvPr id="3" name="Segnaposto contenuto 2">
            <a:extLst>
              <a:ext uri="{FF2B5EF4-FFF2-40B4-BE49-F238E27FC236}">
                <a16:creationId xmlns:a16="http://schemas.microsoft.com/office/drawing/2014/main" id="{657F2C25-F5F7-3042-4CC8-7F5096098D64}"/>
              </a:ext>
            </a:extLst>
          </p:cNvPr>
          <p:cNvSpPr>
            <a:spLocks noGrp="1"/>
          </p:cNvSpPr>
          <p:nvPr>
            <p:ph sz="quarter" idx="13"/>
          </p:nvPr>
        </p:nvSpPr>
        <p:spPr>
          <a:xfrm>
            <a:off x="1727199" y="2641604"/>
            <a:ext cx="5716205" cy="3443107"/>
          </a:xfrm>
        </p:spPr>
        <p:txBody>
          <a:bodyPr anchor="t">
            <a:normAutofit/>
          </a:bodyPr>
          <a:lstStyle/>
          <a:p>
            <a:pPr marL="0" indent="0">
              <a:lnSpc>
                <a:spcPct val="110000"/>
              </a:lnSpc>
              <a:buNone/>
            </a:pPr>
            <a:r>
              <a:rPr lang="it-IT" sz="1300">
                <a:solidFill>
                  <a:srgbClr val="1F2D29"/>
                </a:solidFill>
              </a:rPr>
              <a:t>6. In situazioni di sicurezza e attenzione focalizzata del sé fanno attenzione ad evitare la disconferma delle credenze negative dei fobici sociali e mantenendo quindi, la fobia sociale. </a:t>
            </a:r>
          </a:p>
          <a:p>
            <a:pPr marL="0" indent="0">
              <a:lnSpc>
                <a:spcPct val="110000"/>
              </a:lnSpc>
              <a:buNone/>
            </a:pPr>
            <a:r>
              <a:rPr lang="it-IT" sz="1300">
                <a:solidFill>
                  <a:srgbClr val="1F2D29"/>
                </a:solidFill>
              </a:rPr>
              <a:t>7. In situazioni in cui si attuano comportamenti per la propria sicurezza, (cioè per tutelarla) e in cui si è focalizzati su se stessi, i fobici sociali possono apparire agli altri meno desiderabili. </a:t>
            </a:r>
          </a:p>
          <a:p>
            <a:pPr marL="0" indent="0">
              <a:lnSpc>
                <a:spcPct val="110000"/>
              </a:lnSpc>
              <a:buNone/>
            </a:pPr>
            <a:r>
              <a:rPr lang="it-IT" sz="1300">
                <a:solidFill>
                  <a:srgbClr val="1F2D29"/>
                </a:solidFill>
              </a:rPr>
              <a:t>8. L’esternazione di segnali sociali dovuta alla fobia sociale può essere interpretata dagli latri come un segno di disapprovazione. </a:t>
            </a:r>
          </a:p>
          <a:p>
            <a:pPr marL="0" indent="0">
              <a:lnSpc>
                <a:spcPct val="110000"/>
              </a:lnSpc>
              <a:buNone/>
            </a:pPr>
            <a:r>
              <a:rPr lang="it-IT" sz="1300">
                <a:solidFill>
                  <a:srgbClr val="1F2D29"/>
                </a:solidFill>
              </a:rPr>
              <a:t>9. I fobici sociali si impegnano nel trattare anticipatamente in modo negativo un evento, prima di immettersi nella situazione sociale temuta. </a:t>
            </a:r>
          </a:p>
          <a:p>
            <a:pPr marL="0" indent="0">
              <a:lnSpc>
                <a:spcPct val="110000"/>
              </a:lnSpc>
              <a:buNone/>
            </a:pPr>
            <a:r>
              <a:rPr lang="it-IT" sz="1300">
                <a:solidFill>
                  <a:srgbClr val="1F2D29"/>
                </a:solidFill>
              </a:rPr>
              <a:t>10. Dopo gli eventi, chi soffre di fobia sociale, rimugina prolungatamente e negativamente (ha pensieri a valenza negativa) su tali eventi. </a:t>
            </a:r>
          </a:p>
          <a:p>
            <a:pPr>
              <a:lnSpc>
                <a:spcPct val="110000"/>
              </a:lnSpc>
            </a:pPr>
            <a:endParaRPr lang="it-IT" sz="1300">
              <a:solidFill>
                <a:srgbClr val="1F2D29"/>
              </a:solidFill>
            </a:endParaRPr>
          </a:p>
        </p:txBody>
      </p:sp>
    </p:spTree>
    <p:extLst>
      <p:ext uri="{BB962C8B-B14F-4D97-AF65-F5344CB8AC3E}">
        <p14:creationId xmlns:p14="http://schemas.microsoft.com/office/powerpoint/2010/main" val="113037197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a:noFill/>
        </p:spPr>
      </p:pic>
      <p:pic>
        <p:nvPicPr>
          <p:cNvPr id="12"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34116" y="-5487"/>
            <a:ext cx="9142401" cy="6858000"/>
          </a:xfrm>
          <a:prstGeom prst="rect">
            <a:avLst/>
          </a:prstGeom>
        </p:spPr>
      </p:pic>
      <p:sp>
        <p:nvSpPr>
          <p:cNvPr id="14"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931"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932" y="0"/>
            <a:ext cx="5902158"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8"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70" y="764389"/>
            <a:ext cx="725361"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958856" y="808056"/>
            <a:ext cx="5968748" cy="1530542"/>
          </a:xfrm>
        </p:spPr>
        <p:txBody>
          <a:bodyPr>
            <a:normAutofit/>
          </a:bodyPr>
          <a:lstStyle/>
          <a:p>
            <a:pPr algn="l"/>
            <a:r>
              <a:rPr lang="it-IT" sz="4200"/>
              <a:t>Il ruolo chiave dei fattori mantenimento</a:t>
            </a:r>
          </a:p>
        </p:txBody>
      </p:sp>
      <p:sp>
        <p:nvSpPr>
          <p:cNvPr id="3" name="Segnaposto contenuto 2"/>
          <p:cNvSpPr>
            <a:spLocks noGrp="1"/>
          </p:cNvSpPr>
          <p:nvPr>
            <p:ph sz="quarter" idx="13"/>
          </p:nvPr>
        </p:nvSpPr>
        <p:spPr>
          <a:xfrm>
            <a:off x="1772155" y="2662280"/>
            <a:ext cx="6155449" cy="3387664"/>
          </a:xfrm>
        </p:spPr>
        <p:txBody>
          <a:bodyPr anchor="t">
            <a:normAutofit lnSpcReduction="10000"/>
          </a:bodyPr>
          <a:lstStyle/>
          <a:p>
            <a:pPr>
              <a:lnSpc>
                <a:spcPct val="110000"/>
              </a:lnSpc>
            </a:pPr>
            <a:r>
              <a:rPr lang="it-IT" sz="1400"/>
              <a:t>Lo stato di ansia provato dal soggetto, durante l’intrattenimento dei rapporti sociali temuti, innesca l’</a:t>
            </a:r>
            <a:r>
              <a:rPr lang="it-IT" sz="1400" err="1"/>
              <a:t>evitamento</a:t>
            </a:r>
            <a:r>
              <a:rPr lang="it-IT" sz="1400"/>
              <a:t> che mantiene il problema attraverso i seguenti circoli viziosi:</a:t>
            </a:r>
          </a:p>
          <a:p>
            <a:pPr lvl="1">
              <a:lnSpc>
                <a:spcPct val="110000"/>
              </a:lnSpc>
            </a:pPr>
            <a:r>
              <a:rPr lang="it-IT" sz="1400"/>
              <a:t>l’</a:t>
            </a:r>
            <a:r>
              <a:rPr lang="it-IT" sz="1400" err="1"/>
              <a:t>evitamento</a:t>
            </a:r>
            <a:r>
              <a:rPr lang="it-IT" sz="1400"/>
              <a:t>, almeno nel breve periodo, consente al pz di ridurre l’ansia, mantenendo invariate le idee catastrofiche circa il contatto con gli altri, impoverendo le sue abilità interpersonali e aumentando il suo senso di insicurezza.</a:t>
            </a:r>
          </a:p>
          <a:p>
            <a:pPr lvl="1">
              <a:lnSpc>
                <a:spcPct val="110000"/>
              </a:lnSpc>
            </a:pPr>
            <a:r>
              <a:rPr lang="it-IT" sz="1400"/>
              <a:t>I cicli interpersonali disfunzionali: la paura di apparire inadeguato, i comportamenti protettivi creano una «distanza» tra se e gli altri; questi atteggiamenti «distanzianti» possono essere fraintesi, ossia letti come espressioni di superbia o arroganza che scoraggiano il contatto sociale.</a:t>
            </a:r>
          </a:p>
          <a:p>
            <a:pPr lvl="1">
              <a:lnSpc>
                <a:spcPct val="110000"/>
              </a:lnSpc>
            </a:pPr>
            <a:r>
              <a:rPr lang="it-IT" sz="1400"/>
              <a:t>Il clima iperprotettivo all’interno del nucleo familiare.</a:t>
            </a:r>
          </a:p>
          <a:p>
            <a:pPr lvl="1">
              <a:lnSpc>
                <a:spcPct val="110000"/>
              </a:lnSpc>
            </a:pPr>
            <a:endParaRPr lang="it-IT" sz="1400"/>
          </a:p>
        </p:txBody>
      </p:sp>
    </p:spTree>
    <p:extLst>
      <p:ext uri="{BB962C8B-B14F-4D97-AF65-F5344CB8AC3E}">
        <p14:creationId xmlns:p14="http://schemas.microsoft.com/office/powerpoint/2010/main" val="404662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1"/>
            <a:ext cx="83883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3" name="Rectangle 12">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356702" y="2811270"/>
            <a:ext cx="2605314" cy="1770045"/>
          </a:xfrm>
        </p:spPr>
        <p:txBody>
          <a:bodyPr>
            <a:normAutofit/>
          </a:bodyPr>
          <a:lstStyle/>
          <a:p>
            <a:pPr algn="l"/>
            <a:r>
              <a:rPr lang="it-IT" dirty="0" err="1"/>
              <a:t>Assessment</a:t>
            </a:r>
            <a:r>
              <a:rPr lang="it-IT" dirty="0"/>
              <a:t> </a:t>
            </a:r>
            <a:endParaRPr lang="it-IT"/>
          </a:p>
        </p:txBody>
      </p:sp>
      <p:graphicFrame>
        <p:nvGraphicFramePr>
          <p:cNvPr id="5" name="Segnaposto contenuto 2">
            <a:extLst>
              <a:ext uri="{FF2B5EF4-FFF2-40B4-BE49-F238E27FC236}">
                <a16:creationId xmlns:a16="http://schemas.microsoft.com/office/drawing/2014/main" id="{DD301414-5C36-4DDD-94D0-23455F00E2F1}"/>
              </a:ext>
            </a:extLst>
          </p:cNvPr>
          <p:cNvGraphicFramePr>
            <a:graphicFrameLocks noGrp="1"/>
          </p:cNvGraphicFramePr>
          <p:nvPr>
            <p:ph sz="quarter" idx="13"/>
            <p:extLst>
              <p:ext uri="{D42A27DB-BD31-4B8C-83A1-F6EECF244321}">
                <p14:modId xmlns:p14="http://schemas.microsoft.com/office/powerpoint/2010/main" val="1095223051"/>
              </p:ext>
            </p:extLst>
          </p:nvPr>
        </p:nvGraphicFramePr>
        <p:xfrm>
          <a:off x="4710198" y="550974"/>
          <a:ext cx="3971833" cy="5727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4471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29111" y="-262376"/>
            <a:ext cx="5838229" cy="839155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156" y="0"/>
            <a:ext cx="590693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931"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0675" y="421698"/>
            <a:ext cx="725361"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41675" y="808056"/>
            <a:ext cx="6285929" cy="1077229"/>
          </a:xfrm>
        </p:spPr>
        <p:txBody>
          <a:bodyPr>
            <a:normAutofit/>
          </a:bodyPr>
          <a:lstStyle/>
          <a:p>
            <a:pPr algn="l"/>
            <a:r>
              <a:rPr lang="it-IT" sz="3300"/>
              <a:t>CONTRATTO E PROGRAMMA TERAPEUTICO</a:t>
            </a:r>
          </a:p>
        </p:txBody>
      </p:sp>
      <p:sp>
        <p:nvSpPr>
          <p:cNvPr id="3" name="Segnaposto contenuto 2"/>
          <p:cNvSpPr>
            <a:spLocks noGrp="1"/>
          </p:cNvSpPr>
          <p:nvPr>
            <p:ph sz="quarter" idx="13"/>
          </p:nvPr>
        </p:nvSpPr>
        <p:spPr>
          <a:xfrm>
            <a:off x="1641676" y="2052115"/>
            <a:ext cx="7204374" cy="4800399"/>
          </a:xfrm>
        </p:spPr>
        <p:txBody>
          <a:bodyPr anchor="t">
            <a:normAutofit fontScale="77500" lnSpcReduction="20000"/>
          </a:bodyPr>
          <a:lstStyle/>
          <a:p>
            <a:pPr>
              <a:lnSpc>
                <a:spcPct val="110000"/>
              </a:lnSpc>
            </a:pPr>
            <a:r>
              <a:rPr lang="it-IT" sz="1600" dirty="0"/>
              <a:t>Nella stesura del contratto terapeutico, viene presentato al pz ciò che è emerso durante la fase di Assessment, la cadenza delle sedute (in genere settimanale) e gli obiettivi a breve, medio e lungo termine.</a:t>
            </a:r>
          </a:p>
          <a:p>
            <a:pPr lvl="1">
              <a:lnSpc>
                <a:spcPct val="110000"/>
              </a:lnSpc>
            </a:pPr>
            <a:r>
              <a:rPr lang="it-IT" b="1" dirty="0"/>
              <a:t>Obiettivi a breve termine</a:t>
            </a:r>
          </a:p>
          <a:p>
            <a:pPr lvl="2">
              <a:lnSpc>
                <a:spcPct val="110000"/>
              </a:lnSpc>
            </a:pPr>
            <a:r>
              <a:rPr lang="it-IT" sz="1600" dirty="0"/>
              <a:t>Impostazione di una relazione terapeutica improntata sulla chiarezza, fiducia, accoglienza, riservatezza</a:t>
            </a:r>
          </a:p>
          <a:p>
            <a:pPr lvl="2">
              <a:lnSpc>
                <a:spcPct val="110000"/>
              </a:lnSpc>
            </a:pPr>
            <a:r>
              <a:rPr lang="it-IT" sz="1600" dirty="0"/>
              <a:t>Comprensione del problema</a:t>
            </a:r>
          </a:p>
          <a:p>
            <a:pPr lvl="1">
              <a:lnSpc>
                <a:spcPct val="110000"/>
              </a:lnSpc>
            </a:pPr>
            <a:r>
              <a:rPr lang="it-IT" b="1" dirty="0"/>
              <a:t>Obiettivi a medio termine</a:t>
            </a:r>
          </a:p>
          <a:p>
            <a:pPr lvl="2">
              <a:lnSpc>
                <a:spcPct val="110000"/>
              </a:lnSpc>
            </a:pPr>
            <a:r>
              <a:rPr lang="it-IT" sz="1600" dirty="0"/>
              <a:t>Identificare i pensieri disfunzionali</a:t>
            </a:r>
          </a:p>
          <a:p>
            <a:pPr lvl="2">
              <a:lnSpc>
                <a:spcPct val="110000"/>
              </a:lnSpc>
            </a:pPr>
            <a:r>
              <a:rPr lang="it-IT" sz="1600" dirty="0"/>
              <a:t>Ridurre l’ansia associata alle situazioni sociali/eliminare i comportamenti di evitamento</a:t>
            </a:r>
          </a:p>
          <a:p>
            <a:pPr lvl="2">
              <a:lnSpc>
                <a:spcPct val="110000"/>
              </a:lnSpc>
            </a:pPr>
            <a:r>
              <a:rPr lang="it-IT" sz="1600" dirty="0"/>
              <a:t>Imparare a gestire le preoccupazioni</a:t>
            </a:r>
          </a:p>
          <a:p>
            <a:pPr lvl="2">
              <a:lnSpc>
                <a:spcPct val="110000"/>
              </a:lnSpc>
            </a:pPr>
            <a:r>
              <a:rPr lang="it-IT" sz="1600" dirty="0"/>
              <a:t>Migliorare le abilità sociali</a:t>
            </a:r>
          </a:p>
          <a:p>
            <a:pPr lvl="1">
              <a:lnSpc>
                <a:spcPct val="110000"/>
              </a:lnSpc>
            </a:pPr>
            <a:r>
              <a:rPr lang="it-IT" b="1" dirty="0"/>
              <a:t>Obiettivi a lungo termine</a:t>
            </a:r>
          </a:p>
          <a:p>
            <a:pPr lvl="2">
              <a:lnSpc>
                <a:spcPct val="110000"/>
              </a:lnSpc>
            </a:pPr>
            <a:r>
              <a:rPr lang="it-IT" sz="1600" dirty="0"/>
              <a:t>Consolidamento dei cambiamenti </a:t>
            </a:r>
          </a:p>
          <a:p>
            <a:pPr lvl="2">
              <a:lnSpc>
                <a:spcPct val="110000"/>
              </a:lnSpc>
            </a:pPr>
            <a:r>
              <a:rPr lang="it-IT" sz="1600" dirty="0"/>
              <a:t>Prevenzione delle ricadute</a:t>
            </a:r>
          </a:p>
          <a:p>
            <a:pPr lvl="2">
              <a:lnSpc>
                <a:spcPct val="110000"/>
              </a:lnSpc>
            </a:pPr>
            <a:endParaRPr lang="it-IT" dirty="0"/>
          </a:p>
          <a:p>
            <a:pPr marL="170752" lvl="1" indent="0">
              <a:lnSpc>
                <a:spcPct val="110000"/>
              </a:lnSpc>
              <a:buNone/>
            </a:pPr>
            <a:r>
              <a:rPr lang="it-IT" sz="1400" dirty="0"/>
              <a:t>I follow up sono da programmarsi a distanza prima di tre, poi sei mesi dalla conclusione del programma terapeutico.</a:t>
            </a:r>
          </a:p>
          <a:p>
            <a:pPr lvl="2">
              <a:lnSpc>
                <a:spcPct val="110000"/>
              </a:lnSpc>
            </a:pPr>
            <a:endParaRPr lang="it-IT" sz="600" dirty="0"/>
          </a:p>
          <a:p>
            <a:pPr lvl="2">
              <a:lnSpc>
                <a:spcPct val="110000"/>
              </a:lnSpc>
            </a:pPr>
            <a:endParaRPr lang="it-IT" sz="600" dirty="0"/>
          </a:p>
          <a:p>
            <a:pPr>
              <a:lnSpc>
                <a:spcPct val="110000"/>
              </a:lnSpc>
            </a:pPr>
            <a:endParaRPr lang="it-IT" sz="600" dirty="0"/>
          </a:p>
        </p:txBody>
      </p:sp>
    </p:spTree>
    <p:extLst>
      <p:ext uri="{BB962C8B-B14F-4D97-AF65-F5344CB8AC3E}">
        <p14:creationId xmlns:p14="http://schemas.microsoft.com/office/powerpoint/2010/main" val="39102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800" y="0"/>
            <a:ext cx="9142400" cy="6858000"/>
          </a:xfrm>
          <a:prstGeom prst="rect">
            <a:avLst/>
          </a:prstGeom>
          <a:solidFill>
            <a:srgbClr val="667EA0"/>
          </a:solidFill>
        </p:spPr>
      </p:pic>
      <p:sp>
        <p:nvSpPr>
          <p:cNvPr id="12" name="Rectangle 11">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A10B"/>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BC93CDB8-05E3-88C4-E416-9A8A138A5F54}"/>
              </a:ext>
            </a:extLst>
          </p:cNvPr>
          <p:cNvPicPr>
            <a:picLocks noChangeAspect="1"/>
          </p:cNvPicPr>
          <p:nvPr/>
        </p:nvPicPr>
        <p:blipFill>
          <a:blip r:embed="rId4"/>
          <a:stretch>
            <a:fillRect/>
          </a:stretch>
        </p:blipFill>
        <p:spPr>
          <a:xfrm>
            <a:off x="1535996" y="643467"/>
            <a:ext cx="6072006" cy="5571066"/>
          </a:xfrm>
          <a:prstGeom prst="rect">
            <a:avLst/>
          </a:prstGeom>
        </p:spPr>
      </p:pic>
      <p:sp>
        <p:nvSpPr>
          <p:cNvPr id="4" name="CasellaDiTesto 3">
            <a:extLst>
              <a:ext uri="{FF2B5EF4-FFF2-40B4-BE49-F238E27FC236}">
                <a16:creationId xmlns:a16="http://schemas.microsoft.com/office/drawing/2014/main" id="{414B5B06-8C1D-9E6F-8766-B0306054C7A9}"/>
              </a:ext>
            </a:extLst>
          </p:cNvPr>
          <p:cNvSpPr txBox="1"/>
          <p:nvPr/>
        </p:nvSpPr>
        <p:spPr>
          <a:xfrm>
            <a:off x="800" y="6433304"/>
            <a:ext cx="9289723" cy="369332"/>
          </a:xfrm>
          <a:prstGeom prst="rect">
            <a:avLst/>
          </a:prstGeom>
          <a:noFill/>
        </p:spPr>
        <p:txBody>
          <a:bodyPr wrap="none" rtlCol="0">
            <a:spAutoFit/>
          </a:bodyPr>
          <a:lstStyle/>
          <a:p>
            <a:r>
              <a:rPr lang="it-IT" b="0" i="1" dirty="0">
                <a:effectLst/>
                <a:latin typeface="Lato" panose="020F0502020204030203" pitchFamily="34" charset="0"/>
              </a:rPr>
              <a:t>La cura della </a:t>
            </a:r>
            <a:r>
              <a:rPr lang="it-IT" b="1" i="1" dirty="0">
                <a:effectLst/>
                <a:latin typeface="Lato" panose="020F0502020204030203" pitchFamily="34" charset="0"/>
              </a:rPr>
              <a:t>fobia sociale</a:t>
            </a:r>
            <a:r>
              <a:rPr lang="it-IT" b="0" i="1" dirty="0">
                <a:effectLst/>
                <a:latin typeface="Lato" panose="020F0502020204030203" pitchFamily="34" charset="0"/>
              </a:rPr>
              <a:t> prevede la psicoterapia, la terapia farmacologica o entrambe</a:t>
            </a:r>
            <a:endParaRPr lang="it-IT" dirty="0"/>
          </a:p>
        </p:txBody>
      </p:sp>
    </p:spTree>
    <p:extLst>
      <p:ext uri="{BB962C8B-B14F-4D97-AF65-F5344CB8AC3E}">
        <p14:creationId xmlns:p14="http://schemas.microsoft.com/office/powerpoint/2010/main" val="1565869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87560" y="808056"/>
            <a:ext cx="6005070" cy="1518934"/>
          </a:xfrm>
        </p:spPr>
        <p:txBody>
          <a:bodyPr anchor="t">
            <a:normAutofit/>
          </a:bodyPr>
          <a:lstStyle/>
          <a:p>
            <a:pPr algn="l"/>
            <a:r>
              <a:rPr lang="it-IT" sz="3400" dirty="0">
                <a:solidFill>
                  <a:schemeClr val="tx2"/>
                </a:solidFill>
              </a:rPr>
              <a:t>Le strategie di trattamento CC per raggiungere gli obiettivi prima descritti</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687560" y="2326990"/>
            <a:ext cx="6975112" cy="4531010"/>
          </a:xfrm>
        </p:spPr>
        <p:txBody>
          <a:bodyPr anchor="ctr">
            <a:normAutofit fontScale="77500" lnSpcReduction="20000"/>
          </a:bodyPr>
          <a:lstStyle/>
          <a:p>
            <a:pPr>
              <a:lnSpc>
                <a:spcPct val="110000"/>
              </a:lnSpc>
            </a:pPr>
            <a:endParaRPr lang="it-IT" sz="800" dirty="0">
              <a:solidFill>
                <a:schemeClr val="tx2"/>
              </a:solidFill>
            </a:endParaRPr>
          </a:p>
          <a:p>
            <a:pPr>
              <a:lnSpc>
                <a:spcPct val="110000"/>
              </a:lnSpc>
            </a:pPr>
            <a:r>
              <a:rPr lang="it-IT" sz="1900" b="1" dirty="0" err="1">
                <a:solidFill>
                  <a:schemeClr val="tx2"/>
                </a:solidFill>
              </a:rPr>
              <a:t>Psicoeducazione</a:t>
            </a:r>
            <a:r>
              <a:rPr lang="it-IT" sz="1900" dirty="0">
                <a:solidFill>
                  <a:schemeClr val="tx2"/>
                </a:solidFill>
              </a:rPr>
              <a:t> sul modello della fobia sociale</a:t>
            </a:r>
          </a:p>
          <a:p>
            <a:pPr>
              <a:lnSpc>
                <a:spcPct val="110000"/>
              </a:lnSpc>
            </a:pPr>
            <a:r>
              <a:rPr lang="it-IT" sz="1900" b="1" dirty="0">
                <a:solidFill>
                  <a:schemeClr val="tx2"/>
                </a:solidFill>
              </a:rPr>
              <a:t>ABC</a:t>
            </a:r>
          </a:p>
          <a:p>
            <a:pPr lvl="1">
              <a:lnSpc>
                <a:spcPct val="110000"/>
              </a:lnSpc>
            </a:pPr>
            <a:r>
              <a:rPr lang="it-IT" sz="1900" dirty="0">
                <a:solidFill>
                  <a:schemeClr val="tx2"/>
                </a:solidFill>
              </a:rPr>
              <a:t>Imparare a riconoscere la relazione tra situazione temuta, cognizione e conseguenze emotive e comportamentali</a:t>
            </a:r>
          </a:p>
          <a:p>
            <a:pPr>
              <a:lnSpc>
                <a:spcPct val="110000"/>
              </a:lnSpc>
            </a:pPr>
            <a:r>
              <a:rPr lang="it-IT" sz="1900" b="1" dirty="0">
                <a:solidFill>
                  <a:schemeClr val="tx2"/>
                </a:solidFill>
              </a:rPr>
              <a:t>Ristrutturazione cognitiva</a:t>
            </a:r>
          </a:p>
          <a:p>
            <a:pPr>
              <a:lnSpc>
                <a:spcPct val="110000"/>
              </a:lnSpc>
            </a:pPr>
            <a:r>
              <a:rPr lang="it-IT" sz="1900" b="1" dirty="0">
                <a:solidFill>
                  <a:schemeClr val="tx2"/>
                </a:solidFill>
              </a:rPr>
              <a:t>Esposizione</a:t>
            </a:r>
            <a:r>
              <a:rPr lang="it-IT" sz="1900" dirty="0">
                <a:solidFill>
                  <a:schemeClr val="tx2"/>
                </a:solidFill>
              </a:rPr>
              <a:t> alle situazioni temute (in immaginazione e in vivo) preceduta da desensibilizzazione sistematica</a:t>
            </a:r>
          </a:p>
          <a:p>
            <a:pPr>
              <a:lnSpc>
                <a:spcPct val="110000"/>
              </a:lnSpc>
            </a:pPr>
            <a:r>
              <a:rPr lang="it-IT" sz="1900" dirty="0">
                <a:solidFill>
                  <a:schemeClr val="tx2"/>
                </a:solidFill>
              </a:rPr>
              <a:t>Ridurre l’ansia mediante il </a:t>
            </a:r>
            <a:r>
              <a:rPr lang="it-IT" sz="1900" b="1" dirty="0">
                <a:solidFill>
                  <a:schemeClr val="tx2"/>
                </a:solidFill>
              </a:rPr>
              <a:t>rilassamento</a:t>
            </a:r>
            <a:r>
              <a:rPr lang="it-IT" sz="1900" dirty="0">
                <a:solidFill>
                  <a:schemeClr val="tx2"/>
                </a:solidFill>
              </a:rPr>
              <a:t> muscolare progressivo</a:t>
            </a:r>
          </a:p>
          <a:p>
            <a:pPr>
              <a:lnSpc>
                <a:spcPct val="110000"/>
              </a:lnSpc>
            </a:pPr>
            <a:r>
              <a:rPr lang="it-IT" sz="1900" dirty="0">
                <a:solidFill>
                  <a:schemeClr val="tx2"/>
                </a:solidFill>
              </a:rPr>
              <a:t>Ridurre la sovrastima dell’attenzione altrui attraverso esercizi di decentramento (cfr. esperimento della torta).</a:t>
            </a:r>
          </a:p>
          <a:p>
            <a:pPr>
              <a:lnSpc>
                <a:spcPct val="110000"/>
              </a:lnSpc>
            </a:pPr>
            <a:r>
              <a:rPr lang="it-IT" sz="1900" dirty="0">
                <a:solidFill>
                  <a:schemeClr val="tx2"/>
                </a:solidFill>
              </a:rPr>
              <a:t>Riconoscere ed eliminare i comportamenti protettivi</a:t>
            </a:r>
          </a:p>
          <a:p>
            <a:pPr>
              <a:lnSpc>
                <a:spcPct val="110000"/>
              </a:lnSpc>
            </a:pPr>
            <a:r>
              <a:rPr lang="it-IT" sz="1900" dirty="0">
                <a:solidFill>
                  <a:schemeClr val="tx2"/>
                </a:solidFill>
              </a:rPr>
              <a:t>Training di assertività</a:t>
            </a:r>
          </a:p>
          <a:p>
            <a:pPr>
              <a:lnSpc>
                <a:spcPct val="110000"/>
              </a:lnSpc>
            </a:pPr>
            <a:r>
              <a:rPr lang="it-IT" sz="1900" dirty="0">
                <a:solidFill>
                  <a:schemeClr val="tx2"/>
                </a:solidFill>
              </a:rPr>
              <a:t>Training di abilità sociali</a:t>
            </a:r>
          </a:p>
          <a:p>
            <a:pPr>
              <a:lnSpc>
                <a:spcPct val="110000"/>
              </a:lnSpc>
            </a:pPr>
            <a:endParaRPr lang="it-IT" sz="8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75328451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E1850B-81EE-4905-9A6F-BDF593EC7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59" y="0"/>
            <a:ext cx="777923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2" name="Immagine 1">
            <a:extLst>
              <a:ext uri="{FF2B5EF4-FFF2-40B4-BE49-F238E27FC236}">
                <a16:creationId xmlns:a16="http://schemas.microsoft.com/office/drawing/2014/main" id="{A68E611A-9CCC-501D-FAD9-5C85BDA85DB8}"/>
              </a:ext>
            </a:extLst>
          </p:cNvPr>
          <p:cNvPicPr>
            <a:picLocks noChangeAspect="1"/>
          </p:cNvPicPr>
          <p:nvPr/>
        </p:nvPicPr>
        <p:blipFill>
          <a:blip r:embed="rId3"/>
          <a:stretch>
            <a:fillRect/>
          </a:stretch>
        </p:blipFill>
        <p:spPr>
          <a:xfrm>
            <a:off x="996334" y="1189479"/>
            <a:ext cx="7289961" cy="4483325"/>
          </a:xfrm>
          <a:prstGeom prst="rect">
            <a:avLst/>
          </a:prstGeom>
        </p:spPr>
      </p:pic>
      <p:sp>
        <p:nvSpPr>
          <p:cNvPr id="9" name="Rectangle 8">
            <a:extLst>
              <a:ext uri="{FF2B5EF4-FFF2-40B4-BE49-F238E27FC236}">
                <a16:creationId xmlns:a16="http://schemas.microsoft.com/office/drawing/2014/main" id="{FA250539-5364-4CFC-82C6-D791BC0C8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5106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51754F3-9E80-41E6-21DB-B1E54437CA3C}"/>
              </a:ext>
            </a:extLst>
          </p:cNvPr>
          <p:cNvSpPr>
            <a:spLocks noGrp="1"/>
          </p:cNvSpPr>
          <p:nvPr>
            <p:ph type="title"/>
          </p:nvPr>
        </p:nvSpPr>
        <p:spPr>
          <a:xfrm>
            <a:off x="5661087" y="808056"/>
            <a:ext cx="2268542" cy="1249344"/>
          </a:xfrm>
        </p:spPr>
        <p:txBody>
          <a:bodyPr>
            <a:normAutofit/>
          </a:bodyPr>
          <a:lstStyle/>
          <a:p>
            <a:pPr algn="l"/>
            <a:r>
              <a:rPr lang="it-IT" sz="2400" dirty="0"/>
              <a:t>Starter</a:t>
            </a:r>
          </a:p>
        </p:txBody>
      </p:sp>
      <p:pic>
        <p:nvPicPr>
          <p:cNvPr id="4" name="Immagine 3">
            <a:extLst>
              <a:ext uri="{FF2B5EF4-FFF2-40B4-BE49-F238E27FC236}">
                <a16:creationId xmlns:a16="http://schemas.microsoft.com/office/drawing/2014/main" id="{DEE7F8A0-6B1B-93EF-7AF9-947497F7BA36}"/>
              </a:ext>
            </a:extLst>
          </p:cNvPr>
          <p:cNvPicPr>
            <a:picLocks noChangeAspect="1"/>
          </p:cNvPicPr>
          <p:nvPr/>
        </p:nvPicPr>
        <p:blipFill rotWithShape="1">
          <a:blip r:embed="rId5"/>
          <a:srcRect l="16912" r="17399" b="1"/>
          <a:stretch/>
        </p:blipFill>
        <p:spPr>
          <a:xfrm>
            <a:off x="754050" y="227"/>
            <a:ext cx="4177361"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0B1B25F-352A-CA85-5BB1-61A89C6B38F4}"/>
              </a:ext>
            </a:extLst>
          </p:cNvPr>
          <p:cNvSpPr>
            <a:spLocks noGrp="1"/>
          </p:cNvSpPr>
          <p:nvPr>
            <p:ph sz="quarter" idx="13"/>
          </p:nvPr>
        </p:nvSpPr>
        <p:spPr>
          <a:xfrm>
            <a:off x="5670078" y="2200275"/>
            <a:ext cx="2259551" cy="3849669"/>
          </a:xfrm>
        </p:spPr>
        <p:txBody>
          <a:bodyPr>
            <a:normAutofit/>
          </a:bodyPr>
          <a:lstStyle/>
          <a:p>
            <a:r>
              <a:rPr lang="it-IT" sz="1400" dirty="0"/>
              <a:t>Attraverso l’app MENTIMETER creiamo una nuvola di associazioni libere.</a:t>
            </a:r>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147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1041975" y="1201723"/>
            <a:ext cx="2166090" cy="4454554"/>
          </a:xfrm>
        </p:spPr>
        <p:txBody>
          <a:bodyPr anchor="ctr">
            <a:normAutofit/>
          </a:bodyPr>
          <a:lstStyle/>
          <a:p>
            <a:r>
              <a:rPr lang="it-IT" sz="2600" b="1" dirty="0"/>
              <a:t>Mettiamoci in gioco</a:t>
            </a:r>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997476" y="647750"/>
            <a:ext cx="4388202" cy="5571066"/>
          </a:xfrm>
        </p:spPr>
        <p:txBody>
          <a:bodyPr anchor="ctr">
            <a:normAutofit/>
          </a:bodyPr>
          <a:lstStyle/>
          <a:p>
            <a:r>
              <a:rPr lang="it-IT" sz="1600" dirty="0"/>
              <a:t>L'</a:t>
            </a:r>
            <a:r>
              <a:rPr lang="it-IT" sz="1600" dirty="0" err="1"/>
              <a:t>assessment</a:t>
            </a:r>
            <a:r>
              <a:rPr lang="it-IT" sz="1600" dirty="0"/>
              <a:t> nella fobia sociale: impariamo a cercare «indizi» significativi nella storia di apprendimento, quali credenze, quali risposte fisiologiche in presenza di quali eventi attivanti.</a:t>
            </a:r>
          </a:p>
          <a:p>
            <a:r>
              <a:rPr lang="it-IT" sz="1600" dirty="0"/>
              <a:t>La valutazione: quali scale diagnostiche potrebbero essere utili</a:t>
            </a:r>
          </a:p>
          <a:p>
            <a:r>
              <a:rPr lang="it-IT" sz="1600" dirty="0"/>
              <a:t>Simulata di parte del colloquio di identificazione dei pensieri automatici: come mettere in discussione il pensiero</a:t>
            </a:r>
          </a:p>
          <a:p>
            <a:r>
              <a:rPr lang="it-IT" sz="1600" dirty="0"/>
              <a:t>Esercizi/esperimenti comportamentali utili al superamento dell’ansia.</a:t>
            </a:r>
          </a:p>
        </p:txBody>
      </p:sp>
    </p:spTree>
    <p:extLst>
      <p:ext uri="{BB962C8B-B14F-4D97-AF65-F5344CB8AC3E}">
        <p14:creationId xmlns:p14="http://schemas.microsoft.com/office/powerpoint/2010/main" val="358510950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1041975" y="1201723"/>
            <a:ext cx="2166090" cy="4454554"/>
          </a:xfrm>
        </p:spPr>
        <p:txBody>
          <a:bodyPr anchor="ctr">
            <a:normAutofit/>
          </a:bodyPr>
          <a:lstStyle/>
          <a:p>
            <a:r>
              <a:rPr lang="it-IT" sz="2600"/>
              <a:t>Assessment </a:t>
            </a:r>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997476" y="647750"/>
            <a:ext cx="4388202" cy="5571066"/>
          </a:xfrm>
        </p:spPr>
        <p:txBody>
          <a:bodyPr anchor="ctr">
            <a:normAutofit/>
          </a:bodyPr>
          <a:lstStyle/>
          <a:p>
            <a:pPr>
              <a:lnSpc>
                <a:spcPct val="110000"/>
              </a:lnSpc>
            </a:pPr>
            <a:r>
              <a:rPr lang="it-IT" b="1" dirty="0"/>
              <a:t>Longitudinale</a:t>
            </a:r>
          </a:p>
          <a:p>
            <a:pPr lvl="1">
              <a:lnSpc>
                <a:spcPct val="110000"/>
              </a:lnSpc>
            </a:pPr>
            <a:r>
              <a:rPr lang="it-IT" sz="1800" dirty="0"/>
              <a:t>raccogliere la storia di vita del paziente a partire dall’infanzia, indagare l’esistenza di eventi traumatici</a:t>
            </a:r>
          </a:p>
          <a:p>
            <a:pPr lvl="1">
              <a:lnSpc>
                <a:spcPct val="110000"/>
              </a:lnSpc>
            </a:pPr>
            <a:r>
              <a:rPr lang="it-IT" sz="1800" dirty="0"/>
              <a:t>storia di apprendimento, quali credenze, quali risposte fisiologiche in presenza di quali eventi attivanti.</a:t>
            </a:r>
          </a:p>
          <a:p>
            <a:pPr>
              <a:lnSpc>
                <a:spcPct val="110000"/>
              </a:lnSpc>
            </a:pPr>
            <a:r>
              <a:rPr lang="it-IT" b="1" dirty="0"/>
              <a:t>Focalizzato</a:t>
            </a:r>
          </a:p>
          <a:p>
            <a:pPr lvl="1">
              <a:lnSpc>
                <a:spcPct val="110000"/>
              </a:lnSpc>
            </a:pPr>
            <a:r>
              <a:rPr lang="it-IT" sz="1800" b="1" dirty="0"/>
              <a:t>ABC  cognitivo</a:t>
            </a:r>
          </a:p>
          <a:p>
            <a:pPr>
              <a:lnSpc>
                <a:spcPct val="110000"/>
              </a:lnSpc>
            </a:pPr>
            <a:r>
              <a:rPr lang="it-IT" b="1" dirty="0"/>
              <a:t>Strumentale</a:t>
            </a:r>
          </a:p>
          <a:p>
            <a:pPr>
              <a:lnSpc>
                <a:spcPct val="110000"/>
              </a:lnSpc>
            </a:pPr>
            <a:r>
              <a:rPr lang="it-IT" b="1" dirty="0"/>
              <a:t>Fisiologico</a:t>
            </a:r>
          </a:p>
          <a:p>
            <a:pPr lvl="1">
              <a:lnSpc>
                <a:spcPct val="110000"/>
              </a:lnSpc>
            </a:pPr>
            <a:r>
              <a:rPr lang="it-IT" sz="1800" dirty="0"/>
              <a:t>Rilevazione tramite biofeedback dei parametri elettrofisiologici</a:t>
            </a:r>
          </a:p>
          <a:p>
            <a:pPr>
              <a:lnSpc>
                <a:spcPct val="110000"/>
              </a:lnSpc>
            </a:pPr>
            <a:endParaRPr lang="it-IT" sz="900" dirty="0"/>
          </a:p>
        </p:txBody>
      </p:sp>
    </p:spTree>
    <p:extLst>
      <p:ext uri="{BB962C8B-B14F-4D97-AF65-F5344CB8AC3E}">
        <p14:creationId xmlns:p14="http://schemas.microsoft.com/office/powerpoint/2010/main" val="19282845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1041975" y="1201723"/>
            <a:ext cx="2166090" cy="4454554"/>
          </a:xfrm>
        </p:spPr>
        <p:txBody>
          <a:bodyPr anchor="ctr">
            <a:normAutofit/>
          </a:bodyPr>
          <a:lstStyle/>
          <a:p>
            <a:r>
              <a:rPr lang="it-IT" sz="2600"/>
              <a:t>Assessment longitudinale</a:t>
            </a:r>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997476" y="647750"/>
            <a:ext cx="4388202" cy="5571066"/>
          </a:xfrm>
        </p:spPr>
        <p:txBody>
          <a:bodyPr anchor="ctr">
            <a:normAutofit/>
          </a:bodyPr>
          <a:lstStyle/>
          <a:p>
            <a:pPr marL="0" indent="0">
              <a:lnSpc>
                <a:spcPct val="110000"/>
              </a:lnSpc>
              <a:buNone/>
            </a:pPr>
            <a:r>
              <a:rPr lang="it-IT" sz="1500" b="1" dirty="0"/>
              <a:t>Avvenimenti che lasciano il segno</a:t>
            </a:r>
          </a:p>
          <a:p>
            <a:pPr>
              <a:lnSpc>
                <a:spcPct val="110000"/>
              </a:lnSpc>
            </a:pPr>
            <a:r>
              <a:rPr lang="it-IT" sz="1500" dirty="0"/>
              <a:t>Vi sono avvenimenti che possono favorire l’insorgenza di disturbi legati all’ansia sociale in un individuo in cui è presente una fragilità preesistente; avvenimenti che agiscono come un traumatismo iniziale in seguito al quale si instaura, in maniera più o meno durevole, una sequela di angosce e di comportamenti più o meno perturbati.</a:t>
            </a:r>
          </a:p>
          <a:p>
            <a:pPr marL="0" indent="0">
              <a:lnSpc>
                <a:spcPct val="110000"/>
              </a:lnSpc>
              <a:buNone/>
            </a:pPr>
            <a:r>
              <a:rPr lang="it-IT" sz="1500" i="1" u="sng" dirty="0"/>
              <a:t>Esempio</a:t>
            </a:r>
            <a:r>
              <a:rPr lang="it-IT" sz="1500" dirty="0"/>
              <a:t>: umiliazione subita in classe o di fronte a un gruppo di persone.</a:t>
            </a:r>
          </a:p>
          <a:p>
            <a:pPr marL="0" indent="0">
              <a:lnSpc>
                <a:spcPct val="110000"/>
              </a:lnSpc>
              <a:buNone/>
            </a:pPr>
            <a:r>
              <a:rPr lang="it-IT" sz="1500" dirty="0"/>
              <a:t>Avvenimenti che hanno rinforzato e quindi mantenuto i sintomi</a:t>
            </a:r>
          </a:p>
          <a:p>
            <a:pPr marL="342900" indent="-342900">
              <a:lnSpc>
                <a:spcPct val="110000"/>
              </a:lnSpc>
            </a:pPr>
            <a:r>
              <a:rPr lang="it-IT" sz="1500" dirty="0"/>
              <a:t>Le caratteristiche che si attribuiscono ai soggetti timidi sono anche quelle tradizionalmente attribuite al genere femminile: dolcezza, modestia, sensibilità e riservatezza.</a:t>
            </a:r>
          </a:p>
          <a:p>
            <a:pPr marL="0" indent="0">
              <a:lnSpc>
                <a:spcPct val="110000"/>
              </a:lnSpc>
              <a:buNone/>
            </a:pPr>
            <a:endParaRPr lang="it-IT" sz="1500" dirty="0"/>
          </a:p>
          <a:p>
            <a:pPr>
              <a:lnSpc>
                <a:spcPct val="110000"/>
              </a:lnSpc>
            </a:pPr>
            <a:endParaRPr lang="it-IT" sz="1500" dirty="0"/>
          </a:p>
        </p:txBody>
      </p:sp>
    </p:spTree>
    <p:extLst>
      <p:ext uri="{BB962C8B-B14F-4D97-AF65-F5344CB8AC3E}">
        <p14:creationId xmlns:p14="http://schemas.microsoft.com/office/powerpoint/2010/main" val="12515699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23" name="Rectangle 22">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1041975" y="1201723"/>
            <a:ext cx="2166090" cy="4454554"/>
          </a:xfrm>
        </p:spPr>
        <p:txBody>
          <a:bodyPr anchor="ctr">
            <a:normAutofit/>
          </a:bodyPr>
          <a:lstStyle/>
          <a:p>
            <a:r>
              <a:rPr lang="it-IT" sz="2600" dirty="0"/>
              <a:t>Assessment longitudinale</a:t>
            </a:r>
          </a:p>
        </p:txBody>
      </p:sp>
      <p:sp>
        <p:nvSpPr>
          <p:cNvPr id="27" name="Rectangle 26">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9" name="Rectangle 28">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997476" y="647750"/>
            <a:ext cx="4388202" cy="5571066"/>
          </a:xfrm>
        </p:spPr>
        <p:txBody>
          <a:bodyPr anchor="ctr">
            <a:normAutofit/>
          </a:bodyPr>
          <a:lstStyle/>
          <a:p>
            <a:pPr marL="0" indent="0">
              <a:buNone/>
            </a:pPr>
            <a:r>
              <a:rPr lang="it-IT" sz="1600" b="1" dirty="0"/>
              <a:t>L’ambiente familiare</a:t>
            </a:r>
          </a:p>
          <a:p>
            <a:r>
              <a:rPr lang="it-IT" sz="1600" dirty="0"/>
              <a:t>Presso i genitori di bambini inibiti si riscontrano tassi di ansia significativamente alti, depressione e altri disturbi ansiosi. Alcuni genitori sono timidi, inibiti, con poche relazioni sociali; alcuni sono iperprotettivi, altri ancora autoritari, tendenti alla svalutazione, incapaci di esternare le proprie emozioni.</a:t>
            </a:r>
          </a:p>
          <a:p>
            <a:r>
              <a:rPr lang="it-IT" sz="1600" dirty="0"/>
              <a:t>Inclinazione al perfezionismo</a:t>
            </a:r>
          </a:p>
          <a:p>
            <a:r>
              <a:rPr lang="it-IT" sz="1600" dirty="0"/>
              <a:t>Standard di efficienza e di accettabilità</a:t>
            </a:r>
          </a:p>
          <a:p>
            <a:r>
              <a:rPr lang="it-IT" sz="1600" dirty="0"/>
              <a:t>Ipercriticismo</a:t>
            </a:r>
          </a:p>
          <a:p>
            <a:r>
              <a:rPr lang="it-IT" sz="1600" dirty="0"/>
              <a:t>Continui paragoni con altri fratelli</a:t>
            </a:r>
          </a:p>
          <a:p>
            <a:pPr marL="0" indent="0">
              <a:buNone/>
            </a:pPr>
            <a:endParaRPr lang="it-IT" sz="1600" dirty="0"/>
          </a:p>
          <a:p>
            <a:endParaRPr lang="it-IT" sz="1600" dirty="0"/>
          </a:p>
        </p:txBody>
      </p:sp>
    </p:spTree>
    <p:extLst>
      <p:ext uri="{BB962C8B-B14F-4D97-AF65-F5344CB8AC3E}">
        <p14:creationId xmlns:p14="http://schemas.microsoft.com/office/powerpoint/2010/main" val="341496826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2057" name="Picture 2056">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2059" name="Rectangle 2058">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061" name="Rectangle 2060">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063" name="Rectangle 2062">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065" name="Rectangle 2064">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067" name="Rectangle 2066">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9" name="Picture 2068">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800" y="0"/>
            <a:ext cx="9142400" cy="6858000"/>
          </a:xfrm>
          <a:prstGeom prst="rect">
            <a:avLst/>
          </a:prstGeom>
          <a:solidFill>
            <a:srgbClr val="466C98"/>
          </a:solidFill>
        </p:spPr>
      </p:pic>
      <p:sp>
        <p:nvSpPr>
          <p:cNvPr id="2071" name="Rectangle 2070">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4276B2"/>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sicoterapia cognitivo comportamentale - Psicologa Taranto - Macripò">
            <a:extLst>
              <a:ext uri="{FF2B5EF4-FFF2-40B4-BE49-F238E27FC236}">
                <a16:creationId xmlns:a16="http://schemas.microsoft.com/office/drawing/2014/main" id="{77DA40BB-55A3-AA5C-2177-46CB292C1063}"/>
              </a:ext>
            </a:extLst>
          </p:cNvPr>
          <p:cNvPicPr>
            <a:picLocks noGrp="1" noChangeAspect="1" noChangeArrowheads="1"/>
          </p:cNvPicPr>
          <p:nvPr>
            <p:ph sz="quarter" idx="13"/>
          </p:nvPr>
        </p:nvPicPr>
        <p:blipFill>
          <a:blip r:embed="rId5" cstate="email">
            <a:extLst>
              <a:ext uri="{28A0092B-C50C-407E-A947-70E740481C1C}">
                <a14:useLocalDpi xmlns:a14="http://schemas.microsoft.com/office/drawing/2010/main" val="0"/>
              </a:ext>
            </a:extLst>
          </a:blip>
          <a:stretch>
            <a:fillRect/>
          </a:stretch>
        </p:blipFill>
        <p:spPr bwMode="auto">
          <a:xfrm>
            <a:off x="482600" y="1016254"/>
            <a:ext cx="8178799" cy="482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80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1" y="985292"/>
            <a:ext cx="100898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2" name="Titolo 1"/>
          <p:cNvSpPr>
            <a:spLocks noGrp="1"/>
          </p:cNvSpPr>
          <p:nvPr>
            <p:ph type="title"/>
          </p:nvPr>
        </p:nvSpPr>
        <p:spPr>
          <a:xfrm>
            <a:off x="1832075" y="391045"/>
            <a:ext cx="5968748" cy="1308063"/>
          </a:xfrm>
        </p:spPr>
        <p:txBody>
          <a:bodyPr anchor="b">
            <a:normAutofit/>
          </a:bodyPr>
          <a:lstStyle/>
          <a:p>
            <a:pPr algn="l"/>
            <a:r>
              <a:rPr lang="it-IT" sz="3800" dirty="0">
                <a:solidFill>
                  <a:srgbClr val="1F2D29"/>
                </a:solidFill>
              </a:rPr>
              <a:t>Assessment strumentale</a:t>
            </a:r>
          </a:p>
        </p:txBody>
      </p:sp>
      <p:sp>
        <p:nvSpPr>
          <p:cNvPr id="3" name="Segnaposto contenuto 2"/>
          <p:cNvSpPr>
            <a:spLocks noGrp="1"/>
          </p:cNvSpPr>
          <p:nvPr>
            <p:ph sz="quarter" idx="13"/>
          </p:nvPr>
        </p:nvSpPr>
        <p:spPr>
          <a:xfrm>
            <a:off x="1604650" y="2340611"/>
            <a:ext cx="6975012" cy="3598365"/>
          </a:xfrm>
        </p:spPr>
        <p:txBody>
          <a:bodyPr anchor="t">
            <a:noAutofit/>
          </a:bodyPr>
          <a:lstStyle/>
          <a:p>
            <a:pPr>
              <a:lnSpc>
                <a:spcPct val="110000"/>
              </a:lnSpc>
            </a:pPr>
            <a:r>
              <a:rPr lang="it-IT" sz="1600" dirty="0">
                <a:solidFill>
                  <a:srgbClr val="1F2D29"/>
                </a:solidFill>
              </a:rPr>
              <a:t>La misura della fobia sociale di tipo circoscritto ricalca quella delle fobie semplici. Si tratta di stabilire il grado in cui il soggetto affronta le situazioni temute, il livello soggettivo di ansia e le cognizioni associate, la presenza di comportamenti protettivi e di evitamento. Nel caso della Fobia Sociale Generalizzata l'assessment è di maggior respiro e riguarda le abilità sociali complessive dell'individuo.</a:t>
            </a:r>
          </a:p>
          <a:p>
            <a:pPr>
              <a:lnSpc>
                <a:spcPct val="110000"/>
              </a:lnSpc>
            </a:pPr>
            <a:r>
              <a:rPr lang="it-IT" sz="1600" dirty="0">
                <a:solidFill>
                  <a:srgbClr val="1F2D29"/>
                </a:solidFill>
              </a:rPr>
              <a:t>Accanto alle tecniche che prevedono l'osservazione diretta del comportamento (ad esempio: durante un </a:t>
            </a:r>
            <a:r>
              <a:rPr lang="it-IT" sz="1600" dirty="0" err="1">
                <a:solidFill>
                  <a:srgbClr val="1F2D29"/>
                </a:solidFill>
              </a:rPr>
              <a:t>role</a:t>
            </a:r>
            <a:r>
              <a:rPr lang="it-IT" sz="1600" dirty="0">
                <a:solidFill>
                  <a:srgbClr val="1F2D29"/>
                </a:solidFill>
              </a:rPr>
              <a:t> playing), l’intervista clinica (individuale o con la partecipazione di altri significativi) e l'automonitoraggio (l'accurata e sistematica registrazione di determinati comportamenti effettuata dall'interessato stesso), si è riscontrato un utilizzo sempre più frequente dei questionari.</a:t>
            </a:r>
          </a:p>
          <a:p>
            <a:pPr>
              <a:lnSpc>
                <a:spcPct val="110000"/>
              </a:lnSpc>
            </a:pPr>
            <a:r>
              <a:rPr lang="it-IT" sz="1600" dirty="0">
                <a:solidFill>
                  <a:srgbClr val="1F2D29"/>
                </a:solidFill>
              </a:rPr>
              <a:t>Diversi sono gli strumenti self-report sviluppati all'estero per la misura della fobia sociale.</a:t>
            </a:r>
          </a:p>
        </p:txBody>
      </p:sp>
    </p:spTree>
    <p:extLst>
      <p:ext uri="{BB962C8B-B14F-4D97-AF65-F5344CB8AC3E}">
        <p14:creationId xmlns:p14="http://schemas.microsoft.com/office/powerpoint/2010/main" val="30951259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0"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1" y="985292"/>
            <a:ext cx="100898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2" name="Titolo 1">
            <a:extLst>
              <a:ext uri="{FF2B5EF4-FFF2-40B4-BE49-F238E27FC236}">
                <a16:creationId xmlns:a16="http://schemas.microsoft.com/office/drawing/2014/main" id="{48C865A6-5005-354E-9696-D8BD287E81C3}"/>
              </a:ext>
            </a:extLst>
          </p:cNvPr>
          <p:cNvSpPr>
            <a:spLocks noGrp="1"/>
          </p:cNvSpPr>
          <p:nvPr>
            <p:ph type="title"/>
          </p:nvPr>
        </p:nvSpPr>
        <p:spPr>
          <a:xfrm>
            <a:off x="1832075" y="368517"/>
            <a:ext cx="5968748" cy="1308063"/>
          </a:xfrm>
        </p:spPr>
        <p:txBody>
          <a:bodyPr anchor="b">
            <a:normAutofit/>
          </a:bodyPr>
          <a:lstStyle/>
          <a:p>
            <a:pPr algn="l"/>
            <a:r>
              <a:rPr lang="it-IT" sz="3800" dirty="0">
                <a:solidFill>
                  <a:srgbClr val="1F2D29"/>
                </a:solidFill>
              </a:rPr>
              <a:t>ABC strumentale</a:t>
            </a:r>
          </a:p>
        </p:txBody>
      </p:sp>
      <p:sp>
        <p:nvSpPr>
          <p:cNvPr id="3" name="Segnaposto contenuto 2">
            <a:extLst>
              <a:ext uri="{FF2B5EF4-FFF2-40B4-BE49-F238E27FC236}">
                <a16:creationId xmlns:a16="http://schemas.microsoft.com/office/drawing/2014/main" id="{B5D3BD07-7060-6655-76E2-A594CB920B10}"/>
              </a:ext>
            </a:extLst>
          </p:cNvPr>
          <p:cNvSpPr>
            <a:spLocks noGrp="1"/>
          </p:cNvSpPr>
          <p:nvPr>
            <p:ph sz="quarter" idx="13"/>
          </p:nvPr>
        </p:nvSpPr>
        <p:spPr>
          <a:xfrm>
            <a:off x="1832075" y="2224726"/>
            <a:ext cx="6274977" cy="4110086"/>
          </a:xfrm>
        </p:spPr>
        <p:txBody>
          <a:bodyPr anchor="t">
            <a:normAutofit/>
          </a:bodyPr>
          <a:lstStyle/>
          <a:p>
            <a:pPr lvl="1">
              <a:lnSpc>
                <a:spcPct val="110000"/>
              </a:lnSpc>
            </a:pPr>
            <a:r>
              <a:rPr lang="it-IT" dirty="0">
                <a:solidFill>
                  <a:srgbClr val="1F2D29"/>
                </a:solidFill>
              </a:rPr>
              <a:t>CBA</a:t>
            </a:r>
          </a:p>
          <a:p>
            <a:pPr lvl="1">
              <a:lnSpc>
                <a:spcPct val="110000"/>
              </a:lnSpc>
            </a:pPr>
            <a:r>
              <a:rPr lang="en-US" u="sng" dirty="0">
                <a:solidFill>
                  <a:srgbClr val="1F2D29"/>
                </a:solidFill>
              </a:rPr>
              <a:t>Liebowitz Social Anxiety Scale Test </a:t>
            </a:r>
          </a:p>
          <a:p>
            <a:pPr marL="170752" lvl="1" indent="0">
              <a:lnSpc>
                <a:spcPct val="110000"/>
              </a:lnSpc>
              <a:buNone/>
            </a:pPr>
            <a:r>
              <a:rPr lang="en-US" dirty="0">
                <a:solidFill>
                  <a:srgbClr val="1F2D29"/>
                </a:solidFill>
              </a:rPr>
              <a:t>http://www.socialanxietysupport.com/disorder/liebowitz/</a:t>
            </a:r>
          </a:p>
          <a:p>
            <a:pPr marL="170752" lvl="1" indent="0">
              <a:lnSpc>
                <a:spcPct val="110000"/>
              </a:lnSpc>
              <a:buNone/>
            </a:pPr>
            <a:r>
              <a:rPr lang="it-IT" u="sng" dirty="0">
                <a:solidFill>
                  <a:srgbClr val="1F2D29"/>
                </a:solidFill>
              </a:rPr>
              <a:t>http://www.benessere.com/psicologia/fobie/fobia_test.htm</a:t>
            </a:r>
          </a:p>
          <a:p>
            <a:pPr lvl="1">
              <a:lnSpc>
                <a:spcPct val="110000"/>
              </a:lnSpc>
            </a:pPr>
            <a:r>
              <a:rPr lang="it-IT" u="sng" dirty="0">
                <a:solidFill>
                  <a:srgbClr val="1F2D29"/>
                </a:solidFill>
              </a:rPr>
              <a:t>Social </a:t>
            </a:r>
            <a:r>
              <a:rPr lang="it-IT" u="sng" dirty="0" err="1">
                <a:solidFill>
                  <a:srgbClr val="1F2D29"/>
                </a:solidFill>
              </a:rPr>
              <a:t>Phobia</a:t>
            </a:r>
            <a:r>
              <a:rPr lang="it-IT" u="sng" dirty="0">
                <a:solidFill>
                  <a:srgbClr val="1F2D29"/>
                </a:solidFill>
              </a:rPr>
              <a:t> Rating Scale </a:t>
            </a:r>
            <a:r>
              <a:rPr lang="it-IT" dirty="0">
                <a:solidFill>
                  <a:srgbClr val="1F2D29"/>
                </a:solidFill>
              </a:rPr>
              <a:t>(Wells A. Trattamento cognitivo dei disturbi d’ansia, pp. 320-321).</a:t>
            </a:r>
          </a:p>
          <a:p>
            <a:pPr lvl="1">
              <a:lnSpc>
                <a:spcPct val="110000"/>
              </a:lnSpc>
            </a:pPr>
            <a:r>
              <a:rPr lang="en-GB" u="sng" dirty="0">
                <a:solidFill>
                  <a:srgbClr val="1F2D29"/>
                </a:solidFill>
              </a:rPr>
              <a:t>SPIN (</a:t>
            </a:r>
            <a:r>
              <a:rPr lang="en-GB" u="sng" dirty="0" err="1">
                <a:solidFill>
                  <a:srgbClr val="1F2D29"/>
                </a:solidFill>
              </a:rPr>
              <a:t>Davinson</a:t>
            </a:r>
            <a:r>
              <a:rPr lang="en-GB" u="sng" dirty="0">
                <a:solidFill>
                  <a:srgbClr val="1F2D29"/>
                </a:solidFill>
              </a:rPr>
              <a:t>, 2000) inside Social Phobia Questionnaire Pack</a:t>
            </a:r>
            <a:endParaRPr lang="it-IT" dirty="0">
              <a:solidFill>
                <a:srgbClr val="1F2D29"/>
              </a:solidFill>
            </a:endParaRPr>
          </a:p>
          <a:p>
            <a:pPr lvl="1">
              <a:lnSpc>
                <a:spcPct val="110000"/>
              </a:lnSpc>
            </a:pPr>
            <a:r>
              <a:rPr lang="it-IT" dirty="0" err="1">
                <a:solidFill>
                  <a:srgbClr val="1F2D29"/>
                </a:solidFill>
              </a:rPr>
              <a:t>Rathus</a:t>
            </a:r>
            <a:r>
              <a:rPr lang="it-IT" dirty="0">
                <a:solidFill>
                  <a:srgbClr val="1F2D29"/>
                </a:solidFill>
              </a:rPr>
              <a:t> (test per l’assertività)</a:t>
            </a:r>
          </a:p>
          <a:p>
            <a:pPr lvl="1">
              <a:lnSpc>
                <a:spcPct val="110000"/>
              </a:lnSpc>
            </a:pPr>
            <a:r>
              <a:rPr lang="it-IT" dirty="0">
                <a:solidFill>
                  <a:srgbClr val="1F2D29"/>
                </a:solidFill>
              </a:rPr>
              <a:t>MMPI</a:t>
            </a:r>
          </a:p>
          <a:p>
            <a:pPr>
              <a:lnSpc>
                <a:spcPct val="110000"/>
              </a:lnSpc>
            </a:pPr>
            <a:endParaRPr lang="it-IT" sz="1300" dirty="0">
              <a:solidFill>
                <a:srgbClr val="1F2D29"/>
              </a:solidFill>
            </a:endParaRPr>
          </a:p>
        </p:txBody>
      </p:sp>
    </p:spTree>
    <p:extLst>
      <p:ext uri="{BB962C8B-B14F-4D97-AF65-F5344CB8AC3E}">
        <p14:creationId xmlns:p14="http://schemas.microsoft.com/office/powerpoint/2010/main" val="210032969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71449" y="331679"/>
            <a:ext cx="8801101" cy="6194641"/>
          </a:xfrm>
          <a:prstGeom prst="rect">
            <a:avLst/>
          </a:prstGeom>
        </p:spPr>
      </p:pic>
      <p:sp>
        <p:nvSpPr>
          <p:cNvPr id="5" name="CasellaDiTesto 4"/>
          <p:cNvSpPr txBox="1"/>
          <p:nvPr/>
        </p:nvSpPr>
        <p:spPr>
          <a:xfrm>
            <a:off x="1023240" y="-749"/>
            <a:ext cx="3952875" cy="646331"/>
          </a:xfrm>
          <a:prstGeom prst="rect">
            <a:avLst/>
          </a:prstGeom>
          <a:noFill/>
        </p:spPr>
        <p:txBody>
          <a:bodyPr wrap="square" rtlCol="0">
            <a:spAutoFit/>
          </a:bodyPr>
          <a:lstStyle/>
          <a:p>
            <a:r>
              <a:rPr lang="en-US" b="1" dirty="0" err="1">
                <a:solidFill>
                  <a:schemeClr val="bg1">
                    <a:lumMod val="75000"/>
                    <a:lumOff val="25000"/>
                  </a:schemeClr>
                </a:solidFill>
              </a:rPr>
              <a:t>Liebowitz</a:t>
            </a:r>
            <a:r>
              <a:rPr lang="en-US" b="1" dirty="0">
                <a:solidFill>
                  <a:schemeClr val="bg1">
                    <a:lumMod val="75000"/>
                    <a:lumOff val="25000"/>
                  </a:schemeClr>
                </a:solidFill>
              </a:rPr>
              <a:t> Social Anxiety Scale </a:t>
            </a:r>
            <a:r>
              <a:rPr lang="en-US" b="1" dirty="0"/>
              <a:t>Test</a:t>
            </a:r>
            <a:endParaRPr lang="it-IT" dirty="0"/>
          </a:p>
        </p:txBody>
      </p:sp>
    </p:spTree>
    <p:extLst>
      <p:ext uri="{BB962C8B-B14F-4D97-AF65-F5344CB8AC3E}">
        <p14:creationId xmlns:p14="http://schemas.microsoft.com/office/powerpoint/2010/main" val="55375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1041975" y="1201723"/>
            <a:ext cx="2166090" cy="4454554"/>
          </a:xfrm>
        </p:spPr>
        <p:txBody>
          <a:bodyPr anchor="ctr">
            <a:normAutofit/>
          </a:bodyPr>
          <a:lstStyle/>
          <a:p>
            <a:r>
              <a:rPr lang="en-US" sz="3100"/>
              <a:t>Liebowitz Social Anxiety Scale-Self Report Version (Liebowitz, 1987)</a:t>
            </a:r>
            <a:br>
              <a:rPr lang="en-US" sz="3100"/>
            </a:br>
            <a:endParaRPr lang="it-IT" sz="3100"/>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997476" y="647750"/>
            <a:ext cx="4388202" cy="5571066"/>
          </a:xfrm>
        </p:spPr>
        <p:txBody>
          <a:bodyPr anchor="ctr">
            <a:normAutofit/>
          </a:bodyPr>
          <a:lstStyle/>
          <a:p>
            <a:r>
              <a:rPr lang="en-US" sz="1600" dirty="0"/>
              <a:t>This is a 24-item questionnaire which elicits ratings of fear and avoidance of social interaction and performance situations.  It yields two subscale scores (Fear and Avoidance) which when summed together give the total score.  The maximum score for both subscales is 72.  The maximum total score is 144.  For sufferers of social phobia, scores typically are greater than 60.  In a study to assess the psychometric properties of this scale, the mean score of 175 adults with social phobia was 69 (Baker, Heinrichs, Kim, &amp; Hofmann, 2002).  This measure is administered pre, mid and at the end of therapy but can be used weekly. </a:t>
            </a:r>
            <a:endParaRPr lang="it-IT" sz="1600" dirty="0"/>
          </a:p>
        </p:txBody>
      </p:sp>
    </p:spTree>
    <p:extLst>
      <p:ext uri="{BB962C8B-B14F-4D97-AF65-F5344CB8AC3E}">
        <p14:creationId xmlns:p14="http://schemas.microsoft.com/office/powerpoint/2010/main" val="253953190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87560" y="808056"/>
            <a:ext cx="6005070" cy="1518934"/>
          </a:xfrm>
        </p:spPr>
        <p:txBody>
          <a:bodyPr anchor="t">
            <a:normAutofit/>
          </a:bodyPr>
          <a:lstStyle/>
          <a:p>
            <a:pPr algn="l"/>
            <a:r>
              <a:rPr lang="en-US" sz="4400">
                <a:solidFill>
                  <a:schemeClr val="tx2"/>
                </a:solidFill>
              </a:rPr>
              <a:t>SPIN (Davidson 2000)</a:t>
            </a:r>
            <a:br>
              <a:rPr lang="en-US" sz="4400">
                <a:solidFill>
                  <a:schemeClr val="tx2"/>
                </a:solidFill>
              </a:rPr>
            </a:br>
            <a:endParaRPr lang="it-IT" sz="440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687560" y="2547708"/>
            <a:ext cx="6005070" cy="3502235"/>
          </a:xfrm>
        </p:spPr>
        <p:txBody>
          <a:bodyPr anchor="ctr">
            <a:normAutofit/>
          </a:bodyPr>
          <a:lstStyle/>
          <a:p>
            <a:r>
              <a:rPr lang="en-US" sz="1700">
                <a:solidFill>
                  <a:schemeClr val="tx2"/>
                </a:solidFill>
              </a:rPr>
              <a:t>This is a 17 item questionnaire which measures fear, avoidance and physiological symptoms in social phobia. It has good test-retest reliability; correlates highly with the Liebowitz and is more sensitive to change.   The 17 items are scored from 0-4, and are added together to give a total score with a range of 0-68.  A score of 19 or above indicates caseness, and a score of less than 19 indicates non-caseness. This measure can be administered weekly or pre-mid and at the end of therapy.</a:t>
            </a:r>
          </a:p>
          <a:p>
            <a:endParaRPr lang="it-IT" sz="170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5631043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25" name="Picture 24">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27" name="Rectangle 26">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7CEBCE-5039-113A-CAE2-C98196B89B31}"/>
              </a:ext>
            </a:extLst>
          </p:cNvPr>
          <p:cNvSpPr>
            <a:spLocks noGrp="1"/>
          </p:cNvSpPr>
          <p:nvPr>
            <p:ph type="title"/>
          </p:nvPr>
        </p:nvSpPr>
        <p:spPr>
          <a:xfrm>
            <a:off x="4325043" y="-77714"/>
            <a:ext cx="3152523" cy="1077229"/>
          </a:xfrm>
        </p:spPr>
        <p:txBody>
          <a:bodyPr>
            <a:normAutofit/>
          </a:bodyPr>
          <a:lstStyle/>
          <a:p>
            <a:pPr algn="l"/>
            <a:r>
              <a:rPr lang="it-IT" dirty="0"/>
              <a:t>DSM-5</a:t>
            </a:r>
          </a:p>
        </p:txBody>
      </p:sp>
      <p:pic>
        <p:nvPicPr>
          <p:cNvPr id="4" name="Immagine 3">
            <a:extLst>
              <a:ext uri="{FF2B5EF4-FFF2-40B4-BE49-F238E27FC236}">
                <a16:creationId xmlns:a16="http://schemas.microsoft.com/office/drawing/2014/main" id="{0BAB4BDE-072A-88B4-67D6-DF721EEBEDC8}"/>
              </a:ext>
            </a:extLst>
          </p:cNvPr>
          <p:cNvPicPr>
            <a:picLocks noChangeAspect="1"/>
          </p:cNvPicPr>
          <p:nvPr/>
        </p:nvPicPr>
        <p:blipFill rotWithShape="1">
          <a:blip r:embed="rId5"/>
          <a:srcRect l="24339" r="8927"/>
          <a:stretch/>
        </p:blipFill>
        <p:spPr>
          <a:xfrm>
            <a:off x="754050" y="227"/>
            <a:ext cx="3318034" cy="6858000"/>
          </a:xfrm>
          <a:prstGeom prst="rect">
            <a:avLst/>
          </a:prstGeom>
          <a:ln w="12700">
            <a:solidFill>
              <a:schemeClr val="tx1"/>
            </a:solidFill>
          </a:ln>
        </p:spPr>
      </p:pic>
      <p:sp>
        <p:nvSpPr>
          <p:cNvPr id="31" name="Rectangle 30">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A0C381D-215F-744B-277B-78CCF6D49214}"/>
              </a:ext>
            </a:extLst>
          </p:cNvPr>
          <p:cNvSpPr>
            <a:spLocks noGrp="1"/>
          </p:cNvSpPr>
          <p:nvPr>
            <p:ph sz="quarter" idx="13"/>
          </p:nvPr>
        </p:nvSpPr>
        <p:spPr>
          <a:xfrm>
            <a:off x="4325043" y="1212351"/>
            <a:ext cx="4097426" cy="5301465"/>
          </a:xfrm>
        </p:spPr>
        <p:txBody>
          <a:bodyPr>
            <a:normAutofit/>
          </a:bodyPr>
          <a:lstStyle/>
          <a:p>
            <a:pPr>
              <a:lnSpc>
                <a:spcPct val="110000"/>
              </a:lnSpc>
            </a:pPr>
            <a:r>
              <a:rPr lang="it-IT" sz="1400" dirty="0"/>
              <a:t>La fobia sociale compare nel DSM-5 nel capitolo dei disturbi d’ansia. Viene definita come un disturbo psicologico caratterizzato da un’intensa e persistente paura di affrontare le situazioni sociali in cui si è esposti alla presenza e al </a:t>
            </a:r>
            <a:r>
              <a:rPr lang="it-IT" sz="1400" b="1" dirty="0"/>
              <a:t>giudizio altrui </a:t>
            </a:r>
            <a:r>
              <a:rPr lang="it-IT" sz="1400" dirty="0"/>
              <a:t>per il timore di apparire incapace o ridicoli e di agire in modo inopportuno. Si tratta di un disturbo d’ ansia causato dalla paura di essere giudicati negativamente in situazioni sociali o durante lo svolgimento di un’attività</a:t>
            </a:r>
          </a:p>
          <a:p>
            <a:pPr>
              <a:lnSpc>
                <a:spcPct val="110000"/>
              </a:lnSpc>
            </a:pPr>
            <a:r>
              <a:rPr lang="it-IT" sz="1400" dirty="0"/>
              <a:t>Secondo il DSM-5 inoltre per fare diagnosi di fobia sociale è necessario che la reazione fobica sia presente da diverso tempo (almeno sei mesi), sia intensa e sproporzionata. Inoltre il disturbo deve provocare un significativo peggioramento del funzionamento del soggetto (ad es. attraverso comportamenti di evitamento) e della sua qualità di vita.</a:t>
            </a:r>
          </a:p>
          <a:p>
            <a:pPr>
              <a:lnSpc>
                <a:spcPct val="110000"/>
              </a:lnSpc>
            </a:pPr>
            <a:endParaRPr lang="it-IT" sz="1000" dirty="0"/>
          </a:p>
        </p:txBody>
      </p:sp>
      <p:sp>
        <p:nvSpPr>
          <p:cNvPr id="33" name="Rectangle 32">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580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15887" y="962527"/>
            <a:ext cx="9028113" cy="5169486"/>
          </a:xfrm>
          <a:prstGeom prst="rect">
            <a:avLst/>
          </a:prstGeom>
        </p:spPr>
      </p:pic>
    </p:spTree>
    <p:extLst>
      <p:ext uri="{BB962C8B-B14F-4D97-AF65-F5344CB8AC3E}">
        <p14:creationId xmlns:p14="http://schemas.microsoft.com/office/powerpoint/2010/main" val="693197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9496" y="1179847"/>
            <a:ext cx="9114504" cy="4462964"/>
          </a:xfrm>
          <a:prstGeom prst="rect">
            <a:avLst/>
          </a:prstGeom>
        </p:spPr>
      </p:pic>
    </p:spTree>
    <p:extLst>
      <p:ext uri="{BB962C8B-B14F-4D97-AF65-F5344CB8AC3E}">
        <p14:creationId xmlns:p14="http://schemas.microsoft.com/office/powerpoint/2010/main" val="3572425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87560" y="808056"/>
            <a:ext cx="6005070" cy="1518934"/>
          </a:xfrm>
        </p:spPr>
        <p:txBody>
          <a:bodyPr anchor="t">
            <a:normAutofit/>
          </a:bodyPr>
          <a:lstStyle/>
          <a:p>
            <a:pPr algn="l"/>
            <a:r>
              <a:rPr lang="it-IT" sz="4400">
                <a:solidFill>
                  <a:schemeClr val="tx2"/>
                </a:solidFill>
              </a:rPr>
              <a:t>La concettualizzazione del caso</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687560" y="2547708"/>
            <a:ext cx="6005070" cy="3502235"/>
          </a:xfrm>
        </p:spPr>
        <p:txBody>
          <a:bodyPr anchor="ctr">
            <a:normAutofit fontScale="85000" lnSpcReduction="20000"/>
          </a:bodyPr>
          <a:lstStyle/>
          <a:p>
            <a:pPr>
              <a:lnSpc>
                <a:spcPct val="110000"/>
              </a:lnSpc>
            </a:pPr>
            <a:r>
              <a:rPr lang="it-IT" sz="1600" dirty="0">
                <a:solidFill>
                  <a:schemeClr val="tx2"/>
                </a:solidFill>
              </a:rPr>
              <a:t>Fattori predisponenti</a:t>
            </a:r>
          </a:p>
          <a:p>
            <a:pPr>
              <a:lnSpc>
                <a:spcPct val="110000"/>
              </a:lnSpc>
            </a:pPr>
            <a:r>
              <a:rPr lang="it-IT" sz="1600" dirty="0">
                <a:solidFill>
                  <a:schemeClr val="tx2"/>
                </a:solidFill>
              </a:rPr>
              <a:t>Fattori precipitanti</a:t>
            </a:r>
          </a:p>
          <a:p>
            <a:pPr>
              <a:lnSpc>
                <a:spcPct val="110000"/>
              </a:lnSpc>
            </a:pPr>
            <a:r>
              <a:rPr lang="it-IT" sz="1600" dirty="0">
                <a:solidFill>
                  <a:schemeClr val="tx2"/>
                </a:solidFill>
              </a:rPr>
              <a:t>Fattori perpetuanti, responsabili del mantenimento dell’elaborazione disfunzionale di sé, presenti durante la situazione critica e i giudizi negativi connessi alla sensazione di pericolo.</a:t>
            </a:r>
          </a:p>
          <a:p>
            <a:pPr>
              <a:lnSpc>
                <a:spcPct val="110000"/>
              </a:lnSpc>
            </a:pPr>
            <a:r>
              <a:rPr lang="it-IT" sz="1600" dirty="0">
                <a:solidFill>
                  <a:schemeClr val="tx2"/>
                </a:solidFill>
              </a:rPr>
              <a:t>Fattori protettivi</a:t>
            </a:r>
          </a:p>
          <a:p>
            <a:pPr>
              <a:lnSpc>
                <a:spcPct val="110000"/>
              </a:lnSpc>
            </a:pPr>
            <a:endParaRPr lang="it-IT" sz="1600" dirty="0">
              <a:solidFill>
                <a:schemeClr val="tx2"/>
              </a:solidFill>
            </a:endParaRPr>
          </a:p>
          <a:p>
            <a:pPr marL="0" indent="0">
              <a:lnSpc>
                <a:spcPct val="110000"/>
              </a:lnSpc>
              <a:buNone/>
            </a:pPr>
            <a:r>
              <a:rPr lang="it-IT" sz="1600" dirty="0">
                <a:solidFill>
                  <a:schemeClr val="tx2"/>
                </a:solidFill>
              </a:rPr>
              <a:t>Elicitare dati utili per la concettualizzazione:</a:t>
            </a:r>
          </a:p>
          <a:p>
            <a:pPr marL="515938" lvl="1" indent="-342900">
              <a:lnSpc>
                <a:spcPct val="110000"/>
              </a:lnSpc>
            </a:pPr>
            <a:r>
              <a:rPr lang="it-IT" dirty="0">
                <a:solidFill>
                  <a:schemeClr val="tx2"/>
                </a:solidFill>
              </a:rPr>
              <a:t>farsi raccontare episodi recenti in cui il pz ha provato ansia in situazioni pubbliche;</a:t>
            </a:r>
          </a:p>
          <a:p>
            <a:pPr marL="515938" lvl="1" indent="-342900">
              <a:lnSpc>
                <a:spcPct val="110000"/>
              </a:lnSpc>
            </a:pPr>
            <a:r>
              <a:rPr lang="it-IT" dirty="0">
                <a:solidFill>
                  <a:schemeClr val="tx2"/>
                </a:solidFill>
              </a:rPr>
              <a:t>porre domande dirette durante, o subito dopo, un </a:t>
            </a:r>
            <a:r>
              <a:rPr lang="it-IT" dirty="0" err="1">
                <a:solidFill>
                  <a:schemeClr val="tx2"/>
                </a:solidFill>
              </a:rPr>
              <a:t>role</a:t>
            </a:r>
            <a:r>
              <a:rPr lang="it-IT" dirty="0">
                <a:solidFill>
                  <a:schemeClr val="tx2"/>
                </a:solidFill>
              </a:rPr>
              <a:t> playing o l’esposizione in vivo.</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19730388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71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p:nvPr>
        </p:nvSpPr>
        <p:spPr>
          <a:xfrm>
            <a:off x="1002893" y="1064365"/>
            <a:ext cx="2142436" cy="3313671"/>
          </a:xfrm>
        </p:spPr>
        <p:txBody>
          <a:bodyPr>
            <a:normAutofit/>
          </a:bodyPr>
          <a:lstStyle/>
          <a:p>
            <a:pPr algn="l"/>
            <a:r>
              <a:rPr lang="it-IT">
                <a:solidFill>
                  <a:schemeClr val="bg1"/>
                </a:solidFill>
              </a:rPr>
              <a:t>4 tipi di informazioni …</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576" y="0"/>
            <a:ext cx="3429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9FA17B9C-26CB-5247-313A-28DE4D6C7EDA}"/>
              </a:ext>
            </a:extLst>
          </p:cNvPr>
          <p:cNvGraphicFramePr>
            <a:graphicFrameLocks noGrp="1"/>
          </p:cNvGraphicFramePr>
          <p:nvPr>
            <p:ph sz="quarter" idx="13"/>
            <p:extLst>
              <p:ext uri="{D42A27DB-BD31-4B8C-83A1-F6EECF244321}">
                <p14:modId xmlns:p14="http://schemas.microsoft.com/office/powerpoint/2010/main" val="3196754024"/>
              </p:ext>
            </p:extLst>
          </p:nvPr>
        </p:nvGraphicFramePr>
        <p:xfrm>
          <a:off x="4130386" y="897534"/>
          <a:ext cx="4417265"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66695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87560" y="808056"/>
            <a:ext cx="6005070" cy="1518934"/>
          </a:xfrm>
        </p:spPr>
        <p:txBody>
          <a:bodyPr anchor="t">
            <a:normAutofit/>
          </a:bodyPr>
          <a:lstStyle/>
          <a:p>
            <a:pPr algn="l"/>
            <a:r>
              <a:rPr lang="it-IT" sz="4400" dirty="0">
                <a:solidFill>
                  <a:schemeClr val="tx2"/>
                </a:solidFill>
              </a:rPr>
              <a:t>L’uso del registro dei pensieri</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687560" y="2547708"/>
            <a:ext cx="6005070" cy="3502235"/>
          </a:xfrm>
        </p:spPr>
        <p:txBody>
          <a:bodyPr anchor="ctr">
            <a:normAutofit/>
          </a:bodyPr>
          <a:lstStyle/>
          <a:p>
            <a:pPr>
              <a:lnSpc>
                <a:spcPct val="110000"/>
              </a:lnSpc>
            </a:pPr>
            <a:r>
              <a:rPr lang="it-IT" sz="1200" dirty="0">
                <a:solidFill>
                  <a:schemeClr val="tx2"/>
                </a:solidFill>
              </a:rPr>
              <a:t>TENERE UN </a:t>
            </a:r>
            <a:r>
              <a:rPr lang="it-IT" sz="1200" b="1" dirty="0">
                <a:solidFill>
                  <a:schemeClr val="tx2"/>
                </a:solidFill>
              </a:rPr>
              <a:t>DIARIO</a:t>
            </a:r>
            <a:r>
              <a:rPr lang="it-IT" sz="1200" dirty="0">
                <a:solidFill>
                  <a:schemeClr val="tx2"/>
                </a:solidFill>
              </a:rPr>
              <a:t> PER LA REGISTRAZIONE DEI PENSIERI AUTOMATICI NEGATIVI IMPLICA:</a:t>
            </a:r>
          </a:p>
          <a:p>
            <a:pPr lvl="1">
              <a:lnSpc>
                <a:spcPct val="110000"/>
              </a:lnSpc>
            </a:pPr>
            <a:r>
              <a:rPr lang="it-IT" sz="1200" dirty="0">
                <a:solidFill>
                  <a:schemeClr val="tx2"/>
                </a:solidFill>
              </a:rPr>
              <a:t> Identificare le situazioni temute in maniera precisa e puntuale</a:t>
            </a:r>
          </a:p>
          <a:p>
            <a:pPr lvl="1">
              <a:lnSpc>
                <a:spcPct val="110000"/>
              </a:lnSpc>
            </a:pPr>
            <a:r>
              <a:rPr lang="it-IT" sz="1200" dirty="0">
                <a:solidFill>
                  <a:schemeClr val="tx2"/>
                </a:solidFill>
              </a:rPr>
              <a:t>Identificare le emozioni e la loro intensità (0-100)</a:t>
            </a:r>
          </a:p>
          <a:p>
            <a:pPr lvl="1">
              <a:lnSpc>
                <a:spcPct val="110000"/>
              </a:lnSpc>
            </a:pPr>
            <a:r>
              <a:rPr lang="it-IT" sz="1200" dirty="0">
                <a:solidFill>
                  <a:schemeClr val="tx2"/>
                </a:solidFill>
              </a:rPr>
              <a:t>Identificare i pensieri automatici negativi (PAN)</a:t>
            </a:r>
          </a:p>
          <a:p>
            <a:pPr lvl="2">
              <a:lnSpc>
                <a:spcPct val="110000"/>
              </a:lnSpc>
            </a:pPr>
            <a:r>
              <a:rPr lang="it-IT" sz="1200" dirty="0">
                <a:solidFill>
                  <a:schemeClr val="tx2"/>
                </a:solidFill>
              </a:rPr>
              <a:t>ciò comporta l’inizio della valutazione di specifici PAN e delle DISTORSIONI COGNITIVE che ad essi sottendono (</a:t>
            </a:r>
            <a:r>
              <a:rPr lang="it-IT" sz="1200" dirty="0" err="1">
                <a:solidFill>
                  <a:schemeClr val="tx2"/>
                </a:solidFill>
              </a:rPr>
              <a:t>catastrofizzazione</a:t>
            </a:r>
            <a:r>
              <a:rPr lang="it-IT" sz="1200" dirty="0">
                <a:solidFill>
                  <a:schemeClr val="tx2"/>
                </a:solidFill>
              </a:rPr>
              <a:t>, </a:t>
            </a:r>
            <a:r>
              <a:rPr lang="it-IT" sz="1200" dirty="0" err="1">
                <a:solidFill>
                  <a:schemeClr val="tx2"/>
                </a:solidFill>
              </a:rPr>
              <a:t>doverizzazione</a:t>
            </a:r>
            <a:r>
              <a:rPr lang="it-IT" sz="1200" dirty="0">
                <a:solidFill>
                  <a:schemeClr val="tx2"/>
                </a:solidFill>
              </a:rPr>
              <a:t>, lettura del pensiero, visione tunnel, etc.)</a:t>
            </a:r>
          </a:p>
          <a:p>
            <a:pPr lvl="1">
              <a:lnSpc>
                <a:spcPct val="110000"/>
              </a:lnSpc>
            </a:pPr>
            <a:r>
              <a:rPr lang="it-IT" sz="1200" dirty="0">
                <a:solidFill>
                  <a:schemeClr val="tx2"/>
                </a:solidFill>
              </a:rPr>
              <a:t>Identificare i pensieri alternativi funzionali (PAF)</a:t>
            </a:r>
          </a:p>
          <a:p>
            <a:pPr lvl="2">
              <a:lnSpc>
                <a:spcPct val="110000"/>
              </a:lnSpc>
            </a:pPr>
            <a:r>
              <a:rPr lang="it-IT" sz="1200" dirty="0">
                <a:solidFill>
                  <a:schemeClr val="tx2"/>
                </a:solidFill>
              </a:rPr>
              <a:t>Chiedersi se esiste un altro modo di considerare la situazione, se esistono prove a favore che le cose stanno proprio come si pensa che siano, se ci sono prove del contrario, etc.</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043397235"/>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748FE5-971C-4D3D-9E82-844F989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5180ED-82FA-4DB9-977A-EF01472A5B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1770DC71-8434-464C-A23E-E7BC9BC89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357561C8-C082-42A2-8092-4FB6D770A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C43BFC-462D-410C-B3EE-F37EF751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955893" y="808056"/>
            <a:ext cx="4003779" cy="1077229"/>
          </a:xfrm>
        </p:spPr>
        <p:txBody>
          <a:bodyPr>
            <a:normAutofit/>
          </a:bodyPr>
          <a:lstStyle/>
          <a:p>
            <a:pPr algn="l"/>
            <a:r>
              <a:rPr lang="it-IT" sz="2200"/>
              <a:t>Identificare i pensieri automatici negativi (PAN)</a:t>
            </a:r>
            <a:br>
              <a:rPr lang="it-IT" sz="2200"/>
            </a:br>
            <a:endParaRPr lang="it-IT" sz="2200"/>
          </a:p>
        </p:txBody>
      </p:sp>
      <p:pic>
        <p:nvPicPr>
          <p:cNvPr id="5" name="Picture 4" descr="Lente di ingrandimento e punto interrogativo">
            <a:extLst>
              <a:ext uri="{FF2B5EF4-FFF2-40B4-BE49-F238E27FC236}">
                <a16:creationId xmlns:a16="http://schemas.microsoft.com/office/drawing/2014/main" id="{F984B679-3B3A-88EC-2B6B-1DE8CABCD705}"/>
              </a:ext>
            </a:extLst>
          </p:cNvPr>
          <p:cNvPicPr>
            <a:picLocks noChangeAspect="1"/>
          </p:cNvPicPr>
          <p:nvPr/>
        </p:nvPicPr>
        <p:blipFill rotWithShape="1">
          <a:blip r:embed="rId6"/>
          <a:srcRect l="42439" r="38790"/>
          <a:stretch/>
        </p:blipFill>
        <p:spPr>
          <a:xfrm>
            <a:off x="758910" y="227"/>
            <a:ext cx="2288595" cy="6858000"/>
          </a:xfrm>
          <a:prstGeom prst="rect">
            <a:avLst/>
          </a:prstGeom>
          <a:ln w="12700">
            <a:solidFill>
              <a:schemeClr val="tx1"/>
            </a:solidFill>
          </a:ln>
        </p:spPr>
      </p:pic>
      <p:sp>
        <p:nvSpPr>
          <p:cNvPr id="19" name="Rectangle 18">
            <a:extLst>
              <a:ext uri="{FF2B5EF4-FFF2-40B4-BE49-F238E27FC236}">
                <a16:creationId xmlns:a16="http://schemas.microsoft.com/office/drawing/2014/main" id="{DDB9C59E-E311-421C-83D7-D60C5EBE7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3951803" y="2052116"/>
            <a:ext cx="4007869" cy="3997828"/>
          </a:xfrm>
        </p:spPr>
        <p:txBody>
          <a:bodyPr>
            <a:normAutofit/>
          </a:bodyPr>
          <a:lstStyle/>
          <a:p>
            <a:endParaRPr lang="it-IT" dirty="0"/>
          </a:p>
          <a:p>
            <a:r>
              <a:rPr lang="it-IT" dirty="0"/>
              <a:t>Domande </a:t>
            </a:r>
          </a:p>
          <a:p>
            <a:pPr lvl="1"/>
            <a:r>
              <a:rPr lang="it-IT" dirty="0"/>
              <a:t>Quali pensieri negativi le sono venuti in mente quando si è trovato in quella situazione?</a:t>
            </a:r>
          </a:p>
          <a:p>
            <a:pPr lvl="1"/>
            <a:r>
              <a:rPr lang="it-IT" dirty="0"/>
              <a:t>Quando si è accorto di avere molto caldo, quali pensieri le sono venuti in mente?</a:t>
            </a:r>
          </a:p>
          <a:p>
            <a:pPr lvl="1"/>
            <a:endParaRPr lang="it-IT" dirty="0"/>
          </a:p>
        </p:txBody>
      </p:sp>
      <p:sp>
        <p:nvSpPr>
          <p:cNvPr id="21" name="Rectangle 20">
            <a:extLst>
              <a:ext uri="{FF2B5EF4-FFF2-40B4-BE49-F238E27FC236}">
                <a16:creationId xmlns:a16="http://schemas.microsoft.com/office/drawing/2014/main" id="{FF9CCB84-4641-45C1-9C0C-D35DEB9B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11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F301A1-BECA-5389-F5D3-B25F432C581D}"/>
              </a:ext>
            </a:extLst>
          </p:cNvPr>
          <p:cNvSpPr>
            <a:spLocks noGrp="1"/>
          </p:cNvSpPr>
          <p:nvPr>
            <p:ph type="title"/>
          </p:nvPr>
        </p:nvSpPr>
        <p:spPr/>
        <p:txBody>
          <a:bodyPr/>
          <a:lstStyle/>
          <a:p>
            <a:r>
              <a:rPr lang="it-IT" dirty="0"/>
              <a:t>Ma … </a:t>
            </a:r>
            <a:br>
              <a:rPr lang="it-IT" dirty="0"/>
            </a:br>
            <a:endParaRPr lang="it-IT" dirty="0"/>
          </a:p>
        </p:txBody>
      </p:sp>
      <p:sp>
        <p:nvSpPr>
          <p:cNvPr id="3" name="Segnaposto contenuto 2">
            <a:extLst>
              <a:ext uri="{FF2B5EF4-FFF2-40B4-BE49-F238E27FC236}">
                <a16:creationId xmlns:a16="http://schemas.microsoft.com/office/drawing/2014/main" id="{FCC43C77-3E0D-91AD-1968-8F3F1199913A}"/>
              </a:ext>
            </a:extLst>
          </p:cNvPr>
          <p:cNvSpPr>
            <a:spLocks noGrp="1"/>
          </p:cNvSpPr>
          <p:nvPr>
            <p:ph idx="1"/>
          </p:nvPr>
        </p:nvSpPr>
        <p:spPr/>
        <p:txBody>
          <a:bodyPr>
            <a:normAutofit fontScale="85000" lnSpcReduction="10000"/>
          </a:bodyPr>
          <a:lstStyle/>
          <a:p>
            <a:r>
              <a:rPr lang="it-IT" dirty="0"/>
              <a:t>I PAN in molti casi di fobia sociale non sono suscettibili di modificazione, poiché essi sono associati all’attivazione dell’ansia sotto forma di sintomi psicosomatici, i quali sono soggetti a giudizi negativi e possono essere interpretati come prove di fallimento o di umiliazione. Nella fobia sociale, infatti, gli eventi negativi possono avvenire realmente: gli altri potrebbero fissare, rifiutare, umiliare e pensare male dinanzi ad una persona che suda, balbetta, trema mentre parla.</a:t>
            </a:r>
          </a:p>
          <a:p>
            <a:r>
              <a:rPr lang="it-IT" dirty="0"/>
              <a:t>La TC dovrebbe concentrarsi prima di tutto sul cambiamento:</a:t>
            </a:r>
          </a:p>
          <a:p>
            <a:pPr lvl="1"/>
            <a:r>
              <a:rPr lang="it-IT" dirty="0"/>
              <a:t>delle immagini distorte di sé, di ciò che credono sia il giudizio altrui;</a:t>
            </a:r>
          </a:p>
          <a:p>
            <a:pPr lvl="1"/>
            <a:r>
              <a:rPr lang="it-IT" dirty="0"/>
              <a:t>delle credenze relative alle conseguenze dei sintomi manifestati o delle prestazioni fallite.</a:t>
            </a:r>
          </a:p>
        </p:txBody>
      </p:sp>
    </p:spTree>
    <p:extLst>
      <p:ext uri="{BB962C8B-B14F-4D97-AF65-F5344CB8AC3E}">
        <p14:creationId xmlns:p14="http://schemas.microsoft.com/office/powerpoint/2010/main" val="2752097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1"/>
            <a:ext cx="83883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3" name="Rectangle 12">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356702" y="2811270"/>
            <a:ext cx="2605314" cy="1770045"/>
          </a:xfrm>
        </p:spPr>
        <p:txBody>
          <a:bodyPr>
            <a:normAutofit/>
          </a:bodyPr>
          <a:lstStyle/>
          <a:p>
            <a:pPr algn="l"/>
            <a:r>
              <a:rPr lang="it-IT" sz="2400"/>
              <a:t>Alcune domande utili per individuare i pensieri disfunzionali</a:t>
            </a:r>
          </a:p>
        </p:txBody>
      </p:sp>
      <p:graphicFrame>
        <p:nvGraphicFramePr>
          <p:cNvPr id="5" name="Segnaposto contenuto 2">
            <a:extLst>
              <a:ext uri="{FF2B5EF4-FFF2-40B4-BE49-F238E27FC236}">
                <a16:creationId xmlns:a16="http://schemas.microsoft.com/office/drawing/2014/main" id="{E6ACD599-E88C-73E1-FBD1-8FDB831B21C9}"/>
              </a:ext>
            </a:extLst>
          </p:cNvPr>
          <p:cNvGraphicFramePr>
            <a:graphicFrameLocks noGrp="1"/>
          </p:cNvGraphicFramePr>
          <p:nvPr>
            <p:ph sz="quarter" idx="13"/>
            <p:extLst>
              <p:ext uri="{D42A27DB-BD31-4B8C-83A1-F6EECF244321}">
                <p14:modId xmlns:p14="http://schemas.microsoft.com/office/powerpoint/2010/main" val="590875669"/>
              </p:ext>
            </p:extLst>
          </p:nvPr>
        </p:nvGraphicFramePr>
        <p:xfrm>
          <a:off x="4710198" y="550974"/>
          <a:ext cx="3971833"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0583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7FB6A0-D46C-0BDE-AD25-F7B58156B7AC}"/>
              </a:ext>
            </a:extLst>
          </p:cNvPr>
          <p:cNvPicPr>
            <a:picLocks noChangeAspect="1"/>
          </p:cNvPicPr>
          <p:nvPr/>
        </p:nvPicPr>
        <p:blipFill rotWithShape="1">
          <a:blip r:embed="rId2">
            <a:duotone>
              <a:schemeClr val="bg2">
                <a:shade val="45000"/>
                <a:satMod val="135000"/>
              </a:schemeClr>
              <a:prstClr val="white"/>
            </a:duotone>
            <a:alphaModFix amt="25000"/>
          </a:blip>
          <a:srcRect r="25002"/>
          <a:stretch/>
        </p:blipFill>
        <p:spPr>
          <a:xfrm>
            <a:off x="114" y="10"/>
            <a:ext cx="9143772" cy="6857990"/>
          </a:xfrm>
          <a:prstGeom prst="rect">
            <a:avLst/>
          </a:prstGeom>
        </p:spPr>
      </p:pic>
      <p:pic>
        <p:nvPicPr>
          <p:cNvPr id="30" name="Picture 29">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
        <p:nvSpPr>
          <p:cNvPr id="2" name="Titolo 1"/>
          <p:cNvSpPr>
            <a:spLocks noGrp="1"/>
          </p:cNvSpPr>
          <p:nvPr>
            <p:ph type="title"/>
          </p:nvPr>
        </p:nvSpPr>
        <p:spPr>
          <a:xfrm>
            <a:off x="1958856" y="808056"/>
            <a:ext cx="5968748" cy="1077229"/>
          </a:xfrm>
        </p:spPr>
        <p:txBody>
          <a:bodyPr>
            <a:normAutofit/>
          </a:bodyPr>
          <a:lstStyle/>
          <a:p>
            <a:pPr algn="l"/>
            <a:r>
              <a:rPr lang="it-IT"/>
              <a:t>Identificazione dei comportamenti protettivi</a:t>
            </a:r>
          </a:p>
        </p:txBody>
      </p:sp>
      <p:sp>
        <p:nvSpPr>
          <p:cNvPr id="32" name="Rectangle 31">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957933" y="2052115"/>
            <a:ext cx="6744278" cy="4430877"/>
          </a:xfrm>
        </p:spPr>
        <p:txBody>
          <a:bodyPr>
            <a:normAutofit/>
          </a:bodyPr>
          <a:lstStyle/>
          <a:p>
            <a:pPr>
              <a:lnSpc>
                <a:spcPct val="110000"/>
              </a:lnSpc>
            </a:pPr>
            <a:r>
              <a:rPr lang="it-IT" sz="1400" dirty="0"/>
              <a:t>Domande</a:t>
            </a:r>
          </a:p>
          <a:p>
            <a:pPr lvl="1">
              <a:lnSpc>
                <a:spcPct val="110000"/>
              </a:lnSpc>
            </a:pPr>
            <a:r>
              <a:rPr lang="it-IT" sz="1400" dirty="0"/>
              <a:t>Quando ha pensato che (l’evento temuto) sarebbe avvenuto, ha fatto qualcosa per evitarlo? Cosa ha fatto?</a:t>
            </a:r>
          </a:p>
          <a:p>
            <a:pPr lvl="1">
              <a:lnSpc>
                <a:spcPct val="110000"/>
              </a:lnSpc>
            </a:pPr>
            <a:r>
              <a:rPr lang="it-IT" sz="1400" dirty="0"/>
              <a:t>Se lei non avesse assunto (comportamento protettivo), quanto è convinto che (l’evento temuto) sarebbe realmente accaduto?</a:t>
            </a:r>
          </a:p>
          <a:p>
            <a:pPr lvl="1">
              <a:lnSpc>
                <a:spcPct val="110000"/>
              </a:lnSpc>
            </a:pPr>
            <a:r>
              <a:rPr lang="it-IT" sz="1400" dirty="0"/>
              <a:t>Fa qualche cosa per controllare i sintomi/migliorare la prestazione/nascondere il problema?</a:t>
            </a:r>
          </a:p>
          <a:p>
            <a:pPr lvl="1">
              <a:lnSpc>
                <a:spcPct val="110000"/>
              </a:lnSpc>
            </a:pPr>
            <a:r>
              <a:rPr lang="it-IT" sz="1400" dirty="0"/>
              <a:t>Fa qualcosa per evitare di attirare l’attenzione?</a:t>
            </a:r>
          </a:p>
          <a:p>
            <a:pPr lvl="1">
              <a:lnSpc>
                <a:spcPct val="110000"/>
              </a:lnSpc>
            </a:pPr>
            <a:r>
              <a:rPr lang="it-IT" sz="1400" dirty="0"/>
              <a:t>Quale effetto ottiene attraverso l’impiego di comportamenti protettivi?</a:t>
            </a:r>
          </a:p>
          <a:p>
            <a:pPr lvl="1">
              <a:lnSpc>
                <a:spcPct val="110000"/>
              </a:lnSpc>
            </a:pPr>
            <a:r>
              <a:rPr lang="it-IT" sz="1400" dirty="0"/>
              <a:t>Sulla consapevolezza di sé</a:t>
            </a:r>
          </a:p>
          <a:p>
            <a:pPr lvl="1">
              <a:lnSpc>
                <a:spcPct val="110000"/>
              </a:lnSpc>
            </a:pPr>
            <a:r>
              <a:rPr lang="it-IT" sz="1400" dirty="0"/>
              <a:t>Sulla sua prestazione</a:t>
            </a:r>
          </a:p>
          <a:p>
            <a:pPr lvl="1">
              <a:lnSpc>
                <a:spcPct val="110000"/>
              </a:lnSpc>
            </a:pPr>
            <a:r>
              <a:rPr lang="it-IT" sz="1400" dirty="0"/>
              <a:t>Sull’immagine trasmessa agli altri?</a:t>
            </a:r>
          </a:p>
          <a:p>
            <a:pPr lvl="1">
              <a:lnSpc>
                <a:spcPct val="110000"/>
              </a:lnSpc>
            </a:pPr>
            <a:r>
              <a:rPr lang="it-IT" sz="1400" dirty="0"/>
              <a:t>Sui suoi sintomi?</a:t>
            </a:r>
          </a:p>
          <a:p>
            <a:pPr lvl="1">
              <a:lnSpc>
                <a:spcPct val="110000"/>
              </a:lnSpc>
            </a:pPr>
            <a:endParaRPr lang="it-IT" sz="1400" dirty="0"/>
          </a:p>
          <a:p>
            <a:pPr lvl="1">
              <a:lnSpc>
                <a:spcPct val="110000"/>
              </a:lnSpc>
            </a:pPr>
            <a:endParaRPr lang="it-IT" sz="1400" dirty="0"/>
          </a:p>
        </p:txBody>
      </p:sp>
    </p:spTree>
    <p:extLst>
      <p:ext uri="{BB962C8B-B14F-4D97-AF65-F5344CB8AC3E}">
        <p14:creationId xmlns:p14="http://schemas.microsoft.com/office/powerpoint/2010/main" val="2786715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748FE5-971C-4D3D-9E82-844F9896D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5180ED-82FA-4DB9-977A-EF01472A5B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1770DC71-8434-464C-A23E-E7BC9BC893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357561C8-C082-42A2-8092-4FB6D770A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C43BFC-462D-410C-B3EE-F37EF751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955893" y="808056"/>
            <a:ext cx="4003779" cy="1077229"/>
          </a:xfrm>
        </p:spPr>
        <p:txBody>
          <a:bodyPr>
            <a:normAutofit/>
          </a:bodyPr>
          <a:lstStyle/>
          <a:p>
            <a:pPr algn="l"/>
            <a:r>
              <a:rPr lang="it-IT" dirty="0"/>
              <a:t>Sintomi psicosomatici</a:t>
            </a:r>
            <a:endParaRPr lang="it-IT"/>
          </a:p>
        </p:txBody>
      </p:sp>
      <p:pic>
        <p:nvPicPr>
          <p:cNvPr id="5" name="Picture 4" descr="Punti di domanda di colori diversi">
            <a:extLst>
              <a:ext uri="{FF2B5EF4-FFF2-40B4-BE49-F238E27FC236}">
                <a16:creationId xmlns:a16="http://schemas.microsoft.com/office/drawing/2014/main" id="{6FB0304E-CB70-DEC5-9C35-BF44F312EF96}"/>
              </a:ext>
            </a:extLst>
          </p:cNvPr>
          <p:cNvPicPr>
            <a:picLocks noChangeAspect="1"/>
          </p:cNvPicPr>
          <p:nvPr/>
        </p:nvPicPr>
        <p:blipFill rotWithShape="1">
          <a:blip r:embed="rId5"/>
          <a:srcRect l="38922" r="42307"/>
          <a:stretch/>
        </p:blipFill>
        <p:spPr>
          <a:xfrm>
            <a:off x="758910" y="227"/>
            <a:ext cx="2288595" cy="6858000"/>
          </a:xfrm>
          <a:prstGeom prst="rect">
            <a:avLst/>
          </a:prstGeom>
          <a:ln w="12700">
            <a:solidFill>
              <a:schemeClr val="tx1"/>
            </a:solidFill>
          </a:ln>
        </p:spPr>
      </p:pic>
      <p:sp>
        <p:nvSpPr>
          <p:cNvPr id="19" name="Rectangle 18">
            <a:extLst>
              <a:ext uri="{FF2B5EF4-FFF2-40B4-BE49-F238E27FC236}">
                <a16:creationId xmlns:a16="http://schemas.microsoft.com/office/drawing/2014/main" id="{DDB9C59E-E311-421C-83D7-D60C5EBE7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3951803" y="2052116"/>
            <a:ext cx="4007869" cy="3997828"/>
          </a:xfrm>
        </p:spPr>
        <p:txBody>
          <a:bodyPr>
            <a:normAutofit/>
          </a:bodyPr>
          <a:lstStyle/>
          <a:p>
            <a:r>
              <a:rPr lang="it-IT" dirty="0"/>
              <a:t>Domande</a:t>
            </a:r>
          </a:p>
          <a:p>
            <a:pPr lvl="1"/>
            <a:r>
              <a:rPr lang="it-IT" dirty="0"/>
              <a:t>Quale sintomo la disturba maggiormente?</a:t>
            </a:r>
          </a:p>
          <a:p>
            <a:pPr lvl="1"/>
            <a:r>
              <a:rPr lang="it-IT" dirty="0"/>
              <a:t>Quando si sente ansioso in situazioni pubbliche, quali sintomi nota?</a:t>
            </a:r>
          </a:p>
          <a:p>
            <a:pPr lvl="1"/>
            <a:r>
              <a:rPr lang="it-IT" dirty="0"/>
              <a:t>Quanto ritiene siano evidenti i sintomi?</a:t>
            </a:r>
          </a:p>
          <a:p>
            <a:pPr lvl="1"/>
            <a:r>
              <a:rPr lang="it-IT" dirty="0"/>
              <a:t>Se le persone notassero i sintomi cosa significherebbe questo per lei?</a:t>
            </a:r>
          </a:p>
        </p:txBody>
      </p:sp>
      <p:sp>
        <p:nvSpPr>
          <p:cNvPr id="21" name="Rectangle 20">
            <a:extLst>
              <a:ext uri="{FF2B5EF4-FFF2-40B4-BE49-F238E27FC236}">
                <a16:creationId xmlns:a16="http://schemas.microsoft.com/office/drawing/2014/main" id="{FF9CCB84-4641-45C1-9C0C-D35DEB9B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61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3320" y="338907"/>
            <a:ext cx="8591550" cy="1066801"/>
          </a:xfrm>
        </p:spPr>
        <p:txBody>
          <a:bodyPr>
            <a:normAutofit/>
          </a:bodyPr>
          <a:lstStyle/>
          <a:p>
            <a:r>
              <a:rPr lang="it-IT" b="1" dirty="0">
                <a:solidFill>
                  <a:schemeClr val="bg1">
                    <a:lumMod val="75000"/>
                    <a:lumOff val="25000"/>
                  </a:schemeClr>
                </a:solidFill>
              </a:rPr>
              <a:t>DSM 5</a:t>
            </a:r>
          </a:p>
        </p:txBody>
      </p:sp>
      <p:sp>
        <p:nvSpPr>
          <p:cNvPr id="3" name="Segnaposto contenuto 2"/>
          <p:cNvSpPr>
            <a:spLocks noGrp="1"/>
          </p:cNvSpPr>
          <p:nvPr>
            <p:ph sz="quarter" idx="13"/>
          </p:nvPr>
        </p:nvSpPr>
        <p:spPr>
          <a:xfrm>
            <a:off x="1399214" y="1336256"/>
            <a:ext cx="7035869" cy="4558649"/>
          </a:xfrm>
        </p:spPr>
        <p:txBody>
          <a:bodyPr>
            <a:normAutofit fontScale="77500" lnSpcReduction="20000"/>
          </a:bodyPr>
          <a:lstStyle/>
          <a:p>
            <a:endParaRPr lang="it-IT" dirty="0"/>
          </a:p>
          <a:p>
            <a:r>
              <a:rPr lang="it-IT" sz="2600" i="1" dirty="0">
                <a:solidFill>
                  <a:schemeClr val="bg1">
                    <a:lumMod val="75000"/>
                    <a:lumOff val="25000"/>
                  </a:schemeClr>
                </a:solidFill>
              </a:rPr>
              <a:t>Il DSM-5 inoltre definisce due tipologie di disturbo d’ansia sociale. Se infatti i sintomi si presentano solamente quando il soggetto deve effettuare una performance pubblica (come parlare in pubblico) allora si parla di “</a:t>
            </a:r>
            <a:r>
              <a:rPr lang="it-IT" sz="2600" b="1" i="1" dirty="0">
                <a:solidFill>
                  <a:schemeClr val="bg1">
                    <a:lumMod val="75000"/>
                    <a:lumOff val="25000"/>
                  </a:schemeClr>
                </a:solidFill>
              </a:rPr>
              <a:t>disturbo d’ansia sociale correlato alle performance</a:t>
            </a:r>
            <a:r>
              <a:rPr lang="it-IT" sz="2600" i="1" dirty="0">
                <a:solidFill>
                  <a:schemeClr val="bg1">
                    <a:lumMod val="75000"/>
                    <a:lumOff val="25000"/>
                  </a:schemeClr>
                </a:solidFill>
              </a:rPr>
              <a:t>“. In genere questo tipo di disturbo può essere diagnosticato in musicisti, ballerini, atleti etc. In casi in cui invece il disturbo si presenti anche in altri contesti sociali allora si utilizza la denominazione semplice “</a:t>
            </a:r>
            <a:r>
              <a:rPr lang="it-IT" sz="2600" b="1" i="1" dirty="0">
                <a:solidFill>
                  <a:schemeClr val="bg1">
                    <a:lumMod val="75000"/>
                    <a:lumOff val="25000"/>
                  </a:schemeClr>
                </a:solidFill>
              </a:rPr>
              <a:t>disturbo d’ansia sociale</a:t>
            </a:r>
            <a:r>
              <a:rPr lang="it-IT" sz="2600" i="1" dirty="0">
                <a:solidFill>
                  <a:schemeClr val="bg1">
                    <a:lumMod val="75000"/>
                    <a:lumOff val="25000"/>
                  </a:schemeClr>
                </a:solidFill>
              </a:rPr>
              <a:t>“.</a:t>
            </a:r>
          </a:p>
          <a:p>
            <a:r>
              <a:rPr lang="it-IT" sz="2600" i="1" dirty="0">
                <a:solidFill>
                  <a:schemeClr val="bg1">
                    <a:lumMod val="75000"/>
                    <a:lumOff val="25000"/>
                  </a:schemeClr>
                </a:solidFill>
              </a:rPr>
              <a:t>Si ipotizza un continuum tra disturbi caratterizzati da diverse intensità d’ansia sociale:</a:t>
            </a:r>
          </a:p>
        </p:txBody>
      </p:sp>
      <p:cxnSp>
        <p:nvCxnSpPr>
          <p:cNvPr id="8" name="Connettore 1 7"/>
          <p:cNvCxnSpPr/>
          <p:nvPr/>
        </p:nvCxnSpPr>
        <p:spPr>
          <a:xfrm>
            <a:off x="1361383" y="6222203"/>
            <a:ext cx="7620000" cy="0"/>
          </a:xfrm>
          <a:prstGeom prst="line">
            <a:avLst/>
          </a:prstGeom>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282214" y="6267887"/>
            <a:ext cx="1381760" cy="369332"/>
          </a:xfrm>
          <a:prstGeom prst="rect">
            <a:avLst/>
          </a:prstGeom>
          <a:noFill/>
        </p:spPr>
        <p:txBody>
          <a:bodyPr wrap="square" rtlCol="0">
            <a:spAutoFit/>
          </a:bodyPr>
          <a:lstStyle/>
          <a:p>
            <a:r>
              <a:rPr lang="it-IT" dirty="0">
                <a:solidFill>
                  <a:srgbClr val="FF7A5B"/>
                </a:solidFill>
              </a:rPr>
              <a:t>Timidezza</a:t>
            </a:r>
          </a:p>
        </p:txBody>
      </p:sp>
      <p:sp>
        <p:nvSpPr>
          <p:cNvPr id="10" name="CasellaDiTesto 9"/>
          <p:cNvSpPr txBox="1"/>
          <p:nvPr/>
        </p:nvSpPr>
        <p:spPr>
          <a:xfrm>
            <a:off x="4237918" y="5825453"/>
            <a:ext cx="1534160" cy="369332"/>
          </a:xfrm>
          <a:prstGeom prst="rect">
            <a:avLst/>
          </a:prstGeom>
          <a:noFill/>
        </p:spPr>
        <p:txBody>
          <a:bodyPr wrap="square" rtlCol="0">
            <a:spAutoFit/>
          </a:bodyPr>
          <a:lstStyle/>
          <a:p>
            <a:r>
              <a:rPr lang="it-IT" dirty="0">
                <a:solidFill>
                  <a:srgbClr val="E70303"/>
                </a:solidFill>
              </a:rPr>
              <a:t>Fobia sociale</a:t>
            </a:r>
          </a:p>
        </p:txBody>
      </p:sp>
      <p:sp>
        <p:nvSpPr>
          <p:cNvPr id="11" name="CasellaDiTesto 10"/>
          <p:cNvSpPr txBox="1"/>
          <p:nvPr/>
        </p:nvSpPr>
        <p:spPr>
          <a:xfrm>
            <a:off x="6911197" y="6195927"/>
            <a:ext cx="2397760" cy="646331"/>
          </a:xfrm>
          <a:prstGeom prst="rect">
            <a:avLst/>
          </a:prstGeom>
          <a:noFill/>
        </p:spPr>
        <p:txBody>
          <a:bodyPr wrap="square" rtlCol="0">
            <a:spAutoFit/>
          </a:bodyPr>
          <a:lstStyle/>
          <a:p>
            <a:r>
              <a:rPr lang="it-IT" dirty="0">
                <a:solidFill>
                  <a:srgbClr val="6B010B"/>
                </a:solidFill>
              </a:rPr>
              <a:t>Disturbo evitante di personalità</a:t>
            </a:r>
          </a:p>
        </p:txBody>
      </p:sp>
    </p:spTree>
    <p:extLst>
      <p:ext uri="{BB962C8B-B14F-4D97-AF65-F5344CB8AC3E}">
        <p14:creationId xmlns:p14="http://schemas.microsoft.com/office/powerpoint/2010/main" val="87710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o tesa verso il sole">
            <a:extLst>
              <a:ext uri="{FF2B5EF4-FFF2-40B4-BE49-F238E27FC236}">
                <a16:creationId xmlns:a16="http://schemas.microsoft.com/office/drawing/2014/main" id="{12FDAED5-3C9D-699F-00A5-8161FD1611BF}"/>
              </a:ext>
            </a:extLst>
          </p:cNvPr>
          <p:cNvPicPr>
            <a:picLocks noChangeAspect="1"/>
          </p:cNvPicPr>
          <p:nvPr/>
        </p:nvPicPr>
        <p:blipFill rotWithShape="1">
          <a:blip r:embed="rId2">
            <a:duotone>
              <a:schemeClr val="bg2">
                <a:shade val="45000"/>
                <a:satMod val="135000"/>
              </a:schemeClr>
              <a:prstClr val="white"/>
            </a:duotone>
            <a:alphaModFix amt="25000"/>
          </a:blip>
          <a:srcRect l="10669" r="2" b="2"/>
          <a:stretch/>
        </p:blipFill>
        <p:spPr>
          <a:xfrm>
            <a:off x="114" y="10"/>
            <a:ext cx="9143772" cy="6857990"/>
          </a:xfrm>
          <a:prstGeom prst="rect">
            <a:avLst/>
          </a:prstGeom>
        </p:spPr>
      </p:pic>
      <p:pic>
        <p:nvPicPr>
          <p:cNvPr id="35" name="Picture 34">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val="0"/>
              </a:ext>
            </a:extLst>
          </a:blip>
          <a:stretch>
            <a:fillRect/>
          </a:stretch>
        </p:blipFill>
        <p:spPr>
          <a:xfrm>
            <a:off x="800" y="0"/>
            <a:ext cx="9142400" cy="6858000"/>
          </a:xfrm>
          <a:prstGeom prst="rect">
            <a:avLst/>
          </a:prstGeom>
        </p:spPr>
      </p:pic>
      <p:sp>
        <p:nvSpPr>
          <p:cNvPr id="2" name="Titolo 1"/>
          <p:cNvSpPr>
            <a:spLocks noGrp="1"/>
          </p:cNvSpPr>
          <p:nvPr>
            <p:ph type="title"/>
          </p:nvPr>
        </p:nvSpPr>
        <p:spPr>
          <a:xfrm>
            <a:off x="1958856" y="269437"/>
            <a:ext cx="5968748" cy="1077229"/>
          </a:xfrm>
        </p:spPr>
        <p:txBody>
          <a:bodyPr>
            <a:normAutofit/>
          </a:bodyPr>
          <a:lstStyle/>
          <a:p>
            <a:pPr algn="l"/>
            <a:r>
              <a:rPr lang="it-IT" dirty="0" err="1"/>
              <a:t>Elicitazione</a:t>
            </a:r>
            <a:r>
              <a:rPr lang="it-IT" dirty="0"/>
              <a:t> dei contenuti riguardo a sé</a:t>
            </a:r>
          </a:p>
        </p:txBody>
      </p:sp>
      <p:sp>
        <p:nvSpPr>
          <p:cNvPr id="37" name="Rectangle 36">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958856" y="1616093"/>
            <a:ext cx="6568694" cy="5239189"/>
          </a:xfrm>
        </p:spPr>
        <p:txBody>
          <a:bodyPr>
            <a:normAutofit fontScale="77500" lnSpcReduction="20000"/>
          </a:bodyPr>
          <a:lstStyle/>
          <a:p>
            <a:pPr marL="0" indent="0">
              <a:lnSpc>
                <a:spcPct val="110000"/>
              </a:lnSpc>
              <a:buNone/>
            </a:pPr>
            <a:r>
              <a:rPr lang="it-IT" sz="2100" dirty="0"/>
              <a:t>Per accedere all'elaborazione della percezione di sé si possono valutare:</a:t>
            </a:r>
          </a:p>
          <a:p>
            <a:pPr>
              <a:lnSpc>
                <a:spcPct val="110000"/>
              </a:lnSpc>
            </a:pPr>
            <a:r>
              <a:rPr lang="it-IT" sz="1600" b="1" dirty="0"/>
              <a:t>I contenuti dell'accresciuta sensazione di disagio</a:t>
            </a:r>
          </a:p>
          <a:p>
            <a:pPr lvl="1">
              <a:lnSpc>
                <a:spcPct val="110000"/>
              </a:lnSpc>
            </a:pPr>
            <a:r>
              <a:rPr lang="it-IT" sz="1800" dirty="0"/>
              <a:t>Quando lei si è sentito consapevole, di cosa lo era maggiormente?</a:t>
            </a:r>
          </a:p>
          <a:p>
            <a:pPr lvl="1">
              <a:lnSpc>
                <a:spcPct val="110000"/>
              </a:lnSpc>
            </a:pPr>
            <a:r>
              <a:rPr lang="it-IT" sz="1800" dirty="0"/>
              <a:t>Su quali aspetti di se stesso si è maggiormente concentrato?</a:t>
            </a:r>
          </a:p>
          <a:p>
            <a:pPr lvl="1">
              <a:lnSpc>
                <a:spcPct val="110000"/>
              </a:lnSpc>
            </a:pPr>
            <a:r>
              <a:rPr lang="it-IT" sz="1800" dirty="0"/>
              <a:t>ha avuto un'idea di come potesse apparire  nella situazione?</a:t>
            </a:r>
          </a:p>
          <a:p>
            <a:pPr>
              <a:lnSpc>
                <a:spcPct val="110000"/>
              </a:lnSpc>
            </a:pPr>
            <a:r>
              <a:rPr lang="it-IT" sz="1600" b="1" dirty="0"/>
              <a:t>Quanto giudica evidenti i propri sintomi</a:t>
            </a:r>
          </a:p>
          <a:p>
            <a:pPr lvl="1">
              <a:lnSpc>
                <a:spcPct val="110000"/>
              </a:lnSpc>
            </a:pPr>
            <a:r>
              <a:rPr lang="it-IT" sz="1800" dirty="0"/>
              <a:t>Quando lei si sente ansioso, di quali sintomi è maggiormente consapevole?</a:t>
            </a:r>
          </a:p>
          <a:p>
            <a:pPr lvl="1">
              <a:lnSpc>
                <a:spcPct val="110000"/>
              </a:lnSpc>
            </a:pPr>
            <a:r>
              <a:rPr lang="it-IT" sz="1800" dirty="0"/>
              <a:t>Ha un' idea di come i sintomi possano apparire anche ad altre persone?</a:t>
            </a:r>
          </a:p>
          <a:p>
            <a:pPr lvl="1">
              <a:lnSpc>
                <a:spcPct val="110000"/>
              </a:lnSpc>
            </a:pPr>
            <a:r>
              <a:rPr lang="it-IT" sz="1800" dirty="0"/>
              <a:t>Come pensa di apparire agli occhi degli altri?</a:t>
            </a:r>
          </a:p>
          <a:p>
            <a:pPr lvl="1">
              <a:lnSpc>
                <a:spcPct val="110000"/>
              </a:lnSpc>
            </a:pPr>
            <a:r>
              <a:rPr lang="it-IT" sz="1800" dirty="0"/>
              <a:t>Se io avessi avuto la possibilità di vederla direttamente in quella situazione, cosa avrei visto?</a:t>
            </a:r>
          </a:p>
          <a:p>
            <a:pPr>
              <a:lnSpc>
                <a:spcPct val="110000"/>
              </a:lnSpc>
            </a:pPr>
            <a:r>
              <a:rPr lang="it-IT" sz="1600" b="1" dirty="0"/>
              <a:t>I comportamenti protettivi</a:t>
            </a:r>
          </a:p>
          <a:p>
            <a:pPr lvl="1">
              <a:lnSpc>
                <a:spcPct val="110000"/>
              </a:lnSpc>
            </a:pPr>
            <a:r>
              <a:rPr lang="it-IT" sz="1800" dirty="0"/>
              <a:t>Quando prova a nascondere i propri sintomi, come pensa di apparire agli occhi degli altri?</a:t>
            </a:r>
          </a:p>
          <a:p>
            <a:pPr lvl="1">
              <a:lnSpc>
                <a:spcPct val="110000"/>
              </a:lnSpc>
            </a:pPr>
            <a:r>
              <a:rPr lang="it-IT" sz="1800" dirty="0"/>
              <a:t>Se non riuscisse a mettere in atto i suoi comportamenti protettivi, come pensa apparirebbe agli occhi degli altri?</a:t>
            </a:r>
          </a:p>
          <a:p>
            <a:pPr marL="170752" lvl="1" indent="0">
              <a:lnSpc>
                <a:spcPct val="110000"/>
              </a:lnSpc>
              <a:buNone/>
            </a:pPr>
            <a:endParaRPr lang="it-IT" sz="900" dirty="0"/>
          </a:p>
        </p:txBody>
      </p:sp>
    </p:spTree>
    <p:extLst>
      <p:ext uri="{BB962C8B-B14F-4D97-AF65-F5344CB8AC3E}">
        <p14:creationId xmlns:p14="http://schemas.microsoft.com/office/powerpoint/2010/main" val="815706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87560" y="808056"/>
            <a:ext cx="6005070" cy="1518934"/>
          </a:xfrm>
        </p:spPr>
        <p:txBody>
          <a:bodyPr anchor="t">
            <a:normAutofit/>
          </a:bodyPr>
          <a:lstStyle/>
          <a:p>
            <a:pPr algn="l"/>
            <a:r>
              <a:rPr lang="it-IT" sz="3400">
                <a:solidFill>
                  <a:schemeClr val="tx2"/>
                </a:solidFill>
              </a:rPr>
              <a:t>Domande relative all'immaginazione</a:t>
            </a:r>
            <a:br>
              <a:rPr lang="it-IT" sz="3400">
                <a:solidFill>
                  <a:schemeClr val="tx2"/>
                </a:solidFill>
              </a:rPr>
            </a:br>
            <a:endParaRPr lang="it-IT" sz="340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687560" y="2547708"/>
            <a:ext cx="6005070" cy="3502235"/>
          </a:xfrm>
        </p:spPr>
        <p:txBody>
          <a:bodyPr anchor="ctr">
            <a:normAutofit/>
          </a:bodyPr>
          <a:lstStyle/>
          <a:p>
            <a:endParaRPr lang="it-IT" sz="1700">
              <a:solidFill>
                <a:schemeClr val="tx2"/>
              </a:solidFill>
            </a:endParaRPr>
          </a:p>
          <a:p>
            <a:r>
              <a:rPr lang="it-IT" sz="1700">
                <a:solidFill>
                  <a:schemeClr val="tx2"/>
                </a:solidFill>
              </a:rPr>
              <a:t>Quando si è trovato in quella situazione, ha avuto in mente un'immagine di come lei potesse apparire? La descriva</a:t>
            </a:r>
          </a:p>
          <a:p>
            <a:r>
              <a:rPr lang="it-IT" sz="1700">
                <a:solidFill>
                  <a:schemeClr val="tx2"/>
                </a:solidFill>
              </a:rPr>
              <a:t>Riesce a creare un'immagine di come pensa di apparire in quegli istanti? Descriva quello che vede.</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45360921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87560" y="808056"/>
            <a:ext cx="6005070" cy="1518934"/>
          </a:xfrm>
        </p:spPr>
        <p:txBody>
          <a:bodyPr anchor="t">
            <a:normAutofit/>
          </a:bodyPr>
          <a:lstStyle/>
          <a:p>
            <a:pPr algn="l"/>
            <a:r>
              <a:rPr lang="it-IT" sz="4400">
                <a:solidFill>
                  <a:schemeClr val="tx2"/>
                </a:solidFill>
              </a:rPr>
              <a:t>Desensibilizzazione sistematica</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687560" y="2547708"/>
            <a:ext cx="6005070" cy="3502235"/>
          </a:xfrm>
        </p:spPr>
        <p:txBody>
          <a:bodyPr anchor="ctr">
            <a:normAutofit/>
          </a:bodyPr>
          <a:lstStyle/>
          <a:p>
            <a:pPr>
              <a:lnSpc>
                <a:spcPct val="110000"/>
              </a:lnSpc>
            </a:pPr>
            <a:r>
              <a:rPr lang="it-IT" sz="1400" dirty="0">
                <a:solidFill>
                  <a:schemeClr val="tx2"/>
                </a:solidFill>
              </a:rPr>
              <a:t>Graduale decondizionamento delle risposte d’ansia, che si attua contrapponendo agli stimoli ansiosi una situazione di rilassamento psicofisico.</a:t>
            </a:r>
          </a:p>
          <a:p>
            <a:pPr lvl="1">
              <a:lnSpc>
                <a:spcPct val="110000"/>
              </a:lnSpc>
            </a:pPr>
            <a:r>
              <a:rPr lang="it-IT" altLang="it-IT" sz="1400" dirty="0">
                <a:solidFill>
                  <a:schemeClr val="tx2"/>
                </a:solidFill>
              </a:rPr>
              <a:t>Si basa sul principio di </a:t>
            </a:r>
            <a:r>
              <a:rPr lang="it-IT" altLang="it-IT" sz="1400" b="1" dirty="0">
                <a:solidFill>
                  <a:schemeClr val="tx2"/>
                </a:solidFill>
              </a:rPr>
              <a:t>inibizione reciproca </a:t>
            </a:r>
            <a:r>
              <a:rPr lang="it-IT" altLang="it-IT" sz="1400" dirty="0">
                <a:solidFill>
                  <a:schemeClr val="tx2"/>
                </a:solidFill>
              </a:rPr>
              <a:t>di </a:t>
            </a:r>
            <a:r>
              <a:rPr lang="it-IT" altLang="it-IT" sz="1400" dirty="0" err="1">
                <a:solidFill>
                  <a:schemeClr val="tx2"/>
                </a:solidFill>
              </a:rPr>
              <a:t>Wolpe</a:t>
            </a:r>
            <a:r>
              <a:rPr lang="it-IT" altLang="it-IT" sz="1400" dirty="0">
                <a:solidFill>
                  <a:schemeClr val="tx2"/>
                </a:solidFill>
              </a:rPr>
              <a:t> che la sperimentò per il trattamento delle reazioni fobiche. Secondo tale principio non si può essere, nello stesso tempo, rilassati e ansiosi. </a:t>
            </a:r>
          </a:p>
          <a:p>
            <a:pPr lvl="1">
              <a:lnSpc>
                <a:spcPct val="110000"/>
              </a:lnSpc>
            </a:pPr>
            <a:r>
              <a:rPr lang="it-IT" altLang="it-IT" sz="1400" dirty="0">
                <a:solidFill>
                  <a:schemeClr val="tx2"/>
                </a:solidFill>
              </a:rPr>
              <a:t>Di conseguenza, se vengono sperimentati nel paziente stimoli, atti a provocare ansia, con sempre maggiore intensità, mentre però costui è in uno stato di profondo rilassamento, la reazione di rilassamento (risposta antagonista) finirà con indebolire il </a:t>
            </a:r>
            <a:r>
              <a:rPr lang="it-IT" sz="1400" dirty="0">
                <a:solidFill>
                  <a:schemeClr val="tx2"/>
                </a:solidFill>
              </a:rPr>
              <a:t> legame tra gli stimoli stessi e la risposta ansiogena sino a </a:t>
            </a:r>
            <a:r>
              <a:rPr lang="it-IT" altLang="it-IT" sz="1400" dirty="0">
                <a:solidFill>
                  <a:schemeClr val="tx2"/>
                </a:solidFill>
              </a:rPr>
              <a:t>sostituirsi alla reazione d’ansia. Egli sarà così desensibilizzato allo stimolo originario, generatore d’ansia.</a:t>
            </a:r>
          </a:p>
          <a:p>
            <a:pPr marL="0" indent="0">
              <a:lnSpc>
                <a:spcPct val="110000"/>
              </a:lnSpc>
              <a:buNone/>
            </a:pPr>
            <a:endParaRPr lang="it-IT" sz="14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2765124434"/>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it-IT" altLang="it-IT" b="1" dirty="0">
                <a:solidFill>
                  <a:schemeClr val="bg1">
                    <a:lumMod val="75000"/>
                    <a:lumOff val="25000"/>
                  </a:schemeClr>
                </a:solidFill>
              </a:rPr>
              <a:t>Fasi della DS … come procedere …</a:t>
            </a:r>
          </a:p>
        </p:txBody>
      </p:sp>
      <p:sp>
        <p:nvSpPr>
          <p:cNvPr id="116739" name="Rectangle 3"/>
          <p:cNvSpPr>
            <a:spLocks noGrp="1" noChangeArrowheads="1"/>
          </p:cNvSpPr>
          <p:nvPr>
            <p:ph sz="quarter" idx="13"/>
          </p:nvPr>
        </p:nvSpPr>
        <p:spPr>
          <a:xfrm>
            <a:off x="2448560" y="1666240"/>
            <a:ext cx="6574790" cy="4419600"/>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r>
              <a:rPr lang="it-IT" altLang="it-IT" sz="2400" dirty="0"/>
              <a:t>Prima di avviare il processo di desensibilizzazione, il paziente deve essere allenato a rilassarsi</a:t>
            </a:r>
          </a:p>
          <a:p>
            <a:pPr lvl="1">
              <a:lnSpc>
                <a:spcPct val="90000"/>
              </a:lnSpc>
            </a:pPr>
            <a:r>
              <a:rPr lang="it-IT" altLang="it-IT" dirty="0"/>
              <a:t>Il metodo più utilizzato è la tecnica di rilassamento profondo progressivo (metodo </a:t>
            </a:r>
            <a:r>
              <a:rPr lang="it-IT" altLang="it-IT" dirty="0" err="1"/>
              <a:t>Jacobson</a:t>
            </a:r>
            <a:r>
              <a:rPr lang="it-IT" altLang="it-IT" dirty="0"/>
              <a:t>). L’esercizio di tendere e rilassare i singoli gruppi muscolari permette al paziente di distinguere la sensazione di tensione da quella di rilassamento. Gli esercizi vanno praticati anche a casa. Altre tecniche riguardano l’ipnosi, lo sforzo di immaginare situazioni di grande rilassamento, il controllo della respirazione.</a:t>
            </a:r>
          </a:p>
          <a:p>
            <a:pPr>
              <a:lnSpc>
                <a:spcPct val="90000"/>
              </a:lnSpc>
            </a:pPr>
            <a:r>
              <a:rPr lang="it-IT" altLang="it-IT" sz="2400" dirty="0"/>
              <a:t>Si stabilisce insieme al pz una gerarchia di stimoli ansiogeni (scala SUD)</a:t>
            </a:r>
          </a:p>
        </p:txBody>
      </p:sp>
      <p:sp>
        <p:nvSpPr>
          <p:cNvPr id="2" name="CasellaDiTesto 1"/>
          <p:cNvSpPr txBox="1"/>
          <p:nvPr/>
        </p:nvSpPr>
        <p:spPr>
          <a:xfrm>
            <a:off x="154306" y="1676399"/>
            <a:ext cx="2147106" cy="32449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it-IT" dirty="0"/>
              <a:t>Tecniche di rilassamento</a:t>
            </a:r>
          </a:p>
          <a:p>
            <a:pPr marL="342900" indent="-342900">
              <a:buAutoNum type="arabicPeriod"/>
            </a:pPr>
            <a:r>
              <a:rPr lang="it-IT" dirty="0"/>
              <a:t>Costruzione della gerarchia o scala SUD</a:t>
            </a:r>
          </a:p>
          <a:p>
            <a:pPr marL="342900" indent="-342900">
              <a:buAutoNum type="arabicPeriod"/>
            </a:pPr>
            <a:r>
              <a:rPr lang="it-IT" dirty="0"/>
              <a:t>Contro-condizionamento per esposizione in immaginazione e in vivo</a:t>
            </a:r>
          </a:p>
        </p:txBody>
      </p:sp>
    </p:spTree>
    <p:extLst>
      <p:ext uri="{BB962C8B-B14F-4D97-AF65-F5344CB8AC3E}">
        <p14:creationId xmlns:p14="http://schemas.microsoft.com/office/powerpoint/2010/main" val="3017224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8802" name="Rectangle 118792">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804" name="Picture 118794">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18806" name="Picture 118796">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18807" name="Rectangle 118798">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01" name="Rectangle 118800">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6" name="Rectangle 2"/>
          <p:cNvSpPr>
            <a:spLocks noGrp="1" noChangeArrowheads="1"/>
          </p:cNvSpPr>
          <p:nvPr>
            <p:ph type="title"/>
          </p:nvPr>
        </p:nvSpPr>
        <p:spPr>
          <a:xfrm>
            <a:off x="4777106" y="808056"/>
            <a:ext cx="3152523" cy="1077229"/>
          </a:xfrm>
        </p:spPr>
        <p:txBody>
          <a:bodyPr>
            <a:normAutofit/>
          </a:bodyPr>
          <a:lstStyle/>
          <a:p>
            <a:pPr algn="l"/>
            <a:r>
              <a:rPr lang="it-IT" altLang="it-IT"/>
              <a:t>Come procedere … /2</a:t>
            </a:r>
          </a:p>
        </p:txBody>
      </p:sp>
      <p:pic>
        <p:nvPicPr>
          <p:cNvPr id="118808" name="Picture 118788" descr="Persona che sale le scale">
            <a:extLst>
              <a:ext uri="{FF2B5EF4-FFF2-40B4-BE49-F238E27FC236}">
                <a16:creationId xmlns:a16="http://schemas.microsoft.com/office/drawing/2014/main" id="{3DA4D1E2-B96E-3DBF-0414-36142D894392}"/>
              </a:ext>
            </a:extLst>
          </p:cNvPr>
          <p:cNvPicPr>
            <a:picLocks noChangeAspect="1"/>
          </p:cNvPicPr>
          <p:nvPr/>
        </p:nvPicPr>
        <p:blipFill rotWithShape="1">
          <a:blip r:embed="rId5"/>
          <a:srcRect l="43319" r="24386" b="-2"/>
          <a:stretch/>
        </p:blipFill>
        <p:spPr>
          <a:xfrm>
            <a:off x="754050" y="227"/>
            <a:ext cx="3318034" cy="6858000"/>
          </a:xfrm>
          <a:prstGeom prst="rect">
            <a:avLst/>
          </a:prstGeom>
          <a:ln w="12700">
            <a:solidFill>
              <a:schemeClr val="tx1"/>
            </a:solidFill>
          </a:ln>
        </p:spPr>
      </p:pic>
      <p:sp>
        <p:nvSpPr>
          <p:cNvPr id="118803" name="Rectangle 118802">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7" name="Rectangle 3"/>
          <p:cNvSpPr>
            <a:spLocks noGrp="1" noChangeArrowheads="1"/>
          </p:cNvSpPr>
          <p:nvPr>
            <p:ph sz="quarter" idx="13"/>
          </p:nvPr>
        </p:nvSpPr>
        <p:spPr>
          <a:xfrm>
            <a:off x="4777105" y="2052116"/>
            <a:ext cx="3152524" cy="3997828"/>
          </a:xfrm>
          <a:prstGeom prst="rect">
            <a:avLst/>
          </a:prstGeom>
        </p:spPr>
        <p:txBody>
          <a:bodyPr>
            <a:normAutofit/>
          </a:bodyPr>
          <a:lstStyle/>
          <a:p>
            <a:pPr>
              <a:lnSpc>
                <a:spcPct val="110000"/>
              </a:lnSpc>
            </a:pPr>
            <a:r>
              <a:rPr lang="it-IT" altLang="it-IT" sz="1500"/>
              <a:t>Per costruire la scala SUD</a:t>
            </a:r>
          </a:p>
          <a:p>
            <a:pPr lvl="1">
              <a:lnSpc>
                <a:spcPct val="110000"/>
              </a:lnSpc>
            </a:pPr>
            <a:r>
              <a:rPr lang="it-IT" altLang="it-IT" sz="1500"/>
              <a:t>si identificano i temi principali (paura di…, paura di…)</a:t>
            </a:r>
          </a:p>
          <a:p>
            <a:pPr lvl="1">
              <a:lnSpc>
                <a:spcPct val="110000"/>
              </a:lnSpc>
            </a:pPr>
            <a:r>
              <a:rPr lang="it-IT" altLang="it-IT" sz="1500"/>
              <a:t>si descrivono situazioni particolari che potrebbero provocare reazioni di angoscia, a partire da quelle meno ansiogene, per finire con quelle più intense.</a:t>
            </a:r>
          </a:p>
          <a:p>
            <a:pPr>
              <a:lnSpc>
                <a:spcPct val="110000"/>
              </a:lnSpc>
            </a:pPr>
            <a:r>
              <a:rPr lang="it-IT" altLang="it-IT" sz="1500"/>
              <a:t>La gerarchia consiste di 10 voci/gradini alle quali deve essere associata l’intensità dell’ansia (0-100).</a:t>
            </a:r>
          </a:p>
        </p:txBody>
      </p:sp>
      <p:sp>
        <p:nvSpPr>
          <p:cNvPr id="118805" name="Rectangle 118804">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637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9827" name="Picture 119826">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119829" name="Rectangle 119828">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831" name="Picture 119830">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119810" name="Rectangle 2"/>
          <p:cNvSpPr>
            <a:spLocks noGrp="1" noChangeArrowheads="1"/>
          </p:cNvSpPr>
          <p:nvPr>
            <p:ph type="title"/>
          </p:nvPr>
        </p:nvSpPr>
        <p:spPr>
          <a:xfrm>
            <a:off x="1041975" y="1201723"/>
            <a:ext cx="2166090" cy="4454554"/>
          </a:xfrm>
        </p:spPr>
        <p:txBody>
          <a:bodyPr anchor="ctr">
            <a:normAutofit/>
          </a:bodyPr>
          <a:lstStyle/>
          <a:p>
            <a:r>
              <a:rPr lang="it-IT" altLang="it-IT" sz="3100"/>
              <a:t>Come procedere … /3</a:t>
            </a:r>
          </a:p>
        </p:txBody>
      </p:sp>
      <p:sp>
        <p:nvSpPr>
          <p:cNvPr id="119833" name="Rectangle 119832">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19835" name="Rectangle 119834">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19811" name="Rectangle 3"/>
          <p:cNvSpPr>
            <a:spLocks noGrp="1" noChangeArrowheads="1"/>
          </p:cNvSpPr>
          <p:nvPr>
            <p:ph sz="quarter" idx="13"/>
          </p:nvPr>
        </p:nvSpPr>
        <p:spPr>
          <a:xfrm>
            <a:off x="3997476" y="647750"/>
            <a:ext cx="4388202" cy="5571066"/>
          </a:xfrm>
          <a:prstGeom prst="rect">
            <a:avLst/>
          </a:prstGeom>
        </p:spPr>
        <p:txBody>
          <a:bodyPr anchor="ctr">
            <a:normAutofit/>
          </a:bodyPr>
          <a:lstStyle/>
          <a:p>
            <a:pPr>
              <a:lnSpc>
                <a:spcPct val="110000"/>
              </a:lnSpc>
            </a:pPr>
            <a:r>
              <a:rPr lang="it-IT" altLang="it-IT" sz="1200" dirty="0"/>
              <a:t>Nelle sedute di desensibilizzazione il terapeuta descrive la scena a partire dalla situazione descritta nel gradino più basso e, per circa 10 o 15 secondi, chiede al paziente di immaginare di parteciparvi. Simultaneamente si induce una condizione di rilassamento.</a:t>
            </a:r>
          </a:p>
          <a:p>
            <a:pPr lvl="1">
              <a:lnSpc>
                <a:spcPct val="110000"/>
              </a:lnSpc>
            </a:pPr>
            <a:r>
              <a:rPr lang="it-IT" altLang="it-IT" sz="1200" dirty="0"/>
              <a:t>Fin tanto che la tensione prodotta è meno forte della risposta di rilassamento, sarà quest’ultima a prevalere.</a:t>
            </a:r>
          </a:p>
          <a:p>
            <a:pPr>
              <a:lnSpc>
                <a:spcPct val="110000"/>
              </a:lnSpc>
            </a:pPr>
            <a:r>
              <a:rPr lang="it-IT" altLang="it-IT" sz="1200" dirty="0"/>
              <a:t>Il paziente immagina la scena un certo numero di volte, sino a quando dichiara che la sua ansia si è estinta. Egli apprenderà via via che «trovarsi in quella situazione» non provocherà più alcun effetto negativo.</a:t>
            </a:r>
          </a:p>
          <a:p>
            <a:pPr>
              <a:lnSpc>
                <a:spcPct val="110000"/>
              </a:lnSpc>
            </a:pPr>
            <a:r>
              <a:rPr lang="it-IT" altLang="it-IT" sz="1200" dirty="0"/>
              <a:t>Dopo qualche minuto di rilassamento, il terapeuta passa allo stimolo immediatamente superiore nella gerarchia, e ripete tutta la procedura.</a:t>
            </a:r>
          </a:p>
          <a:p>
            <a:pPr>
              <a:lnSpc>
                <a:spcPct val="110000"/>
              </a:lnSpc>
            </a:pPr>
            <a:r>
              <a:rPr lang="it-IT" altLang="it-IT" sz="1200" dirty="0"/>
              <a:t>Se, a un certo punto, un’immagine produce un flusso di angoscia troppo forte, il terapeuta torna indietro al livello inferiore fino a che il paziente è pronto a risalire di nuovo la scala.</a:t>
            </a:r>
          </a:p>
          <a:p>
            <a:pPr>
              <a:lnSpc>
                <a:spcPct val="110000"/>
              </a:lnSpc>
            </a:pPr>
            <a:r>
              <a:rPr lang="it-IT" altLang="it-IT" sz="1200" dirty="0"/>
              <a:t>Dopo un certo numero di sedute, egli dovrebbe essere in grado di rappresentarsi gli stimoli più intensi senza che ciò gli procuri quell’ansia esagerata e insopportabile precedentemente sperimentata.</a:t>
            </a:r>
          </a:p>
          <a:p>
            <a:pPr>
              <a:lnSpc>
                <a:spcPct val="110000"/>
              </a:lnSpc>
            </a:pPr>
            <a:endParaRPr lang="it-IT" altLang="it-IT" sz="1200" dirty="0"/>
          </a:p>
          <a:p>
            <a:pPr>
              <a:lnSpc>
                <a:spcPct val="110000"/>
              </a:lnSpc>
            </a:pPr>
            <a:endParaRPr lang="it-IT" altLang="it-IT" sz="1200" dirty="0"/>
          </a:p>
        </p:txBody>
      </p:sp>
    </p:spTree>
    <p:extLst>
      <p:ext uri="{BB962C8B-B14F-4D97-AF65-F5344CB8AC3E}">
        <p14:creationId xmlns:p14="http://schemas.microsoft.com/office/powerpoint/2010/main" val="4005090843"/>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87559" y="808056"/>
            <a:ext cx="6881405" cy="1518934"/>
          </a:xfrm>
        </p:spPr>
        <p:txBody>
          <a:bodyPr anchor="t">
            <a:normAutofit/>
          </a:bodyPr>
          <a:lstStyle/>
          <a:p>
            <a:pPr algn="l"/>
            <a:br>
              <a:rPr lang="it-IT" sz="2400" dirty="0">
                <a:solidFill>
                  <a:schemeClr val="tx2"/>
                </a:solidFill>
              </a:rPr>
            </a:br>
            <a:r>
              <a:rPr lang="it-IT" sz="2400" dirty="0">
                <a:solidFill>
                  <a:schemeClr val="tx2"/>
                </a:solidFill>
              </a:rPr>
              <a:t>Pensare in modo diverso – Ristrutturazione cognitiva</a:t>
            </a:r>
            <a:br>
              <a:rPr lang="it-IT" sz="2400" dirty="0">
                <a:solidFill>
                  <a:schemeClr val="tx2"/>
                </a:solidFill>
              </a:rPr>
            </a:br>
            <a:endParaRPr lang="it-IT" sz="24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687559" y="2547708"/>
            <a:ext cx="6174395" cy="4003921"/>
          </a:xfrm>
        </p:spPr>
        <p:txBody>
          <a:bodyPr anchor="ctr">
            <a:normAutofit fontScale="92500" lnSpcReduction="10000"/>
          </a:bodyPr>
          <a:lstStyle/>
          <a:p>
            <a:pPr>
              <a:lnSpc>
                <a:spcPct val="110000"/>
              </a:lnSpc>
            </a:pPr>
            <a:r>
              <a:rPr lang="it-IT" sz="1600" dirty="0">
                <a:solidFill>
                  <a:schemeClr val="tx2"/>
                </a:solidFill>
              </a:rPr>
              <a:t>La ristrutturazione cognitiva mira a modificare il sistema di regole e di credenze con il quale vengono decifrate e valutate le esperienze personali di vita e che funge anche da regolatore del comportamento</a:t>
            </a:r>
          </a:p>
          <a:p>
            <a:pPr>
              <a:lnSpc>
                <a:spcPct val="110000"/>
              </a:lnSpc>
            </a:pPr>
            <a:r>
              <a:rPr lang="it-IT" sz="1600" dirty="0">
                <a:solidFill>
                  <a:schemeClr val="tx2"/>
                </a:solidFill>
              </a:rPr>
              <a:t>Esempi di regole e assunzioni nell’ansia sociale:</a:t>
            </a:r>
          </a:p>
          <a:p>
            <a:pPr marL="173038" lvl="1" indent="0">
              <a:lnSpc>
                <a:spcPct val="110000"/>
              </a:lnSpc>
              <a:buNone/>
            </a:pPr>
            <a:r>
              <a:rPr lang="it-IT" dirty="0">
                <a:solidFill>
                  <a:schemeClr val="tx2"/>
                </a:solidFill>
              </a:rPr>
              <a:t>“qualsiasi situazione nuova deve essere considerata come pericolosa”</a:t>
            </a:r>
          </a:p>
          <a:p>
            <a:pPr marL="173038" lvl="1" indent="0">
              <a:lnSpc>
                <a:spcPct val="110000"/>
              </a:lnSpc>
              <a:buNone/>
            </a:pPr>
            <a:r>
              <a:rPr lang="it-IT" dirty="0">
                <a:solidFill>
                  <a:schemeClr val="tx2"/>
                </a:solidFill>
              </a:rPr>
              <a:t>“una persona o una situazione sono inaffidabili fino a che non ne venga dimostrato il contrario”</a:t>
            </a:r>
          </a:p>
          <a:p>
            <a:pPr marL="173038" lvl="1" indent="0">
              <a:lnSpc>
                <a:spcPct val="110000"/>
              </a:lnSpc>
              <a:buNone/>
            </a:pPr>
            <a:r>
              <a:rPr lang="it-IT" dirty="0">
                <a:solidFill>
                  <a:schemeClr val="tx2"/>
                </a:solidFill>
              </a:rPr>
              <a:t>“devo sempre essere forte e adeguato alle situazioni”</a:t>
            </a:r>
          </a:p>
          <a:p>
            <a:pPr marL="173038" lvl="1" indent="0">
              <a:lnSpc>
                <a:spcPct val="110000"/>
              </a:lnSpc>
              <a:buNone/>
            </a:pPr>
            <a:r>
              <a:rPr lang="it-IT" dirty="0">
                <a:solidFill>
                  <a:schemeClr val="tx2"/>
                </a:solidFill>
              </a:rPr>
              <a:t>“non devo sbagliare mai”</a:t>
            </a:r>
          </a:p>
          <a:p>
            <a:pPr marL="173038" lvl="1" indent="0">
              <a:lnSpc>
                <a:spcPct val="110000"/>
              </a:lnSpc>
              <a:buNone/>
            </a:pPr>
            <a:r>
              <a:rPr lang="it-IT" dirty="0">
                <a:solidFill>
                  <a:schemeClr val="tx2"/>
                </a:solidFill>
              </a:rPr>
              <a:t>“fare una brutta figura è una catastrofe”</a:t>
            </a:r>
          </a:p>
          <a:p>
            <a:pPr marL="173038" lvl="1" indent="0">
              <a:lnSpc>
                <a:spcPct val="110000"/>
              </a:lnSpc>
              <a:buNone/>
            </a:pPr>
            <a:r>
              <a:rPr lang="it-IT" dirty="0">
                <a:solidFill>
                  <a:schemeClr val="tx2"/>
                </a:solidFill>
              </a:rPr>
              <a:t>“se mostro di essere ansioso, apparirò ridicolo” </a:t>
            </a:r>
          </a:p>
          <a:p>
            <a:pPr>
              <a:lnSpc>
                <a:spcPct val="110000"/>
              </a:lnSpc>
            </a:pPr>
            <a:endParaRPr lang="it-IT" sz="1300" dirty="0">
              <a:solidFill>
                <a:schemeClr val="tx2"/>
              </a:solidFill>
            </a:endParaRPr>
          </a:p>
          <a:p>
            <a:pPr>
              <a:lnSpc>
                <a:spcPct val="110000"/>
              </a:lnSpc>
            </a:pPr>
            <a:endParaRPr lang="it-IT" sz="13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531438054"/>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71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p:cNvSpPr>
            <a:spLocks noGrp="1"/>
          </p:cNvSpPr>
          <p:nvPr>
            <p:ph type="title"/>
          </p:nvPr>
        </p:nvSpPr>
        <p:spPr>
          <a:xfrm>
            <a:off x="1002893" y="1064365"/>
            <a:ext cx="2142436" cy="3313671"/>
          </a:xfrm>
        </p:spPr>
        <p:txBody>
          <a:bodyPr>
            <a:normAutofit/>
          </a:bodyPr>
          <a:lstStyle/>
          <a:p>
            <a:pPr algn="l"/>
            <a:r>
              <a:rPr lang="it-IT" sz="2200">
                <a:solidFill>
                  <a:schemeClr val="bg1"/>
                </a:solidFill>
              </a:rPr>
              <a:t>Passi della ristrutturazione cognitiva</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576" y="0"/>
            <a:ext cx="3429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04DB63D9-E042-2D21-F2EA-422A165845A1}"/>
              </a:ext>
            </a:extLst>
          </p:cNvPr>
          <p:cNvGraphicFramePr>
            <a:graphicFrameLocks noGrp="1"/>
          </p:cNvGraphicFramePr>
          <p:nvPr>
            <p:ph sz="quarter" idx="13"/>
            <p:extLst>
              <p:ext uri="{D42A27DB-BD31-4B8C-83A1-F6EECF244321}">
                <p14:modId xmlns:p14="http://schemas.microsoft.com/office/powerpoint/2010/main" val="2659037925"/>
              </p:ext>
            </p:extLst>
          </p:nvPr>
        </p:nvGraphicFramePr>
        <p:xfrm>
          <a:off x="4130386" y="897534"/>
          <a:ext cx="4417265"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782991"/>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8">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useBgFill="1">
        <p:nvSpPr>
          <p:cNvPr id="24" name="Rectangle 10">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 y="-1"/>
            <a:ext cx="91424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2">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16344" y="0"/>
            <a:ext cx="3474378" cy="6858000"/>
          </a:xfrm>
          <a:prstGeom prst="rect">
            <a:avLst/>
          </a:prstGeom>
        </p:spPr>
      </p:pic>
      <p:sp>
        <p:nvSpPr>
          <p:cNvPr id="2" name="Titolo 1"/>
          <p:cNvSpPr>
            <a:spLocks noGrp="1"/>
          </p:cNvSpPr>
          <p:nvPr>
            <p:ph type="title"/>
          </p:nvPr>
        </p:nvSpPr>
        <p:spPr>
          <a:xfrm>
            <a:off x="1041975" y="1201723"/>
            <a:ext cx="2166090" cy="4454554"/>
          </a:xfrm>
        </p:spPr>
        <p:txBody>
          <a:bodyPr anchor="ctr">
            <a:normAutofit/>
          </a:bodyPr>
          <a:lstStyle/>
          <a:p>
            <a:r>
              <a:rPr lang="it-IT" sz="3100"/>
              <a:t>Riferimenti bibliografici</a:t>
            </a:r>
            <a:br>
              <a:rPr lang="it-IT" sz="3100"/>
            </a:br>
            <a:endParaRPr lang="it-IT" sz="3100" dirty="0"/>
          </a:p>
        </p:txBody>
      </p:sp>
      <p:sp>
        <p:nvSpPr>
          <p:cNvPr id="26" name="Rectangle 14">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7" name="Rectangle 16">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3" name="Segnaposto contenuto 2"/>
          <p:cNvSpPr>
            <a:spLocks noGrp="1"/>
          </p:cNvSpPr>
          <p:nvPr>
            <p:ph sz="quarter" idx="13"/>
          </p:nvPr>
        </p:nvSpPr>
        <p:spPr>
          <a:xfrm>
            <a:off x="3997476" y="647750"/>
            <a:ext cx="4388202" cy="5571066"/>
          </a:xfrm>
        </p:spPr>
        <p:txBody>
          <a:bodyPr anchor="ctr">
            <a:normAutofit/>
          </a:bodyPr>
          <a:lstStyle/>
          <a:p>
            <a:pPr marL="0" lvl="0" indent="0" defTabSz="914400" eaLnBrk="0" fontAlgn="t" hangingPunct="0">
              <a:lnSpc>
                <a:spcPct val="110000"/>
              </a:lnSpc>
              <a:spcBef>
                <a:spcPct val="0"/>
              </a:spcBef>
              <a:spcAft>
                <a:spcPct val="0"/>
              </a:spcAft>
              <a:buClrTx/>
              <a:buSzTx/>
              <a:buNone/>
            </a:pPr>
            <a:endParaRPr lang="it-IT" altLang="it-IT" sz="1000">
              <a:latin typeface="Libre Franklin" panose="020B0604020202020204" pitchFamily="2" charset="0"/>
            </a:endParaRPr>
          </a:p>
          <a:p>
            <a:pPr marL="0" lvl="0" indent="0" defTabSz="914400" eaLnBrk="0" fontAlgn="t" hangingPunct="0">
              <a:lnSpc>
                <a:spcPct val="110000"/>
              </a:lnSpc>
              <a:spcBef>
                <a:spcPct val="0"/>
              </a:spcBef>
              <a:spcAft>
                <a:spcPct val="0"/>
              </a:spcAft>
              <a:buClrTx/>
              <a:buSzTx/>
              <a:buNone/>
            </a:pPr>
            <a:endParaRPr lang="it-IT" altLang="it-IT" sz="1000">
              <a:latin typeface="Libre Franklin" panose="020B0604020202020204" pitchFamily="2" charset="0"/>
            </a:endParaRPr>
          </a:p>
          <a:p>
            <a:pPr marL="0" lvl="0" indent="0" defTabSz="914400" eaLnBrk="0" fontAlgn="t" hangingPunct="0">
              <a:lnSpc>
                <a:spcPct val="110000"/>
              </a:lnSpc>
              <a:spcBef>
                <a:spcPct val="0"/>
              </a:spcBef>
              <a:spcAft>
                <a:spcPct val="0"/>
              </a:spcAft>
              <a:buClrTx/>
              <a:buSzTx/>
              <a:buNone/>
            </a:pPr>
            <a:r>
              <a:rPr lang="it-IT" altLang="it-IT" sz="1000">
                <a:latin typeface="Libre Franklin" panose="020B0604020202020204" pitchFamily="2" charset="0"/>
              </a:rPr>
              <a:t>American Psychiatric Association. Manuale diagnostico e statistico dei disturbi mentali – Quinta Edizione. A cura di Biondi M. Raffaello Cortina Editore, Milano 2014.</a:t>
            </a:r>
          </a:p>
          <a:p>
            <a:pPr marL="0" lvl="0" indent="0" defTabSz="914400" eaLnBrk="0" fontAlgn="base" hangingPunct="0">
              <a:lnSpc>
                <a:spcPct val="110000"/>
              </a:lnSpc>
              <a:spcBef>
                <a:spcPct val="0"/>
              </a:spcBef>
              <a:spcAft>
                <a:spcPct val="0"/>
              </a:spcAft>
              <a:buClrTx/>
              <a:buSzTx/>
              <a:buNone/>
            </a:pPr>
            <a:r>
              <a:rPr lang="it-IT" altLang="it-IT" sz="1000">
                <a:latin typeface="Libre Franklin" panose="020B0604020202020204" pitchFamily="2" charset="0"/>
                <a:hlinkClick r:id="rId5"/>
              </a:rPr>
              <a:t>http://www.dsm5.org/documents/changes%20from%20dsm-iv-tr%20to%20dsm-5.pdf</a:t>
            </a:r>
            <a:r>
              <a:rPr lang="it-IT" altLang="it-IT" sz="1000"/>
              <a:t> </a:t>
            </a:r>
            <a:endParaRPr lang="it-IT" altLang="it-IT" sz="1000">
              <a:latin typeface="Arial" panose="020B0604020202020204" pitchFamily="34" charset="0"/>
            </a:endParaRPr>
          </a:p>
          <a:p>
            <a:pPr marL="0" indent="0">
              <a:lnSpc>
                <a:spcPct val="110000"/>
              </a:lnSpc>
              <a:buNone/>
            </a:pPr>
            <a:r>
              <a:rPr lang="it-IT" sz="1000"/>
              <a:t>Johnson, S. L. (1999). </a:t>
            </a:r>
            <a:r>
              <a:rPr lang="it-IT" sz="1000" i="1"/>
              <a:t>Strategie e strumenti di psicoterapia</a:t>
            </a:r>
            <a:r>
              <a:rPr lang="it-IT" sz="1000"/>
              <a:t>. Edizione italiana a cura di: Rovetto Francesco. McGraw-Hill, Milano.</a:t>
            </a:r>
          </a:p>
          <a:p>
            <a:pPr marL="0" indent="0">
              <a:lnSpc>
                <a:spcPct val="110000"/>
              </a:lnSpc>
              <a:buNone/>
            </a:pPr>
            <a:r>
              <a:rPr lang="it-IT" sz="1000"/>
              <a:t>Meazzini, P. (2002). </a:t>
            </a:r>
            <a:r>
              <a:rPr lang="it-IT" sz="1000" i="1"/>
              <a:t>Paura d’esame: come vincerla</a:t>
            </a:r>
            <a:r>
              <a:rPr lang="it-IT" sz="1000"/>
              <a:t>. Franco Angeli.</a:t>
            </a:r>
          </a:p>
          <a:p>
            <a:pPr marL="0" indent="0">
              <a:lnSpc>
                <a:spcPct val="110000"/>
              </a:lnSpc>
              <a:buNone/>
            </a:pPr>
            <a:r>
              <a:rPr lang="it-IT" sz="1000"/>
              <a:t>Veale, D. (2003). Treatment of social phobia. Retrieved from http://apt.rcpsych.org/content/9/4/258.full.pdf+html</a:t>
            </a:r>
          </a:p>
          <a:p>
            <a:pPr marL="0" indent="0">
              <a:lnSpc>
                <a:spcPct val="110000"/>
              </a:lnSpc>
              <a:buNone/>
            </a:pPr>
            <a:r>
              <a:rPr lang="it-IT" sz="1000"/>
              <a:t>Wells, A. (1999). </a:t>
            </a:r>
            <a:r>
              <a:rPr lang="it-IT" sz="1000" i="1"/>
              <a:t>Trattamento cognitivo dei disturbi d’ansia</a:t>
            </a:r>
            <a:r>
              <a:rPr lang="it-IT" sz="1000"/>
              <a:t>. Edizione italiana a cura di: Sica Claudio. McGraw-Hill, Milano.</a:t>
            </a:r>
          </a:p>
          <a:p>
            <a:pPr marL="0" indent="0">
              <a:lnSpc>
                <a:spcPct val="110000"/>
              </a:lnSpc>
              <a:buNone/>
            </a:pPr>
            <a:endParaRPr lang="it-IT" sz="1000" b="1"/>
          </a:p>
          <a:p>
            <a:pPr marL="0" indent="0">
              <a:lnSpc>
                <a:spcPct val="110000"/>
              </a:lnSpc>
              <a:buNone/>
            </a:pPr>
            <a:r>
              <a:rPr lang="it-IT" sz="1000" b="1"/>
              <a:t>Testi di autoaiuto</a:t>
            </a:r>
          </a:p>
          <a:p>
            <a:pPr marL="0" indent="0">
              <a:lnSpc>
                <a:spcPct val="110000"/>
              </a:lnSpc>
              <a:buNone/>
            </a:pPr>
            <a:r>
              <a:rPr lang="it-IT" sz="1000"/>
              <a:t>Bislenghi, L. e Marsigli, N. (2006). </a:t>
            </a:r>
            <a:r>
              <a:rPr lang="it-IT" sz="1000" i="1"/>
              <a:t>Il timore degli altri. Vincere la fobia </a:t>
            </a:r>
            <a:r>
              <a:rPr lang="it-IT" sz="1000"/>
              <a:t>sociale. Ecomind.</a:t>
            </a:r>
          </a:p>
          <a:p>
            <a:pPr marL="0" indent="0">
              <a:lnSpc>
                <a:spcPct val="110000"/>
              </a:lnSpc>
              <a:buNone/>
            </a:pPr>
            <a:r>
              <a:rPr lang="it-IT" sz="1000"/>
              <a:t>Boldorini, A. L. e Spagnulo P. </a:t>
            </a:r>
            <a:r>
              <a:rPr lang="it-IT" sz="1000" i="1"/>
              <a:t>Le chiavi dell'autostima</a:t>
            </a:r>
            <a:r>
              <a:rPr lang="it-IT" sz="1000"/>
              <a:t>. Ecomind </a:t>
            </a:r>
          </a:p>
          <a:p>
            <a:pPr marL="0" indent="0">
              <a:lnSpc>
                <a:spcPct val="110000"/>
              </a:lnSpc>
              <a:buNone/>
            </a:pPr>
            <a:r>
              <a:rPr lang="it-IT" sz="1000"/>
              <a:t>Padesky, C. A. e Greenberger, D. </a:t>
            </a:r>
            <a:r>
              <a:rPr lang="it-IT" sz="1000" i="1"/>
              <a:t>Penso, dunque mi sento meglio. Esercizi cognitivi per problemi di ansia, depressione, colpa, vergogna e rabbia</a:t>
            </a:r>
            <a:r>
              <a:rPr lang="it-IT" sz="1000"/>
              <a:t>. Edizioni Erickson.</a:t>
            </a:r>
          </a:p>
          <a:p>
            <a:pPr marL="0" indent="0">
              <a:lnSpc>
                <a:spcPct val="110000"/>
              </a:lnSpc>
              <a:buNone/>
            </a:pPr>
            <a:endParaRPr lang="it-IT" sz="1000"/>
          </a:p>
          <a:p>
            <a:pPr marL="0" indent="0">
              <a:lnSpc>
                <a:spcPct val="110000"/>
              </a:lnSpc>
              <a:buNone/>
            </a:pPr>
            <a:endParaRPr lang="it-IT" sz="1000"/>
          </a:p>
        </p:txBody>
      </p:sp>
      <p:sp>
        <p:nvSpPr>
          <p:cNvPr id="4" name="Rectangle 1">
            <a:extLst>
              <a:ext uri="{FF2B5EF4-FFF2-40B4-BE49-F238E27FC236}">
                <a16:creationId xmlns:a16="http://schemas.microsoft.com/office/drawing/2014/main" id="{60036391-8312-6BB1-0CEB-A1344ED3F8B1}"/>
              </a:ext>
            </a:extLst>
          </p:cNvPr>
          <p:cNvSpPr>
            <a:spLocks noChangeArrowheads="1"/>
          </p:cNvSpPr>
          <p:nvPr/>
        </p:nvSpPr>
        <p:spPr bwMode="auto">
          <a:xfrm>
            <a:off x="0" y="0"/>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it-IT" altLang="it-IT" sz="1200" b="0" i="0" u="none" strike="noStrike" cap="none" normalizeH="0" baseline="0" dirty="0">
              <a:ln>
                <a:noFill/>
              </a:ln>
              <a:solidFill>
                <a:srgbClr val="000000"/>
              </a:solidFill>
              <a:effectLst/>
              <a:latin typeface="Libre Franklin" panose="020B0604020202020204" pitchFamily="2" charset="0"/>
            </a:endParaRPr>
          </a:p>
        </p:txBody>
      </p:sp>
    </p:spTree>
    <p:extLst>
      <p:ext uri="{BB962C8B-B14F-4D97-AF65-F5344CB8AC3E}">
        <p14:creationId xmlns:p14="http://schemas.microsoft.com/office/powerpoint/2010/main" val="3998428676"/>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3C6A67-C741-950D-098E-A54FEA2D4118}"/>
              </a:ext>
            </a:extLst>
          </p:cNvPr>
          <p:cNvSpPr>
            <a:spLocks noGrp="1"/>
          </p:cNvSpPr>
          <p:nvPr>
            <p:ph type="title"/>
          </p:nvPr>
        </p:nvSpPr>
        <p:spPr/>
        <p:txBody>
          <a:bodyPr/>
          <a:lstStyle/>
          <a:p>
            <a:r>
              <a:rPr lang="it-IT" b="1" dirty="0">
                <a:solidFill>
                  <a:schemeClr val="bg1">
                    <a:lumMod val="75000"/>
                    <a:lumOff val="25000"/>
                  </a:schemeClr>
                </a:solidFill>
              </a:rPr>
              <a:t>Bibliografia</a:t>
            </a:r>
            <a:br>
              <a:rPr lang="it-IT" dirty="0"/>
            </a:br>
            <a:endParaRPr lang="it-IT" dirty="0"/>
          </a:p>
        </p:txBody>
      </p:sp>
      <p:sp>
        <p:nvSpPr>
          <p:cNvPr id="3" name="Segnaposto contenuto 2">
            <a:extLst>
              <a:ext uri="{FF2B5EF4-FFF2-40B4-BE49-F238E27FC236}">
                <a16:creationId xmlns:a16="http://schemas.microsoft.com/office/drawing/2014/main" id="{273AC94A-7F49-E4D3-B1F2-D44A67398273}"/>
              </a:ext>
            </a:extLst>
          </p:cNvPr>
          <p:cNvSpPr>
            <a:spLocks noGrp="1"/>
          </p:cNvSpPr>
          <p:nvPr>
            <p:ph sz="quarter" idx="13"/>
          </p:nvPr>
        </p:nvSpPr>
        <p:spPr>
          <a:xfrm>
            <a:off x="1191801" y="1298448"/>
            <a:ext cx="7675973" cy="4722208"/>
          </a:xfrm>
        </p:spPr>
        <p:txBody>
          <a:bodyPr>
            <a:noAutofit/>
          </a:bodyPr>
          <a:lstStyle/>
          <a:p>
            <a:r>
              <a:rPr lang="it-IT" sz="1200" dirty="0" err="1">
                <a:solidFill>
                  <a:schemeClr val="bg1">
                    <a:lumMod val="75000"/>
                    <a:lumOff val="25000"/>
                  </a:schemeClr>
                </a:solidFill>
              </a:rPr>
              <a:t>Akkuş</a:t>
            </a:r>
            <a:r>
              <a:rPr lang="it-IT" sz="1200" dirty="0">
                <a:solidFill>
                  <a:schemeClr val="bg1">
                    <a:lumMod val="75000"/>
                    <a:lumOff val="25000"/>
                  </a:schemeClr>
                </a:solidFill>
              </a:rPr>
              <a:t>, K., &amp; </a:t>
            </a:r>
            <a:r>
              <a:rPr lang="it-IT" sz="1200" dirty="0" err="1">
                <a:solidFill>
                  <a:schemeClr val="bg1">
                    <a:lumMod val="75000"/>
                    <a:lumOff val="25000"/>
                  </a:schemeClr>
                </a:solidFill>
              </a:rPr>
              <a:t>Peker</a:t>
            </a:r>
            <a:r>
              <a:rPr lang="it-IT" sz="1200" dirty="0">
                <a:solidFill>
                  <a:schemeClr val="bg1">
                    <a:lumMod val="75000"/>
                    <a:lumOff val="25000"/>
                  </a:schemeClr>
                </a:solidFill>
              </a:rPr>
              <a:t>, M. (2021). </a:t>
            </a:r>
            <a:r>
              <a:rPr lang="it-IT" sz="1200" dirty="0" err="1">
                <a:solidFill>
                  <a:schemeClr val="bg1">
                    <a:lumMod val="75000"/>
                    <a:lumOff val="25000"/>
                  </a:schemeClr>
                </a:solidFill>
              </a:rPr>
              <a:t>Exploring</a:t>
            </a:r>
            <a:r>
              <a:rPr lang="it-IT" sz="1200" dirty="0">
                <a:solidFill>
                  <a:schemeClr val="bg1">
                    <a:lumMod val="75000"/>
                    <a:lumOff val="25000"/>
                  </a:schemeClr>
                </a:solidFill>
              </a:rPr>
              <a:t> the </a:t>
            </a:r>
            <a:r>
              <a:rPr lang="it-IT" sz="1200" dirty="0" err="1">
                <a:solidFill>
                  <a:schemeClr val="bg1">
                    <a:lumMod val="75000"/>
                    <a:lumOff val="25000"/>
                  </a:schemeClr>
                </a:solidFill>
              </a:rPr>
              <a:t>Relationship</a:t>
            </a:r>
            <a:r>
              <a:rPr lang="it-IT" sz="1200" dirty="0">
                <a:solidFill>
                  <a:schemeClr val="bg1">
                    <a:lumMod val="75000"/>
                    <a:lumOff val="25000"/>
                  </a:schemeClr>
                </a:solidFill>
              </a:rPr>
              <a:t> </a:t>
            </a:r>
            <a:r>
              <a:rPr lang="it-IT" sz="1200" dirty="0" err="1">
                <a:solidFill>
                  <a:schemeClr val="bg1">
                    <a:lumMod val="75000"/>
                    <a:lumOff val="25000"/>
                  </a:schemeClr>
                </a:solidFill>
              </a:rPr>
              <a:t>Between</a:t>
            </a:r>
            <a:r>
              <a:rPr lang="it-IT" sz="1200" dirty="0">
                <a:solidFill>
                  <a:schemeClr val="bg1">
                    <a:lumMod val="75000"/>
                    <a:lumOff val="25000"/>
                  </a:schemeClr>
                </a:solidFill>
              </a:rPr>
              <a:t> </a:t>
            </a:r>
            <a:r>
              <a:rPr lang="it-IT" sz="1200" dirty="0" err="1">
                <a:solidFill>
                  <a:schemeClr val="bg1">
                    <a:lumMod val="75000"/>
                    <a:lumOff val="25000"/>
                  </a:schemeClr>
                </a:solidFill>
              </a:rPr>
              <a:t>Interpersonal</a:t>
            </a:r>
            <a:r>
              <a:rPr lang="it-IT" sz="1200" dirty="0">
                <a:solidFill>
                  <a:schemeClr val="bg1">
                    <a:lumMod val="75000"/>
                    <a:lumOff val="25000"/>
                  </a:schemeClr>
                </a:solidFill>
              </a:rPr>
              <a:t> </a:t>
            </a:r>
            <a:r>
              <a:rPr lang="it-IT" sz="1200" dirty="0" err="1">
                <a:solidFill>
                  <a:schemeClr val="bg1">
                    <a:lumMod val="75000"/>
                    <a:lumOff val="25000"/>
                  </a:schemeClr>
                </a:solidFill>
              </a:rPr>
              <a:t>Emotion</a:t>
            </a:r>
            <a:r>
              <a:rPr lang="it-IT" sz="1200" dirty="0">
                <a:solidFill>
                  <a:schemeClr val="bg1">
                    <a:lumMod val="75000"/>
                    <a:lumOff val="25000"/>
                  </a:schemeClr>
                </a:solidFill>
              </a:rPr>
              <a:t> </a:t>
            </a:r>
            <a:r>
              <a:rPr lang="it-IT" sz="1200" dirty="0" err="1">
                <a:solidFill>
                  <a:schemeClr val="bg1">
                    <a:lumMod val="75000"/>
                    <a:lumOff val="25000"/>
                  </a:schemeClr>
                </a:solidFill>
              </a:rPr>
              <a:t>Regulation</a:t>
            </a:r>
            <a:r>
              <a:rPr lang="it-IT" sz="1200" dirty="0">
                <a:solidFill>
                  <a:schemeClr val="bg1">
                    <a:lumMod val="75000"/>
                    <a:lumOff val="25000"/>
                  </a:schemeClr>
                </a:solidFill>
              </a:rPr>
              <a:t> and Social </a:t>
            </a:r>
            <a:r>
              <a:rPr lang="it-IT" sz="1200" dirty="0" err="1">
                <a:solidFill>
                  <a:schemeClr val="bg1">
                    <a:lumMod val="75000"/>
                    <a:lumOff val="25000"/>
                  </a:schemeClr>
                </a:solidFill>
              </a:rPr>
              <a:t>Anxiety</a:t>
            </a:r>
            <a:r>
              <a:rPr lang="it-IT" sz="1200" dirty="0">
                <a:solidFill>
                  <a:schemeClr val="bg1">
                    <a:lumMod val="75000"/>
                    <a:lumOff val="25000"/>
                  </a:schemeClr>
                </a:solidFill>
              </a:rPr>
              <a:t> </a:t>
            </a:r>
            <a:r>
              <a:rPr lang="it-IT" sz="1200" dirty="0" err="1">
                <a:solidFill>
                  <a:schemeClr val="bg1">
                    <a:lumMod val="75000"/>
                    <a:lumOff val="25000"/>
                  </a:schemeClr>
                </a:solidFill>
              </a:rPr>
              <a:t>Symptoms</a:t>
            </a:r>
            <a:r>
              <a:rPr lang="it-IT" sz="1200" dirty="0">
                <a:solidFill>
                  <a:schemeClr val="bg1">
                    <a:lumMod val="75000"/>
                    <a:lumOff val="25000"/>
                  </a:schemeClr>
                </a:solidFill>
              </a:rPr>
              <a:t>: The </a:t>
            </a:r>
            <a:r>
              <a:rPr lang="it-IT" sz="1200" dirty="0" err="1">
                <a:solidFill>
                  <a:schemeClr val="bg1">
                    <a:lumMod val="75000"/>
                    <a:lumOff val="25000"/>
                  </a:schemeClr>
                </a:solidFill>
              </a:rPr>
              <a:t>Mediating</a:t>
            </a:r>
            <a:r>
              <a:rPr lang="it-IT" sz="1200" dirty="0">
                <a:solidFill>
                  <a:schemeClr val="bg1">
                    <a:lumMod val="75000"/>
                    <a:lumOff val="25000"/>
                  </a:schemeClr>
                </a:solidFill>
              </a:rPr>
              <a:t> </a:t>
            </a:r>
            <a:r>
              <a:rPr lang="it-IT" sz="1200" dirty="0" err="1">
                <a:solidFill>
                  <a:schemeClr val="bg1">
                    <a:lumMod val="75000"/>
                    <a:lumOff val="25000"/>
                  </a:schemeClr>
                </a:solidFill>
              </a:rPr>
              <a:t>Role</a:t>
            </a:r>
            <a:r>
              <a:rPr lang="it-IT" sz="1200" dirty="0">
                <a:solidFill>
                  <a:schemeClr val="bg1">
                    <a:lumMod val="75000"/>
                    <a:lumOff val="25000"/>
                  </a:schemeClr>
                </a:solidFill>
              </a:rPr>
              <a:t> of Negative Mood </a:t>
            </a:r>
            <a:r>
              <a:rPr lang="it-IT" sz="1200" dirty="0" err="1">
                <a:solidFill>
                  <a:schemeClr val="bg1">
                    <a:lumMod val="75000"/>
                    <a:lumOff val="25000"/>
                  </a:schemeClr>
                </a:solidFill>
              </a:rPr>
              <a:t>Regulation</a:t>
            </a:r>
            <a:r>
              <a:rPr lang="it-IT" sz="1200" dirty="0">
                <a:solidFill>
                  <a:schemeClr val="bg1">
                    <a:lumMod val="75000"/>
                    <a:lumOff val="25000"/>
                  </a:schemeClr>
                </a:solidFill>
              </a:rPr>
              <a:t> </a:t>
            </a:r>
            <a:r>
              <a:rPr lang="it-IT" sz="1200" dirty="0" err="1">
                <a:solidFill>
                  <a:schemeClr val="bg1">
                    <a:lumMod val="75000"/>
                    <a:lumOff val="25000"/>
                  </a:schemeClr>
                </a:solidFill>
              </a:rPr>
              <a:t>Expectancies</a:t>
            </a:r>
            <a:r>
              <a:rPr lang="it-IT" sz="1200" dirty="0">
                <a:solidFill>
                  <a:schemeClr val="bg1">
                    <a:lumMod val="75000"/>
                    <a:lumOff val="25000"/>
                  </a:schemeClr>
                </a:solidFill>
              </a:rPr>
              <a:t>. Cognitive Therapy and </a:t>
            </a:r>
            <a:r>
              <a:rPr lang="it-IT" sz="1200" dirty="0" err="1">
                <a:solidFill>
                  <a:schemeClr val="bg1">
                    <a:lumMod val="75000"/>
                    <a:lumOff val="25000"/>
                  </a:schemeClr>
                </a:solidFill>
              </a:rPr>
              <a:t>Research</a:t>
            </a:r>
            <a:r>
              <a:rPr lang="it-IT" sz="1200" dirty="0">
                <a:solidFill>
                  <a:schemeClr val="bg1">
                    <a:lumMod val="75000"/>
                    <a:lumOff val="25000"/>
                  </a:schemeClr>
                </a:solidFill>
              </a:rPr>
              <a:t>, 1–15. https://doi.org/10.1007/s10608-021-10262-0</a:t>
            </a:r>
          </a:p>
          <a:p>
            <a:r>
              <a:rPr lang="it-IT" sz="1200" dirty="0">
                <a:solidFill>
                  <a:schemeClr val="bg1">
                    <a:lumMod val="75000"/>
                    <a:lumOff val="25000"/>
                  </a:schemeClr>
                </a:solidFill>
              </a:rPr>
              <a:t>Arad, G., </a:t>
            </a:r>
            <a:r>
              <a:rPr lang="it-IT" sz="1200" dirty="0" err="1">
                <a:solidFill>
                  <a:schemeClr val="bg1">
                    <a:lumMod val="75000"/>
                    <a:lumOff val="25000"/>
                  </a:schemeClr>
                </a:solidFill>
              </a:rPr>
              <a:t>Shamai-Leshem</a:t>
            </a:r>
            <a:r>
              <a:rPr lang="it-IT" sz="1200" dirty="0">
                <a:solidFill>
                  <a:schemeClr val="bg1">
                    <a:lumMod val="75000"/>
                    <a:lumOff val="25000"/>
                  </a:schemeClr>
                </a:solidFill>
              </a:rPr>
              <a:t>, D., &amp; Bar-Haim, Y. (2021). Social </a:t>
            </a:r>
            <a:r>
              <a:rPr lang="it-IT" sz="1200" dirty="0" err="1">
                <a:solidFill>
                  <a:schemeClr val="bg1">
                    <a:lumMod val="75000"/>
                    <a:lumOff val="25000"/>
                  </a:schemeClr>
                </a:solidFill>
              </a:rPr>
              <a:t>Distancing</a:t>
            </a:r>
            <a:r>
              <a:rPr lang="it-IT" sz="1200" dirty="0">
                <a:solidFill>
                  <a:schemeClr val="bg1">
                    <a:lumMod val="75000"/>
                    <a:lumOff val="25000"/>
                  </a:schemeClr>
                </a:solidFill>
              </a:rPr>
              <a:t> </a:t>
            </a:r>
            <a:r>
              <a:rPr lang="it-IT" sz="1200" dirty="0" err="1">
                <a:solidFill>
                  <a:schemeClr val="bg1">
                    <a:lumMod val="75000"/>
                    <a:lumOff val="25000"/>
                  </a:schemeClr>
                </a:solidFill>
              </a:rPr>
              <a:t>During</a:t>
            </a:r>
            <a:r>
              <a:rPr lang="it-IT" sz="1200" dirty="0">
                <a:solidFill>
                  <a:schemeClr val="bg1">
                    <a:lumMod val="75000"/>
                    <a:lumOff val="25000"/>
                  </a:schemeClr>
                </a:solidFill>
              </a:rPr>
              <a:t> A COVID-19 Lockdown </a:t>
            </a:r>
            <a:r>
              <a:rPr lang="it-IT" sz="1200" dirty="0" err="1">
                <a:solidFill>
                  <a:schemeClr val="bg1">
                    <a:lumMod val="75000"/>
                    <a:lumOff val="25000"/>
                  </a:schemeClr>
                </a:solidFill>
              </a:rPr>
              <a:t>Contributes</a:t>
            </a:r>
            <a:r>
              <a:rPr lang="it-IT" sz="1200" dirty="0">
                <a:solidFill>
                  <a:schemeClr val="bg1">
                    <a:lumMod val="75000"/>
                    <a:lumOff val="25000"/>
                  </a:schemeClr>
                </a:solidFill>
              </a:rPr>
              <a:t> to The </a:t>
            </a:r>
            <a:r>
              <a:rPr lang="it-IT" sz="1200" dirty="0" err="1">
                <a:solidFill>
                  <a:schemeClr val="bg1">
                    <a:lumMod val="75000"/>
                    <a:lumOff val="25000"/>
                  </a:schemeClr>
                </a:solidFill>
              </a:rPr>
              <a:t>Maintenance</a:t>
            </a:r>
            <a:r>
              <a:rPr lang="it-IT" sz="1200" dirty="0">
                <a:solidFill>
                  <a:schemeClr val="bg1">
                    <a:lumMod val="75000"/>
                    <a:lumOff val="25000"/>
                  </a:schemeClr>
                </a:solidFill>
              </a:rPr>
              <a:t> of Social </a:t>
            </a:r>
            <a:r>
              <a:rPr lang="it-IT" sz="1200" dirty="0" err="1">
                <a:solidFill>
                  <a:schemeClr val="bg1">
                    <a:lumMod val="75000"/>
                    <a:lumOff val="25000"/>
                  </a:schemeClr>
                </a:solidFill>
              </a:rPr>
              <a:t>Anxiety</a:t>
            </a:r>
            <a:r>
              <a:rPr lang="it-IT" sz="1200" dirty="0">
                <a:solidFill>
                  <a:schemeClr val="bg1">
                    <a:lumMod val="75000"/>
                    <a:lumOff val="25000"/>
                  </a:schemeClr>
                </a:solidFill>
              </a:rPr>
              <a:t>: A Natural Experiment. Cognitive Therapy and </a:t>
            </a:r>
            <a:r>
              <a:rPr lang="it-IT" sz="1200" dirty="0" err="1">
                <a:solidFill>
                  <a:schemeClr val="bg1">
                    <a:lumMod val="75000"/>
                    <a:lumOff val="25000"/>
                  </a:schemeClr>
                </a:solidFill>
              </a:rPr>
              <a:t>Research</a:t>
            </a:r>
            <a:r>
              <a:rPr lang="it-IT" sz="1200" dirty="0">
                <a:solidFill>
                  <a:schemeClr val="bg1">
                    <a:lumMod val="75000"/>
                    <a:lumOff val="25000"/>
                  </a:schemeClr>
                </a:solidFill>
              </a:rPr>
              <a:t>, 45(4), 708–714. https://doi.org/10.1007/s10608-021-10231-7</a:t>
            </a:r>
          </a:p>
          <a:p>
            <a:r>
              <a:rPr lang="it-IT" sz="1200" dirty="0" err="1">
                <a:solidFill>
                  <a:schemeClr val="bg1">
                    <a:lumMod val="75000"/>
                    <a:lumOff val="25000"/>
                  </a:schemeClr>
                </a:solidFill>
              </a:rPr>
              <a:t>Beidel</a:t>
            </a:r>
            <a:r>
              <a:rPr lang="it-IT" sz="1200" dirty="0">
                <a:solidFill>
                  <a:schemeClr val="bg1">
                    <a:lumMod val="75000"/>
                    <a:lumOff val="25000"/>
                  </a:schemeClr>
                </a:solidFill>
              </a:rPr>
              <a:t>, D. C., </a:t>
            </a:r>
            <a:r>
              <a:rPr lang="it-IT" sz="1200" dirty="0" err="1">
                <a:solidFill>
                  <a:schemeClr val="bg1">
                    <a:lumMod val="75000"/>
                    <a:lumOff val="25000"/>
                  </a:schemeClr>
                </a:solidFill>
              </a:rPr>
              <a:t>Ferrell</a:t>
            </a:r>
            <a:r>
              <a:rPr lang="it-IT" sz="1200" dirty="0">
                <a:solidFill>
                  <a:schemeClr val="bg1">
                    <a:lumMod val="75000"/>
                    <a:lumOff val="25000"/>
                  </a:schemeClr>
                </a:solidFill>
              </a:rPr>
              <a:t>, C., Alfano, C. A., &amp; </a:t>
            </a:r>
            <a:r>
              <a:rPr lang="it-IT" sz="1200" dirty="0" err="1">
                <a:solidFill>
                  <a:schemeClr val="bg1">
                    <a:lumMod val="75000"/>
                    <a:lumOff val="25000"/>
                  </a:schemeClr>
                </a:solidFill>
              </a:rPr>
              <a:t>Yeganeh</a:t>
            </a:r>
            <a:r>
              <a:rPr lang="it-IT" sz="1200" dirty="0">
                <a:solidFill>
                  <a:schemeClr val="bg1">
                    <a:lumMod val="75000"/>
                    <a:lumOff val="25000"/>
                  </a:schemeClr>
                </a:solidFill>
              </a:rPr>
              <a:t>, R. (2001). The treatment of </a:t>
            </a:r>
            <a:r>
              <a:rPr lang="it-IT" sz="1200" dirty="0" err="1">
                <a:solidFill>
                  <a:schemeClr val="bg1">
                    <a:lumMod val="75000"/>
                    <a:lumOff val="25000"/>
                  </a:schemeClr>
                </a:solidFill>
              </a:rPr>
              <a:t>childhood</a:t>
            </a:r>
            <a:r>
              <a:rPr lang="it-IT" sz="1200" dirty="0">
                <a:solidFill>
                  <a:schemeClr val="bg1">
                    <a:lumMod val="75000"/>
                    <a:lumOff val="25000"/>
                  </a:schemeClr>
                </a:solidFill>
              </a:rPr>
              <a:t> social </a:t>
            </a:r>
            <a:r>
              <a:rPr lang="it-IT" sz="1200" dirty="0" err="1">
                <a:solidFill>
                  <a:schemeClr val="bg1">
                    <a:lumMod val="75000"/>
                    <a:lumOff val="25000"/>
                  </a:schemeClr>
                </a:solidFill>
              </a:rPr>
              <a:t>anxiety</a:t>
            </a:r>
            <a:r>
              <a:rPr lang="it-IT" sz="1200" dirty="0">
                <a:solidFill>
                  <a:schemeClr val="bg1">
                    <a:lumMod val="75000"/>
                    <a:lumOff val="25000"/>
                  </a:schemeClr>
                </a:solidFill>
              </a:rPr>
              <a:t> disorder. </a:t>
            </a:r>
            <a:r>
              <a:rPr lang="it-IT" sz="1200" dirty="0" err="1">
                <a:solidFill>
                  <a:schemeClr val="bg1">
                    <a:lumMod val="75000"/>
                    <a:lumOff val="25000"/>
                  </a:schemeClr>
                </a:solidFill>
              </a:rPr>
              <a:t>Psychiatric</a:t>
            </a:r>
            <a:r>
              <a:rPr lang="it-IT" sz="1200" dirty="0">
                <a:solidFill>
                  <a:schemeClr val="bg1">
                    <a:lumMod val="75000"/>
                    <a:lumOff val="25000"/>
                  </a:schemeClr>
                </a:solidFill>
              </a:rPr>
              <a:t> Clinics of North America, 24(4), 831–846. https://doi.org/10.1016/S0193-953X(05)70266-5</a:t>
            </a:r>
          </a:p>
          <a:p>
            <a:r>
              <a:rPr lang="it-IT" sz="1200" dirty="0">
                <a:solidFill>
                  <a:schemeClr val="bg1">
                    <a:lumMod val="75000"/>
                    <a:lumOff val="25000"/>
                  </a:schemeClr>
                </a:solidFill>
              </a:rPr>
              <a:t>Hur, J. W., Shin, H., Jung, D., Lee, H. J., Lee, S., Kim, G. J., … </a:t>
            </a:r>
            <a:r>
              <a:rPr lang="it-IT" sz="1200" dirty="0" err="1">
                <a:solidFill>
                  <a:schemeClr val="bg1">
                    <a:lumMod val="75000"/>
                    <a:lumOff val="25000"/>
                  </a:schemeClr>
                </a:solidFill>
              </a:rPr>
              <a:t>Cho</a:t>
            </a:r>
            <a:r>
              <a:rPr lang="it-IT" sz="1200" dirty="0">
                <a:solidFill>
                  <a:schemeClr val="bg1">
                    <a:lumMod val="75000"/>
                    <a:lumOff val="25000"/>
                  </a:schemeClr>
                </a:solidFill>
              </a:rPr>
              <a:t>, C. H. (2021). Virtual reality–</a:t>
            </a:r>
            <a:r>
              <a:rPr lang="it-IT" sz="1200" dirty="0" err="1">
                <a:solidFill>
                  <a:schemeClr val="bg1">
                    <a:lumMod val="75000"/>
                    <a:lumOff val="25000"/>
                  </a:schemeClr>
                </a:solidFill>
              </a:rPr>
              <a:t>based</a:t>
            </a:r>
            <a:r>
              <a:rPr lang="it-IT" sz="1200" dirty="0">
                <a:solidFill>
                  <a:schemeClr val="bg1">
                    <a:lumMod val="75000"/>
                    <a:lumOff val="25000"/>
                  </a:schemeClr>
                </a:solidFill>
              </a:rPr>
              <a:t> </a:t>
            </a:r>
            <a:r>
              <a:rPr lang="it-IT" sz="1200" dirty="0" err="1">
                <a:solidFill>
                  <a:schemeClr val="bg1">
                    <a:lumMod val="75000"/>
                    <a:lumOff val="25000"/>
                  </a:schemeClr>
                </a:solidFill>
              </a:rPr>
              <a:t>psychotherapy</a:t>
            </a:r>
            <a:r>
              <a:rPr lang="it-IT" sz="1200" dirty="0">
                <a:solidFill>
                  <a:schemeClr val="bg1">
                    <a:lumMod val="75000"/>
                    <a:lumOff val="25000"/>
                  </a:schemeClr>
                </a:solidFill>
              </a:rPr>
              <a:t> in social </a:t>
            </a:r>
            <a:r>
              <a:rPr lang="it-IT" sz="1200" dirty="0" err="1">
                <a:solidFill>
                  <a:schemeClr val="bg1">
                    <a:lumMod val="75000"/>
                    <a:lumOff val="25000"/>
                  </a:schemeClr>
                </a:solidFill>
              </a:rPr>
              <a:t>anxiety</a:t>
            </a:r>
            <a:r>
              <a:rPr lang="it-IT" sz="1200" dirty="0">
                <a:solidFill>
                  <a:schemeClr val="bg1">
                    <a:lumMod val="75000"/>
                    <a:lumOff val="25000"/>
                  </a:schemeClr>
                </a:solidFill>
              </a:rPr>
              <a:t> disorder: </a:t>
            </a:r>
            <a:r>
              <a:rPr lang="it-IT" sz="1200" dirty="0" err="1">
                <a:solidFill>
                  <a:schemeClr val="bg1">
                    <a:lumMod val="75000"/>
                    <a:lumOff val="25000"/>
                  </a:schemeClr>
                </a:solidFill>
              </a:rPr>
              <a:t>fMRI</a:t>
            </a:r>
            <a:r>
              <a:rPr lang="it-IT" sz="1200" dirty="0">
                <a:solidFill>
                  <a:schemeClr val="bg1">
                    <a:lumMod val="75000"/>
                    <a:lumOff val="25000"/>
                  </a:schemeClr>
                </a:solidFill>
              </a:rPr>
              <a:t> Study </a:t>
            </a:r>
            <a:r>
              <a:rPr lang="it-IT" sz="1200" dirty="0" err="1">
                <a:solidFill>
                  <a:schemeClr val="bg1">
                    <a:lumMod val="75000"/>
                    <a:lumOff val="25000"/>
                  </a:schemeClr>
                </a:solidFill>
              </a:rPr>
              <a:t>using</a:t>
            </a:r>
            <a:r>
              <a:rPr lang="it-IT" sz="1200" dirty="0">
                <a:solidFill>
                  <a:schemeClr val="bg1">
                    <a:lumMod val="75000"/>
                    <a:lumOff val="25000"/>
                  </a:schemeClr>
                </a:solidFill>
              </a:rPr>
              <a:t> a self-</a:t>
            </a:r>
            <a:r>
              <a:rPr lang="it-IT" sz="1200" dirty="0" err="1">
                <a:solidFill>
                  <a:schemeClr val="bg1">
                    <a:lumMod val="75000"/>
                    <a:lumOff val="25000"/>
                  </a:schemeClr>
                </a:solidFill>
              </a:rPr>
              <a:t>referential</a:t>
            </a:r>
            <a:r>
              <a:rPr lang="it-IT" sz="1200" dirty="0">
                <a:solidFill>
                  <a:schemeClr val="bg1">
                    <a:lumMod val="75000"/>
                    <a:lumOff val="25000"/>
                  </a:schemeClr>
                </a:solidFill>
              </a:rPr>
              <a:t> task. JMIR </a:t>
            </a:r>
            <a:r>
              <a:rPr lang="it-IT" sz="1200" dirty="0" err="1">
                <a:solidFill>
                  <a:schemeClr val="bg1">
                    <a:lumMod val="75000"/>
                    <a:lumOff val="25000"/>
                  </a:schemeClr>
                </a:solidFill>
              </a:rPr>
              <a:t>Mental</a:t>
            </a:r>
            <a:r>
              <a:rPr lang="it-IT" sz="1200" dirty="0">
                <a:solidFill>
                  <a:schemeClr val="bg1">
                    <a:lumMod val="75000"/>
                    <a:lumOff val="25000"/>
                  </a:schemeClr>
                </a:solidFill>
              </a:rPr>
              <a:t> Health, 8(4). https://doi.org/10.2196/25731</a:t>
            </a:r>
          </a:p>
          <a:p>
            <a:r>
              <a:rPr lang="it-IT" sz="1200" dirty="0" err="1">
                <a:solidFill>
                  <a:schemeClr val="bg1">
                    <a:lumMod val="75000"/>
                    <a:lumOff val="25000"/>
                  </a:schemeClr>
                </a:solidFill>
              </a:rPr>
              <a:t>Jystad</a:t>
            </a:r>
            <a:r>
              <a:rPr lang="it-IT" sz="1200" dirty="0">
                <a:solidFill>
                  <a:schemeClr val="bg1">
                    <a:lumMod val="75000"/>
                    <a:lumOff val="25000"/>
                  </a:schemeClr>
                </a:solidFill>
              </a:rPr>
              <a:t>, I., </a:t>
            </a:r>
            <a:r>
              <a:rPr lang="it-IT" sz="1200" dirty="0" err="1">
                <a:solidFill>
                  <a:schemeClr val="bg1">
                    <a:lumMod val="75000"/>
                    <a:lumOff val="25000"/>
                  </a:schemeClr>
                </a:solidFill>
              </a:rPr>
              <a:t>Bjerkeset</a:t>
            </a:r>
            <a:r>
              <a:rPr lang="it-IT" sz="1200" dirty="0">
                <a:solidFill>
                  <a:schemeClr val="bg1">
                    <a:lumMod val="75000"/>
                    <a:lumOff val="25000"/>
                  </a:schemeClr>
                </a:solidFill>
              </a:rPr>
              <a:t>, O., </a:t>
            </a:r>
            <a:r>
              <a:rPr lang="it-IT" sz="1200" dirty="0" err="1">
                <a:solidFill>
                  <a:schemeClr val="bg1">
                    <a:lumMod val="75000"/>
                    <a:lumOff val="25000"/>
                  </a:schemeClr>
                </a:solidFill>
              </a:rPr>
              <a:t>Haugan</a:t>
            </a:r>
            <a:r>
              <a:rPr lang="it-IT" sz="1200" dirty="0">
                <a:solidFill>
                  <a:schemeClr val="bg1">
                    <a:lumMod val="75000"/>
                    <a:lumOff val="25000"/>
                  </a:schemeClr>
                </a:solidFill>
              </a:rPr>
              <a:t>, T., </a:t>
            </a:r>
            <a:r>
              <a:rPr lang="it-IT" sz="1200" dirty="0" err="1">
                <a:solidFill>
                  <a:schemeClr val="bg1">
                    <a:lumMod val="75000"/>
                    <a:lumOff val="25000"/>
                  </a:schemeClr>
                </a:solidFill>
              </a:rPr>
              <a:t>Sund</a:t>
            </a:r>
            <a:r>
              <a:rPr lang="it-IT" sz="1200" dirty="0">
                <a:solidFill>
                  <a:schemeClr val="bg1">
                    <a:lumMod val="75000"/>
                    <a:lumOff val="25000"/>
                  </a:schemeClr>
                </a:solidFill>
              </a:rPr>
              <a:t>, E. R., &amp; </a:t>
            </a:r>
            <a:r>
              <a:rPr lang="it-IT" sz="1200" dirty="0" err="1">
                <a:solidFill>
                  <a:schemeClr val="bg1">
                    <a:lumMod val="75000"/>
                    <a:lumOff val="25000"/>
                  </a:schemeClr>
                </a:solidFill>
              </a:rPr>
              <a:t>Vaag</a:t>
            </a:r>
            <a:r>
              <a:rPr lang="it-IT" sz="1200" dirty="0">
                <a:solidFill>
                  <a:schemeClr val="bg1">
                    <a:lumMod val="75000"/>
                    <a:lumOff val="25000"/>
                  </a:schemeClr>
                </a:solidFill>
              </a:rPr>
              <a:t>, J. (2021). </a:t>
            </a:r>
            <a:r>
              <a:rPr lang="it-IT" sz="1200" dirty="0" err="1">
                <a:solidFill>
                  <a:schemeClr val="bg1">
                    <a:lumMod val="75000"/>
                    <a:lumOff val="25000"/>
                  </a:schemeClr>
                </a:solidFill>
              </a:rPr>
              <a:t>Sociodemographic</a:t>
            </a:r>
            <a:r>
              <a:rPr lang="it-IT" sz="1200" dirty="0">
                <a:solidFill>
                  <a:schemeClr val="bg1">
                    <a:lumMod val="75000"/>
                    <a:lumOff val="25000"/>
                  </a:schemeClr>
                </a:solidFill>
              </a:rPr>
              <a:t> </a:t>
            </a:r>
            <a:r>
              <a:rPr lang="it-IT" sz="1200" dirty="0" err="1">
                <a:solidFill>
                  <a:schemeClr val="bg1">
                    <a:lumMod val="75000"/>
                    <a:lumOff val="25000"/>
                  </a:schemeClr>
                </a:solidFill>
              </a:rPr>
              <a:t>Correlates</a:t>
            </a:r>
            <a:r>
              <a:rPr lang="it-IT" sz="1200" dirty="0">
                <a:solidFill>
                  <a:schemeClr val="bg1">
                    <a:lumMod val="75000"/>
                    <a:lumOff val="25000"/>
                  </a:schemeClr>
                </a:solidFill>
              </a:rPr>
              <a:t> and </a:t>
            </a:r>
            <a:r>
              <a:rPr lang="it-IT" sz="1200" dirty="0" err="1">
                <a:solidFill>
                  <a:schemeClr val="bg1">
                    <a:lumMod val="75000"/>
                    <a:lumOff val="25000"/>
                  </a:schemeClr>
                </a:solidFill>
              </a:rPr>
              <a:t>Mental</a:t>
            </a:r>
            <a:r>
              <a:rPr lang="it-IT" sz="1200" dirty="0">
                <a:solidFill>
                  <a:schemeClr val="bg1">
                    <a:lumMod val="75000"/>
                    <a:lumOff val="25000"/>
                  </a:schemeClr>
                </a:solidFill>
              </a:rPr>
              <a:t> Health </a:t>
            </a:r>
            <a:r>
              <a:rPr lang="it-IT" sz="1200" dirty="0" err="1">
                <a:solidFill>
                  <a:schemeClr val="bg1">
                    <a:lumMod val="75000"/>
                    <a:lumOff val="25000"/>
                  </a:schemeClr>
                </a:solidFill>
              </a:rPr>
              <a:t>Comorbidities</a:t>
            </a:r>
            <a:r>
              <a:rPr lang="it-IT" sz="1200" dirty="0">
                <a:solidFill>
                  <a:schemeClr val="bg1">
                    <a:lumMod val="75000"/>
                    <a:lumOff val="25000"/>
                  </a:schemeClr>
                </a:solidFill>
              </a:rPr>
              <a:t> in </a:t>
            </a:r>
            <a:r>
              <a:rPr lang="it-IT" sz="1200" dirty="0" err="1">
                <a:solidFill>
                  <a:schemeClr val="bg1">
                    <a:lumMod val="75000"/>
                    <a:lumOff val="25000"/>
                  </a:schemeClr>
                </a:solidFill>
              </a:rPr>
              <a:t>Adolescents</a:t>
            </a:r>
            <a:r>
              <a:rPr lang="it-IT" sz="1200" dirty="0">
                <a:solidFill>
                  <a:schemeClr val="bg1">
                    <a:lumMod val="75000"/>
                    <a:lumOff val="25000"/>
                  </a:schemeClr>
                </a:solidFill>
              </a:rPr>
              <a:t> With Social </a:t>
            </a:r>
            <a:r>
              <a:rPr lang="it-IT" sz="1200" dirty="0" err="1">
                <a:solidFill>
                  <a:schemeClr val="bg1">
                    <a:lumMod val="75000"/>
                    <a:lumOff val="25000"/>
                  </a:schemeClr>
                </a:solidFill>
              </a:rPr>
              <a:t>Anxiety</a:t>
            </a:r>
            <a:r>
              <a:rPr lang="it-IT" sz="1200" dirty="0">
                <a:solidFill>
                  <a:schemeClr val="bg1">
                    <a:lumMod val="75000"/>
                    <a:lumOff val="25000"/>
                  </a:schemeClr>
                </a:solidFill>
              </a:rPr>
              <a:t>: The Young-HUNT3 Study, </a:t>
            </a:r>
            <a:r>
              <a:rPr lang="it-IT" sz="1200" dirty="0" err="1">
                <a:solidFill>
                  <a:schemeClr val="bg1">
                    <a:lumMod val="75000"/>
                    <a:lumOff val="25000"/>
                  </a:schemeClr>
                </a:solidFill>
              </a:rPr>
              <a:t>Norway</a:t>
            </a:r>
            <a:r>
              <a:rPr lang="it-IT" sz="1200" dirty="0">
                <a:solidFill>
                  <a:schemeClr val="bg1">
                    <a:lumMod val="75000"/>
                    <a:lumOff val="25000"/>
                  </a:schemeClr>
                </a:solidFill>
              </a:rPr>
              <a:t>. </a:t>
            </a:r>
            <a:r>
              <a:rPr lang="it-IT" sz="1200" dirty="0" err="1">
                <a:solidFill>
                  <a:schemeClr val="bg1">
                    <a:lumMod val="75000"/>
                    <a:lumOff val="25000"/>
                  </a:schemeClr>
                </a:solidFill>
              </a:rPr>
              <a:t>Frontiers</a:t>
            </a:r>
            <a:r>
              <a:rPr lang="it-IT" sz="1200" dirty="0">
                <a:solidFill>
                  <a:schemeClr val="bg1">
                    <a:lumMod val="75000"/>
                    <a:lumOff val="25000"/>
                  </a:schemeClr>
                </a:solidFill>
              </a:rPr>
              <a:t> in </a:t>
            </a:r>
            <a:r>
              <a:rPr lang="it-IT" sz="1200" dirty="0" err="1">
                <a:solidFill>
                  <a:schemeClr val="bg1">
                    <a:lumMod val="75000"/>
                    <a:lumOff val="25000"/>
                  </a:schemeClr>
                </a:solidFill>
              </a:rPr>
              <a:t>Psychology</a:t>
            </a:r>
            <a:r>
              <a:rPr lang="it-IT" sz="1200" dirty="0">
                <a:solidFill>
                  <a:schemeClr val="bg1">
                    <a:lumMod val="75000"/>
                    <a:lumOff val="25000"/>
                  </a:schemeClr>
                </a:solidFill>
              </a:rPr>
              <a:t>, 12. https://doi.org/10.3389/FPSYG.2021.663161</a:t>
            </a:r>
          </a:p>
          <a:p>
            <a:r>
              <a:rPr lang="it-IT" sz="1200" dirty="0">
                <a:solidFill>
                  <a:schemeClr val="bg1">
                    <a:lumMod val="75000"/>
                    <a:lumOff val="25000"/>
                  </a:schemeClr>
                </a:solidFill>
              </a:rPr>
              <a:t>Luzi, L., Gandini, S., Massarini, S., </a:t>
            </a:r>
            <a:r>
              <a:rPr lang="it-IT" sz="1200" dirty="0" err="1">
                <a:solidFill>
                  <a:schemeClr val="bg1">
                    <a:lumMod val="75000"/>
                    <a:lumOff val="25000"/>
                  </a:schemeClr>
                </a:solidFill>
              </a:rPr>
              <a:t>Bellerba</a:t>
            </a:r>
            <a:r>
              <a:rPr lang="it-IT" sz="1200" dirty="0">
                <a:solidFill>
                  <a:schemeClr val="bg1">
                    <a:lumMod val="75000"/>
                    <a:lumOff val="25000"/>
                  </a:schemeClr>
                </a:solidFill>
              </a:rPr>
              <a:t>, F., Terruzzi, I., Senesi, P., … Ferrulli, A. (2021). </a:t>
            </a:r>
            <a:r>
              <a:rPr lang="it-IT" sz="1200" dirty="0" err="1">
                <a:solidFill>
                  <a:schemeClr val="bg1">
                    <a:lumMod val="75000"/>
                    <a:lumOff val="25000"/>
                  </a:schemeClr>
                </a:solidFill>
              </a:rPr>
              <a:t>Reduction</a:t>
            </a:r>
            <a:r>
              <a:rPr lang="it-IT" sz="1200" dirty="0">
                <a:solidFill>
                  <a:schemeClr val="bg1">
                    <a:lumMod val="75000"/>
                    <a:lumOff val="25000"/>
                  </a:schemeClr>
                </a:solidFill>
              </a:rPr>
              <a:t> of </a:t>
            </a:r>
            <a:r>
              <a:rPr lang="it-IT" sz="1200" dirty="0" err="1">
                <a:solidFill>
                  <a:schemeClr val="bg1">
                    <a:lumMod val="75000"/>
                    <a:lumOff val="25000"/>
                  </a:schemeClr>
                </a:solidFill>
              </a:rPr>
              <a:t>impulsivity</a:t>
            </a:r>
            <a:r>
              <a:rPr lang="it-IT" sz="1200" dirty="0">
                <a:solidFill>
                  <a:schemeClr val="bg1">
                    <a:lumMod val="75000"/>
                    <a:lumOff val="25000"/>
                  </a:schemeClr>
                </a:solidFill>
              </a:rPr>
              <a:t> in </a:t>
            </a:r>
            <a:r>
              <a:rPr lang="it-IT" sz="1200" dirty="0" err="1">
                <a:solidFill>
                  <a:schemeClr val="bg1">
                    <a:lumMod val="75000"/>
                    <a:lumOff val="25000"/>
                  </a:schemeClr>
                </a:solidFill>
              </a:rPr>
              <a:t>patients</a:t>
            </a:r>
            <a:r>
              <a:rPr lang="it-IT" sz="1200" dirty="0">
                <a:solidFill>
                  <a:schemeClr val="bg1">
                    <a:lumMod val="75000"/>
                    <a:lumOff val="25000"/>
                  </a:schemeClr>
                </a:solidFill>
              </a:rPr>
              <a:t> </a:t>
            </a:r>
            <a:r>
              <a:rPr lang="it-IT" sz="1200" dirty="0" err="1">
                <a:solidFill>
                  <a:schemeClr val="bg1">
                    <a:lumMod val="75000"/>
                    <a:lumOff val="25000"/>
                  </a:schemeClr>
                </a:solidFill>
              </a:rPr>
              <a:t>receiving</a:t>
            </a:r>
            <a:r>
              <a:rPr lang="it-IT" sz="1200" dirty="0">
                <a:solidFill>
                  <a:schemeClr val="bg1">
                    <a:lumMod val="75000"/>
                    <a:lumOff val="25000"/>
                  </a:schemeClr>
                </a:solidFill>
              </a:rPr>
              <a:t> deep </a:t>
            </a:r>
            <a:r>
              <a:rPr lang="it-IT" sz="1200" dirty="0" err="1">
                <a:solidFill>
                  <a:schemeClr val="bg1">
                    <a:lumMod val="75000"/>
                    <a:lumOff val="25000"/>
                  </a:schemeClr>
                </a:solidFill>
              </a:rPr>
              <a:t>transcranial</a:t>
            </a:r>
            <a:r>
              <a:rPr lang="it-IT" sz="1200" dirty="0">
                <a:solidFill>
                  <a:schemeClr val="bg1">
                    <a:lumMod val="75000"/>
                    <a:lumOff val="25000"/>
                  </a:schemeClr>
                </a:solidFill>
              </a:rPr>
              <a:t> </a:t>
            </a:r>
            <a:r>
              <a:rPr lang="it-IT" sz="1200" dirty="0" err="1">
                <a:solidFill>
                  <a:schemeClr val="bg1">
                    <a:lumMod val="75000"/>
                    <a:lumOff val="25000"/>
                  </a:schemeClr>
                </a:solidFill>
              </a:rPr>
              <a:t>magnetic</a:t>
            </a:r>
            <a:r>
              <a:rPr lang="it-IT" sz="1200" dirty="0">
                <a:solidFill>
                  <a:schemeClr val="bg1">
                    <a:lumMod val="75000"/>
                    <a:lumOff val="25000"/>
                  </a:schemeClr>
                </a:solidFill>
              </a:rPr>
              <a:t> </a:t>
            </a:r>
            <a:r>
              <a:rPr lang="it-IT" sz="1200" dirty="0" err="1">
                <a:solidFill>
                  <a:schemeClr val="bg1">
                    <a:lumMod val="75000"/>
                    <a:lumOff val="25000"/>
                  </a:schemeClr>
                </a:solidFill>
              </a:rPr>
              <a:t>stimulation</a:t>
            </a:r>
            <a:r>
              <a:rPr lang="it-IT" sz="1200" dirty="0">
                <a:solidFill>
                  <a:schemeClr val="bg1">
                    <a:lumMod val="75000"/>
                    <a:lumOff val="25000"/>
                  </a:schemeClr>
                </a:solidFill>
              </a:rPr>
              <a:t> treatment for </a:t>
            </a:r>
            <a:r>
              <a:rPr lang="it-IT" sz="1200" dirty="0" err="1">
                <a:solidFill>
                  <a:schemeClr val="bg1">
                    <a:lumMod val="75000"/>
                    <a:lumOff val="25000"/>
                  </a:schemeClr>
                </a:solidFill>
              </a:rPr>
              <a:t>obesity</a:t>
            </a:r>
            <a:r>
              <a:rPr lang="it-IT" sz="1200" dirty="0">
                <a:solidFill>
                  <a:schemeClr val="bg1">
                    <a:lumMod val="75000"/>
                    <a:lumOff val="25000"/>
                  </a:schemeClr>
                </a:solidFill>
              </a:rPr>
              <a:t>. Endocrine. https://doi.org/10.1007/S12020-021-02802-1</a:t>
            </a:r>
          </a:p>
        </p:txBody>
      </p:sp>
    </p:spTree>
    <p:extLst>
      <p:ext uri="{BB962C8B-B14F-4D97-AF65-F5344CB8AC3E}">
        <p14:creationId xmlns:p14="http://schemas.microsoft.com/office/powerpoint/2010/main" val="161735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a:noFill/>
        </p:spPr>
      </p:pic>
      <p:pic>
        <p:nvPicPr>
          <p:cNvPr id="13"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34116" y="-5487"/>
            <a:ext cx="9142401" cy="6858000"/>
          </a:xfrm>
          <a:prstGeom prst="rect">
            <a:avLst/>
          </a:prstGeom>
        </p:spPr>
      </p:pic>
      <p:sp>
        <p:nvSpPr>
          <p:cNvPr id="14"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931"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932" y="0"/>
            <a:ext cx="5902158"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8"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70" y="764389"/>
            <a:ext cx="725361"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277355" y="-24851"/>
            <a:ext cx="5968748" cy="1530542"/>
          </a:xfrm>
        </p:spPr>
        <p:txBody>
          <a:bodyPr>
            <a:normAutofit/>
          </a:bodyPr>
          <a:lstStyle/>
          <a:p>
            <a:pPr algn="l"/>
            <a:r>
              <a:rPr lang="it-IT" sz="4200" dirty="0"/>
              <a:t>Janet (1903)</a:t>
            </a:r>
          </a:p>
        </p:txBody>
      </p:sp>
      <p:sp>
        <p:nvSpPr>
          <p:cNvPr id="15" name="Segnaposto contenuto 2"/>
          <p:cNvSpPr>
            <a:spLocks noGrp="1"/>
          </p:cNvSpPr>
          <p:nvPr>
            <p:ph sz="quarter" idx="13"/>
          </p:nvPr>
        </p:nvSpPr>
        <p:spPr>
          <a:xfrm>
            <a:off x="1099335" y="2003461"/>
            <a:ext cx="7692974" cy="4090149"/>
          </a:xfrm>
        </p:spPr>
        <p:txBody>
          <a:bodyPr anchor="t">
            <a:noAutofit/>
          </a:bodyPr>
          <a:lstStyle/>
          <a:p>
            <a:pPr>
              <a:lnSpc>
                <a:spcPct val="110000"/>
              </a:lnSpc>
            </a:pPr>
            <a:r>
              <a:rPr lang="it-IT" sz="1600" dirty="0"/>
              <a:t>Le prime descrizioni della fobia sociale risalgono ai primi anni del Novecento, quando Janet (1903) la definì come ‘La paura di parlare in pubblico, suonare il piano e scrivere di fronte ad altri‘. La specificità della fobia sociale fu negata con l’affermarsi della Psicoanalisi, che la classificò genericamente all’interno della nevrosi fobica. Successivamente, Marks e Gelder (1966) la distinsero dalle altre manifestazioni fobiche, definendola come ‘La paura di mangiare, bere, ballare, parlare, scrivere, ecc. in presenza di altre persone per il timore di risultare ridicoli‘.</a:t>
            </a:r>
          </a:p>
        </p:txBody>
      </p:sp>
    </p:spTree>
    <p:extLst>
      <p:ext uri="{BB962C8B-B14F-4D97-AF65-F5344CB8AC3E}">
        <p14:creationId xmlns:p14="http://schemas.microsoft.com/office/powerpoint/2010/main" val="412880422"/>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3C6A67-C741-950D-098E-A54FEA2D4118}"/>
              </a:ext>
            </a:extLst>
          </p:cNvPr>
          <p:cNvSpPr>
            <a:spLocks noGrp="1"/>
          </p:cNvSpPr>
          <p:nvPr>
            <p:ph type="title"/>
          </p:nvPr>
        </p:nvSpPr>
        <p:spPr/>
        <p:txBody>
          <a:bodyPr/>
          <a:lstStyle/>
          <a:p>
            <a:r>
              <a:rPr lang="it-IT" b="1" dirty="0">
                <a:solidFill>
                  <a:schemeClr val="bg1">
                    <a:lumMod val="75000"/>
                    <a:lumOff val="25000"/>
                  </a:schemeClr>
                </a:solidFill>
              </a:rPr>
              <a:t>Bibliografia</a:t>
            </a:r>
            <a:br>
              <a:rPr lang="it-IT" dirty="0"/>
            </a:br>
            <a:endParaRPr lang="it-IT" dirty="0"/>
          </a:p>
        </p:txBody>
      </p:sp>
      <p:sp>
        <p:nvSpPr>
          <p:cNvPr id="3" name="Segnaposto contenuto 2">
            <a:extLst>
              <a:ext uri="{FF2B5EF4-FFF2-40B4-BE49-F238E27FC236}">
                <a16:creationId xmlns:a16="http://schemas.microsoft.com/office/drawing/2014/main" id="{273AC94A-7F49-E4D3-B1F2-D44A67398273}"/>
              </a:ext>
            </a:extLst>
          </p:cNvPr>
          <p:cNvSpPr>
            <a:spLocks noGrp="1"/>
          </p:cNvSpPr>
          <p:nvPr>
            <p:ph sz="quarter" idx="13"/>
          </p:nvPr>
        </p:nvSpPr>
        <p:spPr>
          <a:xfrm>
            <a:off x="1191801" y="1298448"/>
            <a:ext cx="7675973" cy="4722208"/>
          </a:xfrm>
        </p:spPr>
        <p:txBody>
          <a:bodyPr>
            <a:noAutofit/>
          </a:bodyPr>
          <a:lstStyle/>
          <a:p>
            <a:r>
              <a:rPr lang="it-IT" sz="1200" dirty="0" err="1">
                <a:solidFill>
                  <a:schemeClr val="bg1">
                    <a:lumMod val="75000"/>
                    <a:lumOff val="25000"/>
                  </a:schemeClr>
                </a:solidFill>
              </a:rPr>
              <a:t>Mohatt</a:t>
            </a:r>
            <a:r>
              <a:rPr lang="it-IT" sz="1200" dirty="0">
                <a:solidFill>
                  <a:schemeClr val="bg1">
                    <a:lumMod val="75000"/>
                    <a:lumOff val="25000"/>
                  </a:schemeClr>
                </a:solidFill>
              </a:rPr>
              <a:t>, J., Bennett, S. M., &amp; </a:t>
            </a:r>
            <a:r>
              <a:rPr lang="it-IT" sz="1200" dirty="0" err="1">
                <a:solidFill>
                  <a:schemeClr val="bg1">
                    <a:lumMod val="75000"/>
                    <a:lumOff val="25000"/>
                  </a:schemeClr>
                </a:solidFill>
              </a:rPr>
              <a:t>Walkup</a:t>
            </a:r>
            <a:r>
              <a:rPr lang="it-IT" sz="1200" dirty="0">
                <a:solidFill>
                  <a:schemeClr val="bg1">
                    <a:lumMod val="75000"/>
                    <a:lumOff val="25000"/>
                  </a:schemeClr>
                </a:solidFill>
              </a:rPr>
              <a:t>, J. T. (2014). Treatment of </a:t>
            </a:r>
            <a:r>
              <a:rPr lang="it-IT" sz="1200" dirty="0" err="1">
                <a:solidFill>
                  <a:schemeClr val="bg1">
                    <a:lumMod val="75000"/>
                    <a:lumOff val="25000"/>
                  </a:schemeClr>
                </a:solidFill>
              </a:rPr>
              <a:t>separation</a:t>
            </a:r>
            <a:r>
              <a:rPr lang="it-IT" sz="1200" dirty="0">
                <a:solidFill>
                  <a:schemeClr val="bg1">
                    <a:lumMod val="75000"/>
                    <a:lumOff val="25000"/>
                  </a:schemeClr>
                </a:solidFill>
              </a:rPr>
              <a:t>, </a:t>
            </a:r>
            <a:r>
              <a:rPr lang="it-IT" sz="1200" dirty="0" err="1">
                <a:solidFill>
                  <a:schemeClr val="bg1">
                    <a:lumMod val="75000"/>
                    <a:lumOff val="25000"/>
                  </a:schemeClr>
                </a:solidFill>
              </a:rPr>
              <a:t>generalized</a:t>
            </a:r>
            <a:r>
              <a:rPr lang="it-IT" sz="1200" dirty="0">
                <a:solidFill>
                  <a:schemeClr val="bg1">
                    <a:lumMod val="75000"/>
                    <a:lumOff val="25000"/>
                  </a:schemeClr>
                </a:solidFill>
              </a:rPr>
              <a:t>, and social </a:t>
            </a:r>
            <a:r>
              <a:rPr lang="it-IT" sz="1200" dirty="0" err="1">
                <a:solidFill>
                  <a:schemeClr val="bg1">
                    <a:lumMod val="75000"/>
                    <a:lumOff val="25000"/>
                  </a:schemeClr>
                </a:solidFill>
              </a:rPr>
              <a:t>anxiety</a:t>
            </a:r>
            <a:r>
              <a:rPr lang="it-IT" sz="1200" dirty="0">
                <a:solidFill>
                  <a:schemeClr val="bg1">
                    <a:lumMod val="75000"/>
                    <a:lumOff val="25000"/>
                  </a:schemeClr>
                </a:solidFill>
              </a:rPr>
              <a:t> disorders in </a:t>
            </a:r>
            <a:r>
              <a:rPr lang="it-IT" sz="1200" dirty="0" err="1">
                <a:solidFill>
                  <a:schemeClr val="bg1">
                    <a:lumMod val="75000"/>
                    <a:lumOff val="25000"/>
                  </a:schemeClr>
                </a:solidFill>
              </a:rPr>
              <a:t>youths</a:t>
            </a:r>
            <a:r>
              <a:rPr lang="it-IT" sz="1200" dirty="0">
                <a:solidFill>
                  <a:schemeClr val="bg1">
                    <a:lumMod val="75000"/>
                    <a:lumOff val="25000"/>
                  </a:schemeClr>
                </a:solidFill>
              </a:rPr>
              <a:t>. American Journal of </a:t>
            </a:r>
            <a:r>
              <a:rPr lang="it-IT" sz="1200" dirty="0" err="1">
                <a:solidFill>
                  <a:schemeClr val="bg1">
                    <a:lumMod val="75000"/>
                    <a:lumOff val="25000"/>
                  </a:schemeClr>
                </a:solidFill>
              </a:rPr>
              <a:t>Psychiatry</a:t>
            </a:r>
            <a:r>
              <a:rPr lang="it-IT" sz="1200" dirty="0">
                <a:solidFill>
                  <a:schemeClr val="bg1">
                    <a:lumMod val="75000"/>
                    <a:lumOff val="25000"/>
                  </a:schemeClr>
                </a:solidFill>
              </a:rPr>
              <a:t>, 171(7), 741–748.</a:t>
            </a:r>
          </a:p>
          <a:p>
            <a:r>
              <a:rPr lang="it-IT" sz="1200" dirty="0" err="1">
                <a:solidFill>
                  <a:schemeClr val="bg1">
                    <a:lumMod val="75000"/>
                    <a:lumOff val="25000"/>
                  </a:schemeClr>
                </a:solidFill>
              </a:rPr>
              <a:t>Mohatt</a:t>
            </a:r>
            <a:r>
              <a:rPr lang="it-IT" sz="1200" dirty="0">
                <a:solidFill>
                  <a:schemeClr val="bg1">
                    <a:lumMod val="75000"/>
                    <a:lumOff val="25000"/>
                  </a:schemeClr>
                </a:solidFill>
              </a:rPr>
              <a:t>, J., Bennett, S. M., &amp; </a:t>
            </a:r>
            <a:r>
              <a:rPr lang="it-IT" sz="1200" dirty="0" err="1">
                <a:solidFill>
                  <a:schemeClr val="bg1">
                    <a:lumMod val="75000"/>
                    <a:lumOff val="25000"/>
                  </a:schemeClr>
                </a:solidFill>
              </a:rPr>
              <a:t>Walkup</a:t>
            </a:r>
            <a:r>
              <a:rPr lang="it-IT" sz="1200" dirty="0">
                <a:solidFill>
                  <a:schemeClr val="bg1">
                    <a:lumMod val="75000"/>
                    <a:lumOff val="25000"/>
                  </a:schemeClr>
                </a:solidFill>
              </a:rPr>
              <a:t>, J. T. (2014). Treatment of </a:t>
            </a:r>
            <a:r>
              <a:rPr lang="it-IT" sz="1200" dirty="0" err="1">
                <a:solidFill>
                  <a:schemeClr val="bg1">
                    <a:lumMod val="75000"/>
                    <a:lumOff val="25000"/>
                  </a:schemeClr>
                </a:solidFill>
              </a:rPr>
              <a:t>separation</a:t>
            </a:r>
            <a:r>
              <a:rPr lang="it-IT" sz="1200" dirty="0">
                <a:solidFill>
                  <a:schemeClr val="bg1">
                    <a:lumMod val="75000"/>
                    <a:lumOff val="25000"/>
                  </a:schemeClr>
                </a:solidFill>
              </a:rPr>
              <a:t>, </a:t>
            </a:r>
            <a:r>
              <a:rPr lang="it-IT" sz="1200" dirty="0" err="1">
                <a:solidFill>
                  <a:schemeClr val="bg1">
                    <a:lumMod val="75000"/>
                    <a:lumOff val="25000"/>
                  </a:schemeClr>
                </a:solidFill>
              </a:rPr>
              <a:t>generalized</a:t>
            </a:r>
            <a:r>
              <a:rPr lang="it-IT" sz="1200" dirty="0">
                <a:solidFill>
                  <a:schemeClr val="bg1">
                    <a:lumMod val="75000"/>
                    <a:lumOff val="25000"/>
                  </a:schemeClr>
                </a:solidFill>
              </a:rPr>
              <a:t>, and social </a:t>
            </a:r>
            <a:r>
              <a:rPr lang="it-IT" sz="1200" dirty="0" err="1">
                <a:solidFill>
                  <a:schemeClr val="bg1">
                    <a:lumMod val="75000"/>
                    <a:lumOff val="25000"/>
                  </a:schemeClr>
                </a:solidFill>
              </a:rPr>
              <a:t>anxiety</a:t>
            </a:r>
            <a:r>
              <a:rPr lang="it-IT" sz="1200" dirty="0">
                <a:solidFill>
                  <a:schemeClr val="bg1">
                    <a:lumMod val="75000"/>
                    <a:lumOff val="25000"/>
                  </a:schemeClr>
                </a:solidFill>
              </a:rPr>
              <a:t> disorders in </a:t>
            </a:r>
            <a:r>
              <a:rPr lang="it-IT" sz="1200" dirty="0" err="1">
                <a:solidFill>
                  <a:schemeClr val="bg1">
                    <a:lumMod val="75000"/>
                    <a:lumOff val="25000"/>
                  </a:schemeClr>
                </a:solidFill>
              </a:rPr>
              <a:t>youths</a:t>
            </a:r>
            <a:r>
              <a:rPr lang="it-IT" sz="1200" dirty="0">
                <a:solidFill>
                  <a:schemeClr val="bg1">
                    <a:lumMod val="75000"/>
                    <a:lumOff val="25000"/>
                  </a:schemeClr>
                </a:solidFill>
              </a:rPr>
              <a:t>. American Journal of </a:t>
            </a:r>
            <a:r>
              <a:rPr lang="it-IT" sz="1200" dirty="0" err="1">
                <a:solidFill>
                  <a:schemeClr val="bg1">
                    <a:lumMod val="75000"/>
                    <a:lumOff val="25000"/>
                  </a:schemeClr>
                </a:solidFill>
              </a:rPr>
              <a:t>Psychiatry</a:t>
            </a:r>
            <a:r>
              <a:rPr lang="it-IT" sz="1200" dirty="0">
                <a:solidFill>
                  <a:schemeClr val="bg1">
                    <a:lumMod val="75000"/>
                    <a:lumOff val="25000"/>
                  </a:schemeClr>
                </a:solidFill>
              </a:rPr>
              <a:t>, 171(7), 741–748. https://doi.org/10.1176/APPI.AJP.2014.13101337</a:t>
            </a:r>
          </a:p>
          <a:p>
            <a:r>
              <a:rPr lang="it-IT" sz="1200" dirty="0" err="1">
                <a:solidFill>
                  <a:schemeClr val="bg1">
                    <a:lumMod val="75000"/>
                    <a:lumOff val="25000"/>
                  </a:schemeClr>
                </a:solidFill>
              </a:rPr>
              <a:t>Pélissolo</a:t>
            </a:r>
            <a:r>
              <a:rPr lang="it-IT" sz="1200" dirty="0">
                <a:solidFill>
                  <a:schemeClr val="bg1">
                    <a:lumMod val="75000"/>
                    <a:lumOff val="25000"/>
                  </a:schemeClr>
                </a:solidFill>
              </a:rPr>
              <a:t>, A., André, C., Chignon, J. M., </a:t>
            </a:r>
            <a:r>
              <a:rPr lang="it-IT" sz="1200" dirty="0" err="1">
                <a:solidFill>
                  <a:schemeClr val="bg1">
                    <a:lumMod val="75000"/>
                    <a:lumOff val="25000"/>
                  </a:schemeClr>
                </a:solidFill>
              </a:rPr>
              <a:t>Dutoit</a:t>
            </a:r>
            <a:r>
              <a:rPr lang="it-IT" sz="1200" dirty="0">
                <a:solidFill>
                  <a:schemeClr val="bg1">
                    <a:lumMod val="75000"/>
                    <a:lumOff val="25000"/>
                  </a:schemeClr>
                </a:solidFill>
              </a:rPr>
              <a:t>, D., Martin, P., Richard-</a:t>
            </a:r>
            <a:r>
              <a:rPr lang="it-IT" sz="1200" dirty="0" err="1">
                <a:solidFill>
                  <a:schemeClr val="bg1">
                    <a:lumMod val="75000"/>
                    <a:lumOff val="25000"/>
                  </a:schemeClr>
                </a:solidFill>
              </a:rPr>
              <a:t>Berthe</a:t>
            </a:r>
            <a:r>
              <a:rPr lang="it-IT" sz="1200" dirty="0">
                <a:solidFill>
                  <a:schemeClr val="bg1">
                    <a:lumMod val="75000"/>
                    <a:lumOff val="25000"/>
                  </a:schemeClr>
                </a:solidFill>
              </a:rPr>
              <a:t>, C., &amp; </a:t>
            </a:r>
            <a:r>
              <a:rPr lang="it-IT" sz="1200" dirty="0" err="1">
                <a:solidFill>
                  <a:schemeClr val="bg1">
                    <a:lumMod val="75000"/>
                    <a:lumOff val="25000"/>
                  </a:schemeClr>
                </a:solidFill>
              </a:rPr>
              <a:t>Tignol</a:t>
            </a:r>
            <a:r>
              <a:rPr lang="it-IT" sz="1200" dirty="0">
                <a:solidFill>
                  <a:schemeClr val="bg1">
                    <a:lumMod val="75000"/>
                    <a:lumOff val="25000"/>
                  </a:schemeClr>
                </a:solidFill>
              </a:rPr>
              <a:t>, J. (2002). </a:t>
            </a:r>
            <a:r>
              <a:rPr lang="it-IT" sz="1200" dirty="0" err="1">
                <a:solidFill>
                  <a:schemeClr val="bg1">
                    <a:lumMod val="75000"/>
                    <a:lumOff val="25000"/>
                  </a:schemeClr>
                </a:solidFill>
              </a:rPr>
              <a:t>Épidémiologie</a:t>
            </a:r>
            <a:r>
              <a:rPr lang="it-IT" sz="1200" dirty="0">
                <a:solidFill>
                  <a:schemeClr val="bg1">
                    <a:lumMod val="75000"/>
                    <a:lumOff val="25000"/>
                  </a:schemeClr>
                </a:solidFill>
              </a:rPr>
              <a:t> </a:t>
            </a:r>
            <a:r>
              <a:rPr lang="it-IT" sz="1200" dirty="0" err="1">
                <a:solidFill>
                  <a:schemeClr val="bg1">
                    <a:lumMod val="75000"/>
                    <a:lumOff val="25000"/>
                  </a:schemeClr>
                </a:solidFill>
              </a:rPr>
              <a:t>des</a:t>
            </a:r>
            <a:r>
              <a:rPr lang="it-IT" sz="1200" dirty="0">
                <a:solidFill>
                  <a:schemeClr val="bg1">
                    <a:lumMod val="75000"/>
                    <a:lumOff val="25000"/>
                  </a:schemeClr>
                </a:solidFill>
              </a:rPr>
              <a:t> </a:t>
            </a:r>
            <a:r>
              <a:rPr lang="it-IT" sz="1200" dirty="0" err="1">
                <a:solidFill>
                  <a:schemeClr val="bg1">
                    <a:lumMod val="75000"/>
                    <a:lumOff val="25000"/>
                  </a:schemeClr>
                </a:solidFill>
              </a:rPr>
              <a:t>troubles</a:t>
            </a:r>
            <a:r>
              <a:rPr lang="it-IT" sz="1200" dirty="0">
                <a:solidFill>
                  <a:schemeClr val="bg1">
                    <a:lumMod val="75000"/>
                    <a:lumOff val="25000"/>
                  </a:schemeClr>
                </a:solidFill>
              </a:rPr>
              <a:t> </a:t>
            </a:r>
            <a:r>
              <a:rPr lang="it-IT" sz="1200" dirty="0" err="1">
                <a:solidFill>
                  <a:schemeClr val="bg1">
                    <a:lumMod val="75000"/>
                    <a:lumOff val="25000"/>
                  </a:schemeClr>
                </a:solidFill>
              </a:rPr>
              <a:t>anxieux</a:t>
            </a:r>
            <a:r>
              <a:rPr lang="it-IT" sz="1200" dirty="0">
                <a:solidFill>
                  <a:schemeClr val="bg1">
                    <a:lumMod val="75000"/>
                    <a:lumOff val="25000"/>
                  </a:schemeClr>
                </a:solidFill>
              </a:rPr>
              <a:t> en </a:t>
            </a:r>
            <a:r>
              <a:rPr lang="it-IT" sz="1200" dirty="0" err="1">
                <a:solidFill>
                  <a:schemeClr val="bg1">
                    <a:lumMod val="75000"/>
                    <a:lumOff val="25000"/>
                  </a:schemeClr>
                </a:solidFill>
              </a:rPr>
              <a:t>psychiatrie</a:t>
            </a:r>
            <a:r>
              <a:rPr lang="it-IT" sz="1200" dirty="0">
                <a:solidFill>
                  <a:schemeClr val="bg1">
                    <a:lumMod val="75000"/>
                    <a:lumOff val="25000"/>
                  </a:schemeClr>
                </a:solidFill>
              </a:rPr>
              <a:t> </a:t>
            </a:r>
            <a:r>
              <a:rPr lang="it-IT" sz="1200" dirty="0" err="1">
                <a:solidFill>
                  <a:schemeClr val="bg1">
                    <a:lumMod val="75000"/>
                    <a:lumOff val="25000"/>
                  </a:schemeClr>
                </a:solidFill>
              </a:rPr>
              <a:t>libérale</a:t>
            </a:r>
            <a:r>
              <a:rPr lang="it-IT" sz="1200" dirty="0">
                <a:solidFill>
                  <a:schemeClr val="bg1">
                    <a:lumMod val="75000"/>
                    <a:lumOff val="25000"/>
                  </a:schemeClr>
                </a:solidFill>
              </a:rPr>
              <a:t>: </a:t>
            </a:r>
            <a:r>
              <a:rPr lang="it-IT" sz="1200" dirty="0" err="1">
                <a:solidFill>
                  <a:schemeClr val="bg1">
                    <a:lumMod val="75000"/>
                    <a:lumOff val="25000"/>
                  </a:schemeClr>
                </a:solidFill>
              </a:rPr>
              <a:t>Prévalences</a:t>
            </a:r>
            <a:r>
              <a:rPr lang="it-IT" sz="1200" dirty="0">
                <a:solidFill>
                  <a:schemeClr val="bg1">
                    <a:lumMod val="75000"/>
                    <a:lumOff val="25000"/>
                  </a:schemeClr>
                </a:solidFill>
              </a:rPr>
              <a:t>, </a:t>
            </a:r>
            <a:r>
              <a:rPr lang="it-IT" sz="1200" dirty="0" err="1">
                <a:solidFill>
                  <a:schemeClr val="bg1">
                    <a:lumMod val="75000"/>
                    <a:lumOff val="25000"/>
                  </a:schemeClr>
                </a:solidFill>
              </a:rPr>
              <a:t>comorbidité</a:t>
            </a:r>
            <a:r>
              <a:rPr lang="it-IT" sz="1200" dirty="0">
                <a:solidFill>
                  <a:schemeClr val="bg1">
                    <a:lumMod val="75000"/>
                    <a:lumOff val="25000"/>
                  </a:schemeClr>
                </a:solidFill>
              </a:rPr>
              <a:t> et </a:t>
            </a:r>
            <a:r>
              <a:rPr lang="it-IT" sz="1200" dirty="0" err="1">
                <a:solidFill>
                  <a:schemeClr val="bg1">
                    <a:lumMod val="75000"/>
                    <a:lumOff val="25000"/>
                  </a:schemeClr>
                </a:solidFill>
              </a:rPr>
              <a:t>retentissement</a:t>
            </a:r>
            <a:r>
              <a:rPr lang="it-IT" sz="1200" dirty="0">
                <a:solidFill>
                  <a:schemeClr val="bg1">
                    <a:lumMod val="75000"/>
                    <a:lumOff val="25000"/>
                  </a:schemeClr>
                </a:solidFill>
              </a:rPr>
              <a:t> (</a:t>
            </a:r>
            <a:r>
              <a:rPr lang="it-IT" sz="1200" dirty="0" err="1">
                <a:solidFill>
                  <a:schemeClr val="bg1">
                    <a:lumMod val="75000"/>
                    <a:lumOff val="25000"/>
                  </a:schemeClr>
                </a:solidFill>
              </a:rPr>
              <a:t>étude</a:t>
            </a:r>
            <a:r>
              <a:rPr lang="it-IT" sz="1200" dirty="0">
                <a:solidFill>
                  <a:schemeClr val="bg1">
                    <a:lumMod val="75000"/>
                    <a:lumOff val="25000"/>
                  </a:schemeClr>
                </a:solidFill>
              </a:rPr>
              <a:t> DELTA). </a:t>
            </a:r>
            <a:r>
              <a:rPr lang="it-IT" sz="1200" dirty="0" err="1">
                <a:solidFill>
                  <a:schemeClr val="bg1">
                    <a:lumMod val="75000"/>
                    <a:lumOff val="25000"/>
                  </a:schemeClr>
                </a:solidFill>
              </a:rPr>
              <a:t>Encephale</a:t>
            </a:r>
            <a:r>
              <a:rPr lang="it-IT" sz="1200" dirty="0">
                <a:solidFill>
                  <a:schemeClr val="bg1">
                    <a:lumMod val="75000"/>
                    <a:lumOff val="25000"/>
                  </a:schemeClr>
                </a:solidFill>
              </a:rPr>
              <a:t>, 28(6 I), 510–519.</a:t>
            </a:r>
          </a:p>
          <a:p>
            <a:r>
              <a:rPr lang="it-IT" sz="1200" dirty="0">
                <a:solidFill>
                  <a:schemeClr val="bg1">
                    <a:lumMod val="75000"/>
                    <a:lumOff val="25000"/>
                  </a:schemeClr>
                </a:solidFill>
              </a:rPr>
              <a:t>Reich, J. (1986). The </a:t>
            </a:r>
            <a:r>
              <a:rPr lang="it-IT" sz="1200" dirty="0" err="1">
                <a:solidFill>
                  <a:schemeClr val="bg1">
                    <a:lumMod val="75000"/>
                    <a:lumOff val="25000"/>
                  </a:schemeClr>
                </a:solidFill>
              </a:rPr>
              <a:t>epidemiology</a:t>
            </a:r>
            <a:r>
              <a:rPr lang="it-IT" sz="1200" dirty="0">
                <a:solidFill>
                  <a:schemeClr val="bg1">
                    <a:lumMod val="75000"/>
                    <a:lumOff val="25000"/>
                  </a:schemeClr>
                </a:solidFill>
              </a:rPr>
              <a:t> of </a:t>
            </a:r>
            <a:r>
              <a:rPr lang="it-IT" sz="1200" dirty="0" err="1">
                <a:solidFill>
                  <a:schemeClr val="bg1">
                    <a:lumMod val="75000"/>
                    <a:lumOff val="25000"/>
                  </a:schemeClr>
                </a:solidFill>
              </a:rPr>
              <a:t>anxiety</a:t>
            </a:r>
            <a:r>
              <a:rPr lang="it-IT" sz="1200" dirty="0">
                <a:solidFill>
                  <a:schemeClr val="bg1">
                    <a:lumMod val="75000"/>
                    <a:lumOff val="25000"/>
                  </a:schemeClr>
                </a:solidFill>
              </a:rPr>
              <a:t>. Journal of </a:t>
            </a:r>
            <a:r>
              <a:rPr lang="it-IT" sz="1200" dirty="0" err="1">
                <a:solidFill>
                  <a:schemeClr val="bg1">
                    <a:lumMod val="75000"/>
                    <a:lumOff val="25000"/>
                  </a:schemeClr>
                </a:solidFill>
              </a:rPr>
              <a:t>Nervous</a:t>
            </a:r>
            <a:r>
              <a:rPr lang="it-IT" sz="1200" dirty="0">
                <a:solidFill>
                  <a:schemeClr val="bg1">
                    <a:lumMod val="75000"/>
                    <a:lumOff val="25000"/>
                  </a:schemeClr>
                </a:solidFill>
              </a:rPr>
              <a:t> and </a:t>
            </a:r>
            <a:r>
              <a:rPr lang="it-IT" sz="1200" dirty="0" err="1">
                <a:solidFill>
                  <a:schemeClr val="bg1">
                    <a:lumMod val="75000"/>
                    <a:lumOff val="25000"/>
                  </a:schemeClr>
                </a:solidFill>
              </a:rPr>
              <a:t>Mental</a:t>
            </a:r>
            <a:r>
              <a:rPr lang="it-IT" sz="1200" dirty="0">
                <a:solidFill>
                  <a:schemeClr val="bg1">
                    <a:lumMod val="75000"/>
                    <a:lumOff val="25000"/>
                  </a:schemeClr>
                </a:solidFill>
              </a:rPr>
              <a:t> </a:t>
            </a:r>
            <a:r>
              <a:rPr lang="it-IT" sz="1200" dirty="0" err="1">
                <a:solidFill>
                  <a:schemeClr val="bg1">
                    <a:lumMod val="75000"/>
                    <a:lumOff val="25000"/>
                  </a:schemeClr>
                </a:solidFill>
              </a:rPr>
              <a:t>Disease</a:t>
            </a:r>
            <a:r>
              <a:rPr lang="it-IT" sz="1200" dirty="0">
                <a:solidFill>
                  <a:schemeClr val="bg1">
                    <a:lumMod val="75000"/>
                    <a:lumOff val="25000"/>
                  </a:schemeClr>
                </a:solidFill>
              </a:rPr>
              <a:t>, 174(3), 129–136. https://doi.org/10.1097/00005053-198603000-00001</a:t>
            </a:r>
          </a:p>
          <a:p>
            <a:r>
              <a:rPr lang="it-IT" sz="1200" dirty="0" err="1">
                <a:solidFill>
                  <a:schemeClr val="bg1">
                    <a:lumMod val="75000"/>
                    <a:lumOff val="25000"/>
                  </a:schemeClr>
                </a:solidFill>
              </a:rPr>
              <a:t>Sakolsky</a:t>
            </a:r>
            <a:r>
              <a:rPr lang="it-IT" sz="1200" dirty="0">
                <a:solidFill>
                  <a:schemeClr val="bg1">
                    <a:lumMod val="75000"/>
                    <a:lumOff val="25000"/>
                  </a:schemeClr>
                </a:solidFill>
              </a:rPr>
              <a:t>, D., &amp; </a:t>
            </a:r>
            <a:r>
              <a:rPr lang="it-IT" sz="1200" dirty="0" err="1">
                <a:solidFill>
                  <a:schemeClr val="bg1">
                    <a:lumMod val="75000"/>
                    <a:lumOff val="25000"/>
                  </a:schemeClr>
                </a:solidFill>
              </a:rPr>
              <a:t>Birmaher</a:t>
            </a:r>
            <a:r>
              <a:rPr lang="it-IT" sz="1200" dirty="0">
                <a:solidFill>
                  <a:schemeClr val="bg1">
                    <a:lumMod val="75000"/>
                    <a:lumOff val="25000"/>
                  </a:schemeClr>
                </a:solidFill>
              </a:rPr>
              <a:t>, B. (2008, </a:t>
            </a:r>
            <a:r>
              <a:rPr lang="it-IT" sz="1200" dirty="0" err="1">
                <a:solidFill>
                  <a:schemeClr val="bg1">
                    <a:lumMod val="75000"/>
                    <a:lumOff val="25000"/>
                  </a:schemeClr>
                </a:solidFill>
              </a:rPr>
              <a:t>October</a:t>
            </a:r>
            <a:r>
              <a:rPr lang="it-IT" sz="1200" dirty="0">
                <a:solidFill>
                  <a:schemeClr val="bg1">
                    <a:lumMod val="75000"/>
                    <a:lumOff val="25000"/>
                  </a:schemeClr>
                </a:solidFill>
              </a:rPr>
              <a:t>). </a:t>
            </a:r>
            <a:r>
              <a:rPr lang="it-IT" sz="1200" dirty="0" err="1">
                <a:solidFill>
                  <a:schemeClr val="bg1">
                    <a:lumMod val="75000"/>
                    <a:lumOff val="25000"/>
                  </a:schemeClr>
                </a:solidFill>
              </a:rPr>
              <a:t>Pediatric</a:t>
            </a:r>
            <a:r>
              <a:rPr lang="it-IT" sz="1200" dirty="0">
                <a:solidFill>
                  <a:schemeClr val="bg1">
                    <a:lumMod val="75000"/>
                    <a:lumOff val="25000"/>
                  </a:schemeClr>
                </a:solidFill>
              </a:rPr>
              <a:t> </a:t>
            </a:r>
            <a:r>
              <a:rPr lang="it-IT" sz="1200" dirty="0" err="1">
                <a:solidFill>
                  <a:schemeClr val="bg1">
                    <a:lumMod val="75000"/>
                    <a:lumOff val="25000"/>
                  </a:schemeClr>
                </a:solidFill>
              </a:rPr>
              <a:t>anxiety</a:t>
            </a:r>
            <a:r>
              <a:rPr lang="it-IT" sz="1200" dirty="0">
                <a:solidFill>
                  <a:schemeClr val="bg1">
                    <a:lumMod val="75000"/>
                    <a:lumOff val="25000"/>
                  </a:schemeClr>
                </a:solidFill>
              </a:rPr>
              <a:t> disorders: Management in </a:t>
            </a:r>
            <a:r>
              <a:rPr lang="it-IT" sz="1200" dirty="0" err="1">
                <a:solidFill>
                  <a:schemeClr val="bg1">
                    <a:lumMod val="75000"/>
                    <a:lumOff val="25000"/>
                  </a:schemeClr>
                </a:solidFill>
              </a:rPr>
              <a:t>primary</a:t>
            </a:r>
            <a:r>
              <a:rPr lang="it-IT" sz="1200" dirty="0">
                <a:solidFill>
                  <a:schemeClr val="bg1">
                    <a:lumMod val="75000"/>
                    <a:lumOff val="25000"/>
                  </a:schemeClr>
                </a:solidFill>
              </a:rPr>
              <a:t> care. </a:t>
            </a:r>
            <a:r>
              <a:rPr lang="it-IT" sz="1200" dirty="0" err="1">
                <a:solidFill>
                  <a:schemeClr val="bg1">
                    <a:lumMod val="75000"/>
                    <a:lumOff val="25000"/>
                  </a:schemeClr>
                </a:solidFill>
              </a:rPr>
              <a:t>Current</a:t>
            </a:r>
            <a:r>
              <a:rPr lang="it-IT" sz="1200" dirty="0">
                <a:solidFill>
                  <a:schemeClr val="bg1">
                    <a:lumMod val="75000"/>
                    <a:lumOff val="25000"/>
                  </a:schemeClr>
                </a:solidFill>
              </a:rPr>
              <a:t> Opinion in </a:t>
            </a:r>
            <a:r>
              <a:rPr lang="it-IT" sz="1200" dirty="0" err="1">
                <a:solidFill>
                  <a:schemeClr val="bg1">
                    <a:lumMod val="75000"/>
                    <a:lumOff val="25000"/>
                  </a:schemeClr>
                </a:solidFill>
              </a:rPr>
              <a:t>Pediatrics</a:t>
            </a:r>
            <a:r>
              <a:rPr lang="it-IT" sz="1200" dirty="0">
                <a:solidFill>
                  <a:schemeClr val="bg1">
                    <a:lumMod val="75000"/>
                    <a:lumOff val="25000"/>
                  </a:schemeClr>
                </a:solidFill>
              </a:rPr>
              <a:t>, Vol. 20, pp. 538–543. https://doi.org/10.1097/MOP.0b013e32830fe3fa</a:t>
            </a:r>
          </a:p>
          <a:p>
            <a:r>
              <a:rPr lang="it-IT" sz="1200" dirty="0">
                <a:solidFill>
                  <a:schemeClr val="bg1">
                    <a:lumMod val="75000"/>
                    <a:lumOff val="25000"/>
                  </a:schemeClr>
                </a:solidFill>
              </a:rPr>
              <a:t>Stein, M. B., &amp; Stein, D. J. (2008). Social </a:t>
            </a:r>
            <a:r>
              <a:rPr lang="it-IT" sz="1200" dirty="0" err="1">
                <a:solidFill>
                  <a:schemeClr val="bg1">
                    <a:lumMod val="75000"/>
                    <a:lumOff val="25000"/>
                  </a:schemeClr>
                </a:solidFill>
              </a:rPr>
              <a:t>anxiety</a:t>
            </a:r>
            <a:r>
              <a:rPr lang="it-IT" sz="1200" dirty="0">
                <a:solidFill>
                  <a:schemeClr val="bg1">
                    <a:lumMod val="75000"/>
                    <a:lumOff val="25000"/>
                  </a:schemeClr>
                </a:solidFill>
              </a:rPr>
              <a:t> disorder. The Lancet, Vol. 371, pp. 1115–1125. https://doi.org/10.1016/S0140-6736(08)60488-2</a:t>
            </a:r>
          </a:p>
        </p:txBody>
      </p:sp>
    </p:spTree>
    <p:extLst>
      <p:ext uri="{BB962C8B-B14F-4D97-AF65-F5344CB8AC3E}">
        <p14:creationId xmlns:p14="http://schemas.microsoft.com/office/powerpoint/2010/main" val="572141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A246BB-A8F0-B297-2CCE-E4ACDDFB990A}"/>
              </a:ext>
            </a:extLst>
          </p:cNvPr>
          <p:cNvSpPr>
            <a:spLocks noGrp="1"/>
          </p:cNvSpPr>
          <p:nvPr>
            <p:ph type="title"/>
          </p:nvPr>
        </p:nvSpPr>
        <p:spPr/>
        <p:txBody>
          <a:bodyPr/>
          <a:lstStyle/>
          <a:p>
            <a:r>
              <a:rPr lang="it-IT" dirty="0"/>
              <a:t>Esercizio 1</a:t>
            </a:r>
          </a:p>
        </p:txBody>
      </p:sp>
      <p:sp>
        <p:nvSpPr>
          <p:cNvPr id="3" name="Segnaposto contenuto 2">
            <a:extLst>
              <a:ext uri="{FF2B5EF4-FFF2-40B4-BE49-F238E27FC236}">
                <a16:creationId xmlns:a16="http://schemas.microsoft.com/office/drawing/2014/main" id="{8A24B2E7-12DD-CEC2-31AF-68657A07B4A0}"/>
              </a:ext>
            </a:extLst>
          </p:cNvPr>
          <p:cNvSpPr>
            <a:spLocks noGrp="1"/>
          </p:cNvSpPr>
          <p:nvPr>
            <p:ph idx="1"/>
          </p:nvPr>
        </p:nvSpPr>
        <p:spPr>
          <a:xfrm>
            <a:off x="1304672" y="1124845"/>
            <a:ext cx="6439718" cy="4000066"/>
          </a:xfrm>
        </p:spPr>
        <p:txBody>
          <a:bodyPr/>
          <a:lstStyle/>
          <a:p>
            <a:r>
              <a:rPr lang="it-IT" dirty="0"/>
              <a:t>Chiudi gli occhi, rilassa il corpo, e focalizza il tuo ambiente domestico. Com’era lo stile educativo nella tua famiglia?</a:t>
            </a:r>
          </a:p>
          <a:p>
            <a:pPr marL="0" indent="0">
              <a:buNone/>
            </a:pPr>
            <a:r>
              <a:rPr lang="it-IT" dirty="0"/>
              <a:t>Protettivo, critico, difensivo, premuroso, diligente, zelante, sempre presente, eccessivamente attento, valutativo, esigente, giudicante, iper-responsabile, invadente, permissivo, </a:t>
            </a:r>
            <a:r>
              <a:rPr lang="it-IT" dirty="0" err="1"/>
              <a:t>puntivio</a:t>
            </a:r>
            <a:r>
              <a:rPr lang="it-IT" dirty="0"/>
              <a:t>, mortificante, avvilente, scoraggiante, umiliante, pedante, pignolo …</a:t>
            </a:r>
          </a:p>
        </p:txBody>
      </p:sp>
    </p:spTree>
    <p:extLst>
      <p:ext uri="{BB962C8B-B14F-4D97-AF65-F5344CB8AC3E}">
        <p14:creationId xmlns:p14="http://schemas.microsoft.com/office/powerpoint/2010/main" val="2320905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A1341-8E31-55B5-0056-AE0DDD80F9EA}"/>
              </a:ext>
            </a:extLst>
          </p:cNvPr>
          <p:cNvSpPr>
            <a:spLocks noGrp="1"/>
          </p:cNvSpPr>
          <p:nvPr>
            <p:ph type="title"/>
          </p:nvPr>
        </p:nvSpPr>
        <p:spPr/>
        <p:txBody>
          <a:bodyPr/>
          <a:lstStyle/>
          <a:p>
            <a:r>
              <a:rPr lang="it-IT" dirty="0"/>
              <a:t>Adesso rispondi alle seguenti domande:</a:t>
            </a:r>
          </a:p>
        </p:txBody>
      </p:sp>
      <p:sp>
        <p:nvSpPr>
          <p:cNvPr id="3" name="Segnaposto contenuto 2">
            <a:extLst>
              <a:ext uri="{FF2B5EF4-FFF2-40B4-BE49-F238E27FC236}">
                <a16:creationId xmlns:a16="http://schemas.microsoft.com/office/drawing/2014/main" id="{75B3078B-0F90-ACB7-99FB-D25AB5871A4A}"/>
              </a:ext>
            </a:extLst>
          </p:cNvPr>
          <p:cNvSpPr>
            <a:spLocks noGrp="1"/>
          </p:cNvSpPr>
          <p:nvPr>
            <p:ph idx="1"/>
          </p:nvPr>
        </p:nvSpPr>
        <p:spPr>
          <a:xfrm>
            <a:off x="1961317" y="1528882"/>
            <a:ext cx="5713092" cy="4000066"/>
          </a:xfrm>
        </p:spPr>
        <p:txBody>
          <a:bodyPr/>
          <a:lstStyle/>
          <a:p>
            <a:r>
              <a:rPr lang="it-IT" dirty="0"/>
              <a:t>Dal mio ambiente familiare ho imparato che per essere accettato devo …</a:t>
            </a:r>
          </a:p>
          <a:p>
            <a:r>
              <a:rPr lang="it-IT" dirty="0"/>
              <a:t>Dalle mie esperienze di apprendimento dirette o indirette (osservando gli altri) ho imparato che:</a:t>
            </a:r>
          </a:p>
          <a:p>
            <a:pPr lvl="1"/>
            <a:r>
              <a:rPr lang="it-IT" dirty="0"/>
              <a:t>Le persone sono solitamente …</a:t>
            </a:r>
          </a:p>
          <a:p>
            <a:pPr lvl="1"/>
            <a:r>
              <a:rPr lang="it-IT" dirty="0"/>
              <a:t>Il mondo è un posto ….</a:t>
            </a:r>
          </a:p>
        </p:txBody>
      </p:sp>
    </p:spTree>
    <p:extLst>
      <p:ext uri="{BB962C8B-B14F-4D97-AF65-F5344CB8AC3E}">
        <p14:creationId xmlns:p14="http://schemas.microsoft.com/office/powerpoint/2010/main" val="859037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3D3BFC-0CF4-4910-FC11-EF8BBF4DF701}"/>
              </a:ext>
            </a:extLst>
          </p:cNvPr>
          <p:cNvSpPr>
            <a:spLocks noGrp="1"/>
          </p:cNvSpPr>
          <p:nvPr>
            <p:ph type="title"/>
          </p:nvPr>
        </p:nvSpPr>
        <p:spPr/>
        <p:txBody>
          <a:bodyPr/>
          <a:lstStyle/>
          <a:p>
            <a:r>
              <a:rPr lang="it-IT" dirty="0"/>
              <a:t>Ecco le risposte di Giorgia</a:t>
            </a:r>
          </a:p>
        </p:txBody>
      </p:sp>
      <p:sp>
        <p:nvSpPr>
          <p:cNvPr id="3" name="Segnaposto contenuto 2">
            <a:extLst>
              <a:ext uri="{FF2B5EF4-FFF2-40B4-BE49-F238E27FC236}">
                <a16:creationId xmlns:a16="http://schemas.microsoft.com/office/drawing/2014/main" id="{23CD346A-11AF-D3BC-E99D-0625A6AA9E2E}"/>
              </a:ext>
            </a:extLst>
          </p:cNvPr>
          <p:cNvSpPr>
            <a:spLocks noGrp="1"/>
          </p:cNvSpPr>
          <p:nvPr>
            <p:ph idx="1"/>
          </p:nvPr>
        </p:nvSpPr>
        <p:spPr>
          <a:xfrm>
            <a:off x="1304671" y="1645841"/>
            <a:ext cx="6903663" cy="4404102"/>
          </a:xfrm>
        </p:spPr>
        <p:txBody>
          <a:bodyPr>
            <a:normAutofit fontScale="85000" lnSpcReduction="10000"/>
          </a:bodyPr>
          <a:lstStyle/>
          <a:p>
            <a:r>
              <a:rPr lang="it-IT" dirty="0"/>
              <a:t>Dal mio ambiente familiare ho imparato che per essere accettato devo... conformarmi alle aspettative degli altri, evitare di fare errori o sembrare ridicolo, e mostrarmi perfetto per non essere criticato o rifiutato.</a:t>
            </a:r>
          </a:p>
          <a:p>
            <a:r>
              <a:rPr lang="it-IT" dirty="0"/>
              <a:t>Dalle mie esperienze di apprendimento dirette o indirette ho imparato che:</a:t>
            </a:r>
          </a:p>
          <a:p>
            <a:pPr lvl="1"/>
            <a:r>
              <a:rPr lang="it-IT" dirty="0"/>
              <a:t>Le persone sono solitamente... critiche, giudicanti, o pronte a notare i miei errori. Spesso sembra che gli altri mi osservino e mi giudichino negativamente.</a:t>
            </a:r>
          </a:p>
          <a:p>
            <a:pPr lvl="1"/>
            <a:r>
              <a:rPr lang="it-IT" dirty="0"/>
              <a:t>Il mondo è un posto... pericoloso e pieno di situazioni sociali che mi mettono a disagio. È meglio evitare interazioni sociali per non sentirmi inadeguato o fuori posto.</a:t>
            </a:r>
          </a:p>
          <a:p>
            <a:pPr marL="342900" lvl="1" indent="0">
              <a:buNone/>
            </a:pPr>
            <a:r>
              <a:rPr lang="it-IT" dirty="0"/>
              <a:t>Tipici pensieri che riflettono come una persona con fobia sociale possa interpretare le dinamiche sociali in modo negativo, alimentando la paura del giudizio e il desiderio di evitare situazioni che potrebbero metterla in difficoltà.</a:t>
            </a:r>
          </a:p>
          <a:p>
            <a:endParaRPr lang="it-IT" dirty="0"/>
          </a:p>
        </p:txBody>
      </p:sp>
    </p:spTree>
    <p:extLst>
      <p:ext uri="{BB962C8B-B14F-4D97-AF65-F5344CB8AC3E}">
        <p14:creationId xmlns:p14="http://schemas.microsoft.com/office/powerpoint/2010/main" val="290355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687560" y="808056"/>
            <a:ext cx="6005070" cy="1518934"/>
          </a:xfrm>
        </p:spPr>
        <p:txBody>
          <a:bodyPr anchor="t">
            <a:normAutofit/>
          </a:bodyPr>
          <a:lstStyle/>
          <a:p>
            <a:pPr algn="l"/>
            <a:r>
              <a:rPr lang="it-IT" sz="4400" dirty="0">
                <a:solidFill>
                  <a:schemeClr val="tx2"/>
                </a:solidFill>
              </a:rPr>
              <a:t>Criteri Diagnostici – DSM 5</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sz="quarter" idx="13"/>
          </p:nvPr>
        </p:nvSpPr>
        <p:spPr>
          <a:xfrm>
            <a:off x="1687560" y="2326990"/>
            <a:ext cx="6642368" cy="3923192"/>
          </a:xfrm>
        </p:spPr>
        <p:txBody>
          <a:bodyPr anchor="ctr">
            <a:normAutofit/>
          </a:bodyPr>
          <a:lstStyle/>
          <a:p>
            <a:pPr marL="0" indent="0">
              <a:lnSpc>
                <a:spcPct val="110000"/>
              </a:lnSpc>
              <a:buNone/>
            </a:pPr>
            <a:r>
              <a:rPr lang="it-IT" sz="1300" dirty="0">
                <a:solidFill>
                  <a:schemeClr val="tx2"/>
                </a:solidFill>
              </a:rPr>
              <a:t>A) Paura o ansia marcate relative a una o più situazioni sociali nelle quali l’individuo è esposto al possibile esame degli altri. Gli esempi comprendono interazioni sociali (per es., avere una conversazione, incontrare persone sconosciute), essere osservati (per es., mentre si mangia o si beve) ed eseguire una prestazione di fronte ad altri (per es., fare un discorso).</a:t>
            </a:r>
          </a:p>
          <a:p>
            <a:pPr marL="0" indent="0">
              <a:lnSpc>
                <a:spcPct val="110000"/>
              </a:lnSpc>
              <a:buNone/>
            </a:pPr>
            <a:r>
              <a:rPr lang="it-IT" sz="1300" dirty="0">
                <a:solidFill>
                  <a:schemeClr val="tx2"/>
                </a:solidFill>
              </a:rPr>
              <a:t>B) L’individuo teme che agirà in modo tale o manifesterà sintomi di ansia che saranno valutati negativamente (cioè saranno umilianti o imbarazzanti; porteranno al rifiuto o risulteranno offensivi per altri).</a:t>
            </a:r>
          </a:p>
          <a:p>
            <a:pPr marL="0" indent="0">
              <a:lnSpc>
                <a:spcPct val="110000"/>
              </a:lnSpc>
              <a:buNone/>
            </a:pPr>
            <a:r>
              <a:rPr lang="it-IT" sz="1300" dirty="0">
                <a:solidFill>
                  <a:schemeClr val="tx2"/>
                </a:solidFill>
              </a:rPr>
              <a:t>C) Le situazioni sociali temute provocano quasi invariabilmente paura o ansia.</a:t>
            </a:r>
          </a:p>
          <a:p>
            <a:pPr marL="0" indent="0">
              <a:lnSpc>
                <a:spcPct val="110000"/>
              </a:lnSpc>
              <a:buNone/>
            </a:pPr>
            <a:r>
              <a:rPr lang="it-IT" sz="1300" dirty="0">
                <a:solidFill>
                  <a:schemeClr val="tx2"/>
                </a:solidFill>
              </a:rPr>
              <a:t>D) </a:t>
            </a:r>
            <a:r>
              <a:rPr lang="it-IT" sz="1050" b="0" i="0" dirty="0">
                <a:solidFill>
                  <a:srgbClr val="464646"/>
                </a:solidFill>
                <a:effectLst/>
                <a:latin typeface="Source Sans Pro" panose="020B0503030403020204" pitchFamily="34" charset="0"/>
              </a:rPr>
              <a:t>Le situazioni sociali temute sono evitate oppure sopportate con paura o ansia intense.</a:t>
            </a:r>
          </a:p>
          <a:p>
            <a:pPr marL="0" indent="0">
              <a:lnSpc>
                <a:spcPct val="110000"/>
              </a:lnSpc>
              <a:buNone/>
            </a:pPr>
            <a:r>
              <a:rPr lang="it-IT" sz="1300" dirty="0">
                <a:solidFill>
                  <a:schemeClr val="tx2"/>
                </a:solidFill>
              </a:rPr>
              <a:t>E) La paura o l’ansia sono sproporzionate rispetto alla reale minaccia posta dalla situazione sociale e al contesto socioculturale.</a:t>
            </a:r>
          </a:p>
          <a:p>
            <a:pPr marL="0" indent="0">
              <a:lnSpc>
                <a:spcPct val="110000"/>
              </a:lnSpc>
              <a:buNone/>
            </a:pPr>
            <a:endParaRPr lang="it-IT" sz="1300" dirty="0">
              <a:solidFill>
                <a:schemeClr val="tx2"/>
              </a:solidFill>
            </a:endParaRPr>
          </a:p>
          <a:p>
            <a:pPr marL="0" indent="0">
              <a:lnSpc>
                <a:spcPct val="110000"/>
              </a:lnSpc>
              <a:buNone/>
            </a:pPr>
            <a:endParaRPr lang="it-IT" sz="13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96969413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429" y="0"/>
            <a:ext cx="817957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CA083AD-BFB5-CBF7-FFAB-88A5A8E3624C}"/>
              </a:ext>
            </a:extLst>
          </p:cNvPr>
          <p:cNvSpPr>
            <a:spLocks noGrp="1"/>
          </p:cNvSpPr>
          <p:nvPr>
            <p:ph type="title"/>
          </p:nvPr>
        </p:nvSpPr>
        <p:spPr>
          <a:xfrm>
            <a:off x="1687560" y="808056"/>
            <a:ext cx="6005070" cy="1518934"/>
          </a:xfrm>
        </p:spPr>
        <p:txBody>
          <a:bodyPr anchor="t">
            <a:normAutofit/>
          </a:bodyPr>
          <a:lstStyle/>
          <a:p>
            <a:pPr algn="l"/>
            <a:r>
              <a:rPr lang="it-IT" sz="4400" dirty="0">
                <a:solidFill>
                  <a:schemeClr val="tx2"/>
                </a:solidFill>
              </a:rPr>
              <a:t>Criteri Diagnostici – DSM 5</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57300" y="808056"/>
            <a:ext cx="179902"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7ED1F56-E85C-A0D9-E465-F4FFDC25F583}"/>
              </a:ext>
            </a:extLst>
          </p:cNvPr>
          <p:cNvSpPr>
            <a:spLocks noGrp="1"/>
          </p:cNvSpPr>
          <p:nvPr>
            <p:ph sz="quarter" idx="13"/>
          </p:nvPr>
        </p:nvSpPr>
        <p:spPr>
          <a:xfrm>
            <a:off x="1687559" y="2326990"/>
            <a:ext cx="6246370" cy="3827230"/>
          </a:xfrm>
        </p:spPr>
        <p:txBody>
          <a:bodyPr anchor="ctr">
            <a:normAutofit/>
          </a:bodyPr>
          <a:lstStyle/>
          <a:p>
            <a:pPr marL="0" indent="0">
              <a:lnSpc>
                <a:spcPct val="110000"/>
              </a:lnSpc>
              <a:buNone/>
            </a:pPr>
            <a:r>
              <a:rPr lang="it-IT" sz="1300" dirty="0">
                <a:solidFill>
                  <a:schemeClr val="tx2"/>
                </a:solidFill>
              </a:rPr>
              <a:t>F) La paura, l’ansia o l’evitamento sono persistenti e durano tipicamente 6 mesi o più.</a:t>
            </a:r>
          </a:p>
          <a:p>
            <a:pPr marL="0" indent="0">
              <a:lnSpc>
                <a:spcPct val="110000"/>
              </a:lnSpc>
              <a:buNone/>
            </a:pPr>
            <a:r>
              <a:rPr lang="it-IT" sz="1300" dirty="0">
                <a:solidFill>
                  <a:schemeClr val="tx2"/>
                </a:solidFill>
              </a:rPr>
              <a:t>G) La paura, l’ansia o l’evitamento causano disagio clinicamente significativo o compromissione del funzionamento in ambito sociale, lavorativo o in altre aree importanti.</a:t>
            </a:r>
          </a:p>
          <a:p>
            <a:pPr marL="0" indent="0">
              <a:lnSpc>
                <a:spcPct val="110000"/>
              </a:lnSpc>
              <a:buNone/>
            </a:pPr>
            <a:r>
              <a:rPr lang="it-IT" sz="1300" dirty="0">
                <a:solidFill>
                  <a:schemeClr val="tx2"/>
                </a:solidFill>
              </a:rPr>
              <a:t>H) La paura, l’ansia o l’evitamento non sono attribuibili agli effetti fisiologici di una sostanza (per es., una droga, un farmaco) o a un’altra condizione medica.</a:t>
            </a:r>
          </a:p>
          <a:p>
            <a:pPr marL="0" indent="0">
              <a:lnSpc>
                <a:spcPct val="110000"/>
              </a:lnSpc>
              <a:buNone/>
            </a:pPr>
            <a:r>
              <a:rPr lang="it-IT" sz="1300" dirty="0">
                <a:solidFill>
                  <a:schemeClr val="tx2"/>
                </a:solidFill>
              </a:rPr>
              <a:t>I) La paura, l’ansia o l’evitamento non sono meglio spiegati dai sintomi di un altro disturbo mentale, come disturbo di panico, disturbo di dismorfismo corporeo o disturbo dello spettro dell’autismo.</a:t>
            </a:r>
          </a:p>
          <a:p>
            <a:pPr marL="0" indent="0">
              <a:lnSpc>
                <a:spcPct val="110000"/>
              </a:lnSpc>
              <a:buNone/>
            </a:pPr>
            <a:r>
              <a:rPr lang="it-IT" sz="1300" dirty="0">
                <a:solidFill>
                  <a:schemeClr val="tx2"/>
                </a:solidFill>
              </a:rPr>
              <a:t>J) Se è presente un’altra condizione medica (per es., malattia di Parkinson, obesità, deturpazione da ustione o ferita), la paura, l’ansia o l’evitamento sono chiaramente non correlati oppure eccessivi.</a:t>
            </a:r>
          </a:p>
          <a:p>
            <a:pPr>
              <a:lnSpc>
                <a:spcPct val="110000"/>
              </a:lnSpc>
            </a:pPr>
            <a:endParaRPr lang="it-IT" sz="13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970" y="0"/>
            <a:ext cx="2400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218576644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4" name="Oval 1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1" y="985292"/>
            <a:ext cx="100898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1599" y="0"/>
            <a:ext cx="9142401" cy="6858000"/>
          </a:xfrm>
          <a:prstGeom prst="rect">
            <a:avLst/>
          </a:prstGeom>
        </p:spPr>
      </p:pic>
      <p:sp>
        <p:nvSpPr>
          <p:cNvPr id="5" name="Titolo 4">
            <a:extLst>
              <a:ext uri="{FF2B5EF4-FFF2-40B4-BE49-F238E27FC236}">
                <a16:creationId xmlns:a16="http://schemas.microsoft.com/office/drawing/2014/main" id="{6F892C9D-F068-9D0D-4E78-88C4771E5855}"/>
              </a:ext>
            </a:extLst>
          </p:cNvPr>
          <p:cNvSpPr>
            <a:spLocks noGrp="1"/>
          </p:cNvSpPr>
          <p:nvPr>
            <p:ph type="title"/>
          </p:nvPr>
        </p:nvSpPr>
        <p:spPr>
          <a:xfrm>
            <a:off x="1958856" y="1022548"/>
            <a:ext cx="5968748" cy="1308063"/>
          </a:xfrm>
        </p:spPr>
        <p:txBody>
          <a:bodyPr anchor="b">
            <a:normAutofit/>
          </a:bodyPr>
          <a:lstStyle/>
          <a:p>
            <a:pPr algn="l"/>
            <a:r>
              <a:rPr lang="it-IT" sz="4000" dirty="0">
                <a:solidFill>
                  <a:srgbClr val="1F2D29"/>
                </a:solidFill>
              </a:rPr>
              <a:t>Specificare se:</a:t>
            </a:r>
            <a:br>
              <a:rPr lang="it-IT" sz="4000" dirty="0">
                <a:solidFill>
                  <a:srgbClr val="1F2D29"/>
                </a:solidFill>
              </a:rPr>
            </a:br>
            <a:endParaRPr lang="it-IT" sz="3800" dirty="0">
              <a:solidFill>
                <a:srgbClr val="1F2D29"/>
              </a:solidFill>
            </a:endParaRPr>
          </a:p>
        </p:txBody>
      </p:sp>
      <p:sp>
        <p:nvSpPr>
          <p:cNvPr id="3" name="Segnaposto contenuto 2"/>
          <p:cNvSpPr>
            <a:spLocks noGrp="1"/>
          </p:cNvSpPr>
          <p:nvPr>
            <p:ph sz="quarter" idx="13"/>
          </p:nvPr>
        </p:nvSpPr>
        <p:spPr>
          <a:xfrm>
            <a:off x="1727199" y="2641604"/>
            <a:ext cx="6882545" cy="3831115"/>
          </a:xfrm>
        </p:spPr>
        <p:txBody>
          <a:bodyPr anchor="t">
            <a:normAutofit lnSpcReduction="10000"/>
          </a:bodyPr>
          <a:lstStyle/>
          <a:p>
            <a:pPr marL="342900" lvl="1" indent="0">
              <a:lnSpc>
                <a:spcPct val="110000"/>
              </a:lnSpc>
              <a:buNone/>
            </a:pPr>
            <a:r>
              <a:rPr lang="it-IT" sz="1800" b="1" dirty="0">
                <a:solidFill>
                  <a:srgbClr val="1F2D29"/>
                </a:solidFill>
              </a:rPr>
              <a:t>Generalizzata</a:t>
            </a:r>
            <a:r>
              <a:rPr lang="it-IT" sz="1800" dirty="0">
                <a:solidFill>
                  <a:srgbClr val="1F2D29"/>
                </a:solidFill>
              </a:rPr>
              <a:t>: se le paure includono la maggior parte delle situazioni sociali (ad esempio, avviare o mantenere una conversazione, partecipare a piccoli gruppi, incontri, parlare con figure autorevoli, partecipare a feste). </a:t>
            </a:r>
          </a:p>
          <a:p>
            <a:pPr>
              <a:lnSpc>
                <a:spcPct val="110000"/>
              </a:lnSpc>
            </a:pPr>
            <a:r>
              <a:rPr lang="it-IT" b="1" dirty="0">
                <a:solidFill>
                  <a:srgbClr val="1F2D29"/>
                </a:solidFill>
              </a:rPr>
              <a:t>Nota</a:t>
            </a:r>
            <a:r>
              <a:rPr lang="it-IT" dirty="0">
                <a:solidFill>
                  <a:srgbClr val="1F2D29"/>
                </a:solidFill>
              </a:rPr>
              <a:t>: Considerare anche la diagnosi addizionale di Disturbo Evitante di Personalità.</a:t>
            </a:r>
          </a:p>
          <a:p>
            <a:pPr>
              <a:lnSpc>
                <a:spcPct val="110000"/>
              </a:lnSpc>
            </a:pPr>
            <a:endParaRPr lang="it-IT" dirty="0">
              <a:solidFill>
                <a:srgbClr val="1F2D29"/>
              </a:solidFill>
            </a:endParaRPr>
          </a:p>
          <a:p>
            <a:pPr>
              <a:lnSpc>
                <a:spcPct val="110000"/>
              </a:lnSpc>
            </a:pPr>
            <a:r>
              <a:rPr lang="it-IT" dirty="0">
                <a:solidFill>
                  <a:srgbClr val="1F2D29"/>
                </a:solidFill>
              </a:rPr>
              <a:t>Non vanno inclusi i casi in cui i sintomi sono la manifestazione di una patologia organica, oppure siano associati a un altro disturbo emotivo, come l’essere preoccupati di mangiare di fronte agli altri, in casi di anoressia nervosa.</a:t>
            </a:r>
          </a:p>
        </p:txBody>
      </p:sp>
    </p:spTree>
    <p:extLst>
      <p:ext uri="{BB962C8B-B14F-4D97-AF65-F5344CB8AC3E}">
        <p14:creationId xmlns:p14="http://schemas.microsoft.com/office/powerpoint/2010/main" val="93621528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TM16401375[[fn=Madison]]</Template>
  <TotalTime>1690</TotalTime>
  <Words>7058</Words>
  <Application>Microsoft Macintosh PowerPoint</Application>
  <PresentationFormat>Presentazione su schermo (4:3)</PresentationFormat>
  <Paragraphs>419</Paragraphs>
  <Slides>63</Slides>
  <Notes>14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63</vt:i4>
      </vt:variant>
    </vt:vector>
  </HeadingPairs>
  <TitlesOfParts>
    <vt:vector size="74" baseType="lpstr">
      <vt:lpstr>Arial</vt:lpstr>
      <vt:lpstr>Calibri</vt:lpstr>
      <vt:lpstr>freightsans_probold</vt:lpstr>
      <vt:lpstr>freightsans_probook</vt:lpstr>
      <vt:lpstr>Lato</vt:lpstr>
      <vt:lpstr>Libre Franklin</vt:lpstr>
      <vt:lpstr>MS Shell Dlg 2</vt:lpstr>
      <vt:lpstr>Source Sans Pro</vt:lpstr>
      <vt:lpstr>Wingdings</vt:lpstr>
      <vt:lpstr>Wingdings 3</vt:lpstr>
      <vt:lpstr>Madison</vt:lpstr>
      <vt:lpstr>Presentazione standard di PowerPoint</vt:lpstr>
      <vt:lpstr>Partiamo da un’immagine …</vt:lpstr>
      <vt:lpstr>Starter</vt:lpstr>
      <vt:lpstr>DSM-5</vt:lpstr>
      <vt:lpstr>DSM 5</vt:lpstr>
      <vt:lpstr>Janet (1903)</vt:lpstr>
      <vt:lpstr>Criteri Diagnostici – DSM 5</vt:lpstr>
      <vt:lpstr>Criteri Diagnostici – DSM 5</vt:lpstr>
      <vt:lpstr>Specificare se: </vt:lpstr>
      <vt:lpstr>Età di esordio e prevalenza</vt:lpstr>
      <vt:lpstr>Eziologia</vt:lpstr>
      <vt:lpstr>Eziologia</vt:lpstr>
      <vt:lpstr>Differenze tra ansia sociale e fobia sociale</vt:lpstr>
      <vt:lpstr>Cosa scatena l’ansia sociale?</vt:lpstr>
      <vt:lpstr>Presentazione standard di PowerPoint</vt:lpstr>
      <vt:lpstr>Presentazione standard di PowerPoint</vt:lpstr>
      <vt:lpstr>IL MODELLO di Clark e Wells  (1995; Wells e Clark, 1997)</vt:lpstr>
      <vt:lpstr>Presentazione standard di PowerPoint</vt:lpstr>
      <vt:lpstr>Presentazione standard di PowerPoint</vt:lpstr>
      <vt:lpstr>Esempi di convinzioni e giudizi attesi  di chi soffre di fobia sociale</vt:lpstr>
      <vt:lpstr>Clark e Wells (1995; 1997) </vt:lpstr>
      <vt:lpstr>Le dieci ipotesi di Clark (2001) </vt:lpstr>
      <vt:lpstr>Le dieci ipotesi di Clark (2001) </vt:lpstr>
      <vt:lpstr>Il ruolo chiave dei fattori mantenimento</vt:lpstr>
      <vt:lpstr>Assessment </vt:lpstr>
      <vt:lpstr>CONTRATTO E PROGRAMMA TERAPEUTICO</vt:lpstr>
      <vt:lpstr>Presentazione standard di PowerPoint</vt:lpstr>
      <vt:lpstr>Le strategie di trattamento CC per raggiungere gli obiettivi prima descritti</vt:lpstr>
      <vt:lpstr>Presentazione standard di PowerPoint</vt:lpstr>
      <vt:lpstr>Mettiamoci in gioco</vt:lpstr>
      <vt:lpstr>Assessment </vt:lpstr>
      <vt:lpstr>Assessment longitudinale</vt:lpstr>
      <vt:lpstr>Assessment longitudinale</vt:lpstr>
      <vt:lpstr>Presentazione standard di PowerPoint</vt:lpstr>
      <vt:lpstr>Assessment strumentale</vt:lpstr>
      <vt:lpstr>ABC strumentale</vt:lpstr>
      <vt:lpstr>Presentazione standard di PowerPoint</vt:lpstr>
      <vt:lpstr>Liebowitz Social Anxiety Scale-Self Report Version (Liebowitz, 1987) </vt:lpstr>
      <vt:lpstr>SPIN (Davidson 2000) </vt:lpstr>
      <vt:lpstr>Presentazione standard di PowerPoint</vt:lpstr>
      <vt:lpstr>Presentazione standard di PowerPoint</vt:lpstr>
      <vt:lpstr>La concettualizzazione del caso</vt:lpstr>
      <vt:lpstr>4 tipi di informazioni …</vt:lpstr>
      <vt:lpstr>L’uso del registro dei pensieri</vt:lpstr>
      <vt:lpstr>Identificare i pensieri automatici negativi (PAN) </vt:lpstr>
      <vt:lpstr>Ma …  </vt:lpstr>
      <vt:lpstr>Alcune domande utili per individuare i pensieri disfunzionali</vt:lpstr>
      <vt:lpstr>Identificazione dei comportamenti protettivi</vt:lpstr>
      <vt:lpstr>Sintomi psicosomatici</vt:lpstr>
      <vt:lpstr>Elicitazione dei contenuti riguardo a sé</vt:lpstr>
      <vt:lpstr>Domande relative all'immaginazione </vt:lpstr>
      <vt:lpstr>Desensibilizzazione sistematica</vt:lpstr>
      <vt:lpstr>Fasi della DS … come procedere …</vt:lpstr>
      <vt:lpstr>Come procedere … /2</vt:lpstr>
      <vt:lpstr>Come procedere … /3</vt:lpstr>
      <vt:lpstr> Pensare in modo diverso – Ristrutturazione cognitiva </vt:lpstr>
      <vt:lpstr>Passi della ristrutturazione cognitiva</vt:lpstr>
      <vt:lpstr>Riferimenti bibliografici </vt:lpstr>
      <vt:lpstr>Bibliografia </vt:lpstr>
      <vt:lpstr>Bibliografia </vt:lpstr>
      <vt:lpstr>Esercizio 1</vt:lpstr>
      <vt:lpstr>Adesso rispondi alle seguenti domande:</vt:lpstr>
      <vt:lpstr>Ecco le risposte di Giorgia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Ansia sociale</dc:title>
  <dc:creator>Peppuccio Pecoraro</dc:creator>
  <cp:lastModifiedBy>Antonella Chifari</cp:lastModifiedBy>
  <cp:revision>112</cp:revision>
  <dcterms:created xsi:type="dcterms:W3CDTF">2013-09-11T07:51:53Z</dcterms:created>
  <dcterms:modified xsi:type="dcterms:W3CDTF">2024-09-18T19:02:37Z</dcterms:modified>
</cp:coreProperties>
</file>