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2" r:id="rId3"/>
    <p:sldId id="31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4" r:id="rId6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77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vincelli" userId="d33ec656c7c6a246" providerId="LiveId" clId="{88F82D17-CD3F-46ED-A7FF-8CCCA56B95F7}"/>
    <pc:docChg chg="modSld">
      <pc:chgData name="francesco vincelli" userId="d33ec656c7c6a246" providerId="LiveId" clId="{88F82D17-CD3F-46ED-A7FF-8CCCA56B95F7}" dt="2023-04-01T07:30:25.754" v="68" actId="20577"/>
      <pc:docMkLst>
        <pc:docMk/>
      </pc:docMkLst>
      <pc:sldChg chg="modSp mod">
        <pc:chgData name="francesco vincelli" userId="d33ec656c7c6a246" providerId="LiveId" clId="{88F82D17-CD3F-46ED-A7FF-8CCCA56B95F7}" dt="2023-04-01T07:30:25.754" v="68" actId="20577"/>
        <pc:sldMkLst>
          <pc:docMk/>
          <pc:sldMk cId="0" sldId="256"/>
        </pc:sldMkLst>
        <pc:spChg chg="mod">
          <ac:chgData name="francesco vincelli" userId="d33ec656c7c6a246" providerId="LiveId" clId="{88F82D17-CD3F-46ED-A7FF-8CCCA56B95F7}" dt="2023-04-01T07:30:25.754" v="68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3B727B-FCC3-4FF9-BD33-B9915E322B94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F62FD54-4C7E-4C96-BA8D-C3092B3558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Francesco </a:t>
            </a:r>
            <a:r>
              <a:rPr lang="it-IT" dirty="0" err="1"/>
              <a:t>Vincelli</a:t>
            </a:r>
            <a:r>
              <a:rPr lang="it-IT" dirty="0"/>
              <a:t>, </a:t>
            </a:r>
            <a:r>
              <a:rPr lang="it-IT" dirty="0" err="1"/>
              <a:t>Ph.D.</a:t>
            </a:r>
            <a:r>
              <a:rPr lang="it-IT" dirty="0"/>
              <a:t>, </a:t>
            </a:r>
            <a:r>
              <a:rPr lang="it-IT" dirty="0" err="1"/>
              <a:t>Psy.D</a:t>
            </a:r>
            <a:r>
              <a:rPr lang="it-IT" dirty="0"/>
              <a:t>.</a:t>
            </a:r>
          </a:p>
          <a:p>
            <a:r>
              <a:rPr lang="it-IT" dirty="0"/>
              <a:t>Professore di Psicoterapia,</a:t>
            </a:r>
          </a:p>
          <a:p>
            <a:r>
              <a:rPr lang="it-IT" dirty="0"/>
              <a:t>Facoltà di Psicologia, Università Cattolica di Milano</a:t>
            </a:r>
          </a:p>
          <a:p>
            <a:r>
              <a:rPr lang="it-IT" dirty="0"/>
              <a:t>Docente e Supervisore </a:t>
            </a:r>
            <a:r>
              <a:rPr lang="it-IT"/>
              <a:t>di Psicoterapia Cognitivo Comportamentale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Teoria e terapia cognitivo comportamentale dei disturbi sessuali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DSI = soggetto non </a:t>
            </a:r>
            <a:r>
              <a:rPr lang="it-IT" dirty="0" err="1"/>
              <a:t>procettivo</a:t>
            </a:r>
            <a:r>
              <a:rPr lang="it-IT" dirty="0"/>
              <a:t> ma recettivo (con scarso o adeguato piacere)</a:t>
            </a:r>
          </a:p>
          <a:p>
            <a:r>
              <a:rPr lang="it-IT" dirty="0"/>
              <a:t>DAS = soggetto non </a:t>
            </a:r>
            <a:r>
              <a:rPr lang="it-IT" dirty="0" err="1"/>
              <a:t>procettivo</a:t>
            </a:r>
            <a:r>
              <a:rPr lang="it-IT" dirty="0"/>
              <a:t> e non recettivo (con avversione, disgusto o paura anche solo in immaginazione)</a:t>
            </a:r>
          </a:p>
          <a:p>
            <a:r>
              <a:rPr lang="it-IT" dirty="0"/>
              <a:t>Spesso </a:t>
            </a:r>
            <a:r>
              <a:rPr lang="it-IT" dirty="0" err="1"/>
              <a:t>comorbilità</a:t>
            </a:r>
            <a:r>
              <a:rPr lang="it-IT" dirty="0"/>
              <a:t> con altri disturbi sessuali: importante stabilire se il DSI è secondario o primario</a:t>
            </a:r>
          </a:p>
          <a:p>
            <a:pPr>
              <a:buNone/>
            </a:pPr>
            <a:r>
              <a:rPr lang="it-IT" dirty="0"/>
              <a:t>Es.  = Disturbo dell’erezione che genera DSI (è più facile ed </a:t>
            </a:r>
            <a:r>
              <a:rPr lang="it-IT" dirty="0" err="1"/>
              <a:t>egosintonico</a:t>
            </a:r>
            <a:r>
              <a:rPr lang="it-IT" dirty="0"/>
              <a:t> concludere di non avere desiderio)</a:t>
            </a:r>
          </a:p>
          <a:p>
            <a:pPr>
              <a:buNone/>
            </a:pPr>
            <a:r>
              <a:rPr lang="it-IT" dirty="0"/>
              <a:t>          DSI che genera anorgasmia (si accettano i rapporti controvoglia alterando la qualità dell’esperienza sessuale)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Comorbilità</a:t>
            </a:r>
            <a:r>
              <a:rPr lang="it-IT" dirty="0"/>
              <a:t> con altri disturbi psicologici (es. depressione):</a:t>
            </a:r>
          </a:p>
          <a:p>
            <a:pPr>
              <a:buNone/>
            </a:pPr>
            <a:r>
              <a:rPr lang="it-IT" dirty="0"/>
              <a:t>    una delle regole della terapia delle disfunzioni sessuali è che questi ultimi si curano solo dopo aver curato gli altri disturbi psicologici in </a:t>
            </a:r>
            <a:r>
              <a:rPr lang="it-IT" dirty="0" err="1"/>
              <a:t>comorbilità</a:t>
            </a:r>
            <a:endParaRPr lang="it-IT" dirty="0"/>
          </a:p>
          <a:p>
            <a:r>
              <a:rPr lang="it-IT" dirty="0"/>
              <a:t>Altre cause di natura medica: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Donne con isterectomia senza terapia ormonale sostitutiva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Eccesso di estrogeni (vecchie pillole anticoncezionali)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Carenza di testosterone o eccesso di estrogeni (alcolismo)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Ginecomastia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Donne 34%</a:t>
            </a:r>
          </a:p>
          <a:p>
            <a:r>
              <a:rPr lang="it-IT" dirty="0"/>
              <a:t>Uomini 16%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r>
              <a:rPr lang="it-IT" dirty="0"/>
              <a:t>Negli anni ’70 il DSI riguardava il 32% dei casi in terapia sessuale, negli anni ‘80 il 55% dei casi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Prevalenza del DSI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CAUSE INDIVIDUALI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Convinzioni religiose: consapevoli o inconsapevoli (superate a livello intellettuale ma non affettivo)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Personalità </a:t>
            </a:r>
            <a:r>
              <a:rPr lang="it-IT" dirty="0" err="1"/>
              <a:t>ossessivo-compulsive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Disturbi dell’identità di genere: soggetti con orientamento omosessuale che si sposano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Specifiche fobie: avversione per l’attività sessuale o per le secrezioni genitali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Paura della gravidanza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Sindrome del vedovo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Preoccupazione per l’invecchiamento (importanza attribuita all’immagine fisica)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Stile di vita, stress e affaticamento: il sesso è una pulsione biologica che viene soppressa per far fronte ad altre priorità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Etiopatogenesi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CAUSE RELAZIONALI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Mancanza di attrazione verso il partner (cambiamenti fisici o relazioni extraconiugali)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Scarse abilità sessuali del partner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Conflitti coniugali (nel sesso femminile la rabbia verso il partner inibisce il desiderio sessuale o l’assenza di desiderio viene utilizzata per punire il partner)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Incapacità a fondere il sentimento d’amore con il desiderio sessuale: dicotomia tra la “donna da sposare” e la “donna per andarci a letto” e dicotomia tra “l’uomo valido e rispettabile ma non eccitante” e “l’uomo eccitante ma non affidabile”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err="1"/>
              <a:t>LoPiccolo</a:t>
            </a:r>
            <a:r>
              <a:rPr lang="it-IT" dirty="0"/>
              <a:t> e Friedman (1990):</a:t>
            </a:r>
          </a:p>
          <a:p>
            <a:pPr>
              <a:buNone/>
            </a:pPr>
            <a:r>
              <a:rPr lang="it-IT" dirty="0"/>
              <a:t>Terapia integrata </a:t>
            </a:r>
            <a:r>
              <a:rPr lang="it-IT" dirty="0" err="1"/>
              <a:t>cognitivo-comportamentale-sistemica</a:t>
            </a:r>
            <a:r>
              <a:rPr lang="it-IT" dirty="0"/>
              <a:t> in quattro fasi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Consapevolezza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Insight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Modificazione cognitiva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Induzione comportamentale della pulsione sessuale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Terapia del DSI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CONSAPEVOLEZZA</a:t>
            </a:r>
          </a:p>
          <a:p>
            <a:pPr marL="514350" indent="-514350">
              <a:buNone/>
            </a:pPr>
            <a:r>
              <a:rPr lang="it-IT" dirty="0"/>
              <a:t>Approccio  cognitivo: creare consapevolezza rispetto alla definizione di sé e della coppia (4 liste: vantaggi attesi dal recupero del desiderio sessuale per ciascun partner, per la coppia e svantaggi per ciascun partner e per la coppia)</a:t>
            </a:r>
          </a:p>
          <a:p>
            <a:pPr marL="514350" indent="-514350">
              <a:buNone/>
            </a:pPr>
            <a:r>
              <a:rPr lang="it-IT" dirty="0"/>
              <a:t>Consapevolezza emotiva esperienziale:</a:t>
            </a:r>
          </a:p>
          <a:p>
            <a:pPr marL="514350" indent="-514350">
              <a:buNone/>
            </a:pPr>
            <a:r>
              <a:rPr lang="it-IT" dirty="0"/>
              <a:t>      -trasformare il “non sono interessato/a” con “provo sentimenti negativi” (paura, ansia, rabbia, risentimento) che bloccano l’impulso sessuale</a:t>
            </a:r>
          </a:p>
          <a:p>
            <a:pPr marL="514350" indent="-514350">
              <a:buNone/>
            </a:pPr>
            <a:r>
              <a:rPr lang="it-IT" dirty="0"/>
              <a:t>      -rievocare esperienze passate di rapporti o di situazioni che evocano scene sessuali per far emergere sensazioni ed emozioni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INSIGHT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Far comprendere la genesi e la funzione dei sentimenti negativi sul sesso:</a:t>
            </a:r>
          </a:p>
          <a:p>
            <a:pPr>
              <a:buNone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Fattori antecedenti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Fattori di mantenimento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MODIFICAZIONE COGNITIVA</a:t>
            </a:r>
          </a:p>
          <a:p>
            <a:pPr>
              <a:buNone/>
            </a:pPr>
            <a:r>
              <a:rPr lang="it-IT" dirty="0"/>
              <a:t>Tecniche immaginative e conseguenze </a:t>
            </a:r>
            <a:r>
              <a:rPr lang="it-IT" dirty="0" err="1"/>
              <a:t>emotivo-affettive</a:t>
            </a:r>
            <a:endParaRPr lang="it-IT" dirty="0"/>
          </a:p>
          <a:p>
            <a:pPr marL="571500" indent="-571500">
              <a:buFont typeface="+mj-lt"/>
              <a:buAutoNum type="romanUcPeriod"/>
            </a:pPr>
            <a:r>
              <a:rPr lang="it-IT" dirty="0"/>
              <a:t>Bambino spaventato:</a:t>
            </a:r>
          </a:p>
          <a:p>
            <a:pPr marL="514350" indent="-514350">
              <a:buNone/>
            </a:pPr>
            <a:r>
              <a:rPr lang="it-IT" dirty="0"/>
              <a:t>         “da giovane ho imparato a sentirmi in colpa per l’attività sessuale”</a:t>
            </a:r>
          </a:p>
          <a:p>
            <a:pPr marL="514350" indent="-514350">
              <a:buNone/>
            </a:pPr>
            <a:r>
              <a:rPr lang="it-IT" dirty="0"/>
              <a:t>         “il piacere sessuale fa perdere il controllo”</a:t>
            </a:r>
          </a:p>
          <a:p>
            <a:pPr marL="571500" indent="-571500">
              <a:buFont typeface="+mj-lt"/>
              <a:buAutoNum type="romanUcPeriod"/>
            </a:pPr>
            <a:r>
              <a:rPr lang="it-IT" dirty="0"/>
              <a:t>Genitore critico:</a:t>
            </a:r>
          </a:p>
          <a:p>
            <a:pPr marL="571500" indent="-571500">
              <a:buNone/>
            </a:pPr>
            <a:r>
              <a:rPr lang="it-IT" dirty="0"/>
              <a:t>         “pensare al sesso è da persone amorali”</a:t>
            </a:r>
          </a:p>
          <a:p>
            <a:pPr marL="571500" indent="-571500">
              <a:buNone/>
            </a:pPr>
            <a:r>
              <a:rPr lang="it-IT" dirty="0"/>
              <a:t>         “mio marito è come mio padre”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/>
              <a:t>Valorizzazione dell’esperienza sessuale ed elaborazione di contenuti cognitivi sostitutivi:</a:t>
            </a:r>
          </a:p>
          <a:p>
            <a:pPr marL="571500" indent="-571500">
              <a:buFont typeface="+mj-lt"/>
              <a:buAutoNum type="romanUcPeriod"/>
            </a:pPr>
            <a:r>
              <a:rPr lang="it-IT" dirty="0"/>
              <a:t>Bambino gioioso:</a:t>
            </a:r>
          </a:p>
          <a:p>
            <a:pPr marL="571500" indent="-571500">
              <a:buNone/>
            </a:pPr>
            <a:r>
              <a:rPr lang="it-IT" dirty="0"/>
              <a:t>         “ricordo la curiosità nel parlare con le mie amiche/amici del sesso e la curiosità verso le prime esperienze sessuali”</a:t>
            </a:r>
          </a:p>
          <a:p>
            <a:pPr marL="571500" indent="-571500">
              <a:buNone/>
            </a:pPr>
            <a:r>
              <a:rPr lang="it-IT" dirty="0"/>
              <a:t>         “posso perdere il controllo e fidarmi del partner, così come lui perde il controllo e si fida di me”</a:t>
            </a:r>
          </a:p>
          <a:p>
            <a:pPr marL="571500" indent="-571500">
              <a:buFont typeface="+mj-lt"/>
              <a:buAutoNum type="romanUcPeriod"/>
            </a:pPr>
            <a:r>
              <a:rPr lang="it-IT" dirty="0"/>
              <a:t>Genitore affettuoso:</a:t>
            </a:r>
          </a:p>
          <a:p>
            <a:pPr marL="571500" indent="-571500">
              <a:buNone/>
            </a:pPr>
            <a:r>
              <a:rPr lang="it-IT" dirty="0"/>
              <a:t>         “il sesso non è amorale”</a:t>
            </a:r>
          </a:p>
          <a:p>
            <a:pPr marL="571500" indent="-571500">
              <a:buNone/>
            </a:pPr>
            <a:r>
              <a:rPr lang="it-IT" dirty="0"/>
              <a:t>         “essere eccitato/a sessualmente è un’esperienza positiva”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«Il sesso non è una mera transazione fisiologica per il primitivo isolano dei mari del Sud, così come per noi; esso implica l’amore e il fare all’amore, diventa il nucleo di venerabili istituzioni come il matrimonio e la famiglia, impregna di sé l’arte e ne produce il fascino e la magia. Domina effettivamente quasi ogni aspetto della cultura. Il sesso nel suo significato più ampio è più una forza sociologica e culturale che una mera relazione fisica fra due individui.»</a:t>
            </a:r>
          </a:p>
          <a:p>
            <a:r>
              <a:rPr lang="it-IT" dirty="0"/>
              <a:t>(</a:t>
            </a:r>
            <a:r>
              <a:rPr lang="it-IT" dirty="0" err="1"/>
              <a:t>Malinowski</a:t>
            </a:r>
            <a:r>
              <a:rPr lang="it-IT" dirty="0"/>
              <a:t>, 1929)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sessualità</a:t>
            </a:r>
          </a:p>
        </p:txBody>
      </p:sp>
    </p:spTree>
    <p:extLst>
      <p:ext uri="{BB962C8B-B14F-4D97-AF65-F5344CB8AC3E}">
        <p14:creationId xmlns:p14="http://schemas.microsoft.com/office/powerpoint/2010/main" val="3873549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INDUZIONE COMPORTAMENTALE DELLA PULSIONE SESSUALE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Materiale erotico, fantasie sessuali, maggiore affettuosità e contatto fisico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Segnali per accettare e rifiutare il rapporto sessuale (</a:t>
            </a:r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playing</a:t>
            </a:r>
            <a:r>
              <a:rPr lang="it-IT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Focalizzazione sensoriale I e </a:t>
            </a:r>
            <a:r>
              <a:rPr lang="it-IT" dirty="0" err="1"/>
              <a:t>II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Rapporto sessuale unicamente mirato al provare piacere insieme</a:t>
            </a:r>
          </a:p>
          <a:p>
            <a:r>
              <a:rPr lang="it-IT" dirty="0"/>
              <a:t>Non “potere” sull’altro ma “rispetto” per l’altro</a:t>
            </a:r>
          </a:p>
          <a:p>
            <a:r>
              <a:rPr lang="it-IT" dirty="0"/>
              <a:t>Non conflitto passivo o aggressivo ma produzione di accordi </a:t>
            </a:r>
            <a:r>
              <a:rPr lang="it-IT" dirty="0" err="1"/>
              <a:t>assertivamente</a:t>
            </a:r>
            <a:endParaRPr lang="it-IT" dirty="0"/>
          </a:p>
          <a:p>
            <a:r>
              <a:rPr lang="it-IT" dirty="0"/>
              <a:t>Non confronto ma complicità</a:t>
            </a:r>
          </a:p>
          <a:p>
            <a:r>
              <a:rPr lang="it-IT" dirty="0"/>
              <a:t>Non richieste ma proposte</a:t>
            </a:r>
          </a:p>
          <a:p>
            <a:r>
              <a:rPr lang="it-IT" dirty="0"/>
              <a:t>Non credere di sapere, ma comunicare per capire l’altro e imparare a fare l’amore con lui/lei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Regole per la coppia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Risposta fobica totale:</a:t>
            </a:r>
          </a:p>
          <a:p>
            <a:pPr>
              <a:buNone/>
            </a:pPr>
            <a:r>
              <a:rPr lang="it-IT" dirty="0"/>
              <a:t>      tutte le sensazioni, i pensieri, i sentimenti o le situazioni di natura sessuale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Risposta fobica specifica:</a:t>
            </a:r>
          </a:p>
          <a:p>
            <a:pPr>
              <a:buNone/>
            </a:pPr>
            <a:r>
              <a:rPr lang="it-IT" dirty="0"/>
              <a:t>      genitali, penetrazione, pratiche sessuali, secrezioni genitali, piacere, essere visti nudi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Disturbo da Avversione Sessuale (DAS)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Comorbilità</a:t>
            </a:r>
            <a:r>
              <a:rPr lang="it-IT" dirty="0"/>
              <a:t> con il Disturbo da Desiderio Ipoattivo, con i Disturbi dell’Eccitazione Sessuale e dell’Orgasmo</a:t>
            </a:r>
          </a:p>
          <a:p>
            <a:r>
              <a:rPr lang="it-IT" dirty="0"/>
              <a:t>Anche se il DAS soddisfa i criteri per la Fobia Specifica, non viene fatta diagnosi addizionale</a:t>
            </a:r>
          </a:p>
          <a:p>
            <a:r>
              <a:rPr lang="it-IT" dirty="0"/>
              <a:t>Evitare la diagnosi di DAS se è presente un Disturbo Depressivo Maggiore, un Disturbo </a:t>
            </a:r>
            <a:r>
              <a:rPr lang="it-IT" dirty="0" err="1"/>
              <a:t>Ossessivo-Compulsivo</a:t>
            </a:r>
            <a:r>
              <a:rPr lang="it-IT" dirty="0"/>
              <a:t> o Post-Traumatico da Stress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Non disponiamo di dati recenti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err="1"/>
              <a:t>Kaplan</a:t>
            </a:r>
            <a:r>
              <a:rPr lang="it-IT" dirty="0"/>
              <a:t> (1987): 5%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Prevalenza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Teoria </a:t>
            </a:r>
            <a:r>
              <a:rPr lang="it-IT" dirty="0" err="1"/>
              <a:t>bifattoriale</a:t>
            </a:r>
            <a:r>
              <a:rPr lang="it-IT" dirty="0"/>
              <a:t> (genesi e mantenimento) di </a:t>
            </a:r>
            <a:r>
              <a:rPr lang="it-IT" dirty="0" err="1"/>
              <a:t>Mowrer</a:t>
            </a:r>
            <a:r>
              <a:rPr lang="it-IT" dirty="0"/>
              <a:t>:</a:t>
            </a:r>
          </a:p>
          <a:p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Genesi: condizionamento classico (es. un ragazzo che si masturba viene scoperto da un adulto e rimproverato (SI) inducendogli senso di colpa e vergogna (RI), se questa reazione è molto forte la risposta d’ansia si presenterà relativamente ad altri aspetti della sessualità (RC)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Mantenimento: condizionamento strumentale (la risposta d’ansia (RC) si attiva in corrispondenza di stimoli sessuali (SC), quindi il soggetto li evita allo scopo di non provare ansia; il calo dell’ansia prodotto dall’</a:t>
            </a:r>
            <a:r>
              <a:rPr lang="it-IT" dirty="0" err="1"/>
              <a:t>evitamento</a:t>
            </a:r>
            <a:r>
              <a:rPr lang="it-IT" dirty="0"/>
              <a:t> costituisce un rinforzo negativo (premio) che consoliderà l’</a:t>
            </a:r>
            <a:r>
              <a:rPr lang="it-IT" dirty="0" err="1"/>
              <a:t>evitamento</a:t>
            </a:r>
            <a:r>
              <a:rPr lang="it-IT" dirty="0"/>
              <a:t> e lo renderà automatico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Etiopatogenesi</a:t>
            </a:r>
            <a:r>
              <a:rPr lang="it-IT" dirty="0"/>
              <a:t>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Teoria dei condizionamenti originari (Master e </a:t>
            </a:r>
            <a:r>
              <a:rPr lang="it-IT" dirty="0" err="1"/>
              <a:t>Johnson</a:t>
            </a:r>
            <a:r>
              <a:rPr lang="it-IT" dirty="0"/>
              <a:t>):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Atteggiamenti genitoriali negativi verso il sesso e condizionamento culturale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Trauma sessuale pregresso (stupro, incesto)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Relazioni subite con prolungate pressioni sessuali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Confusione circa la propria identità sessuale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Esposizione graduata in vivo (avversioni specifiche)</a:t>
            </a:r>
          </a:p>
          <a:p>
            <a:r>
              <a:rPr lang="it-IT" dirty="0"/>
              <a:t>Focalizzazione sensoriale (avversioni generalizzate)</a:t>
            </a:r>
          </a:p>
          <a:p>
            <a:r>
              <a:rPr lang="it-IT" dirty="0"/>
              <a:t>Terapia del trauma (superamento del trauma e del lutto legato alla perdita dell’immagine di sé e del proprio senso di integrità), successivamente esposizione graduata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Le esposizioni possono essere in immaginazione, in vivo e in vivo con </a:t>
            </a:r>
            <a:r>
              <a:rPr lang="it-IT"/>
              <a:t>il partner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Terapia del DAS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Il DSM definisce la mancanza di eccitazione femminile come “ridotta o assente lubrificazione/tumescenza vaginale” (criterio A), accompagnata da notevole disagio o difficoltà </a:t>
            </a:r>
            <a:r>
              <a:rPr lang="it-IT" dirty="0" err="1"/>
              <a:t>iterpersonale</a:t>
            </a:r>
            <a:r>
              <a:rPr lang="it-IT" dirty="0"/>
              <a:t> (criterio B).</a:t>
            </a:r>
          </a:p>
          <a:p>
            <a:pPr>
              <a:buNone/>
            </a:pPr>
            <a:r>
              <a:rPr lang="it-IT" dirty="0"/>
              <a:t>Ma diversi autori suggeriscono di includere anche la carenza di esperienza “soggettiva di piacere ed eccitamento”.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Disturbo dell’Eccitazione Sessuale Femminile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La ridotta o assente eccitazione sessuale genera necessariamente minore desiderio e difficoltà nel raggiungere l’orgasmo: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    la diagnosi differenziale rispetto al disturbo femminile dell’orgasmo si attua tenendo conto che in quest’ultimo è presente la fase dell’eccitazione sessuale; nel disturbo da desiderio sessuale ipoattivo sono presenti sia l’eccitazione sia l’orgasmo.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Sessuologia moderna </a:t>
            </a:r>
          </a:p>
          <a:p>
            <a:r>
              <a:rPr lang="it-IT" dirty="0"/>
              <a:t>Concetto di degenerazione: </a:t>
            </a:r>
            <a:r>
              <a:rPr lang="it-IT" dirty="0" err="1"/>
              <a:t>Krafft-Ebbing</a:t>
            </a:r>
            <a:r>
              <a:rPr lang="it-IT" dirty="0"/>
              <a:t> (</a:t>
            </a:r>
            <a:r>
              <a:rPr lang="it-IT" dirty="0" err="1"/>
              <a:t>Psycopathia</a:t>
            </a:r>
            <a:r>
              <a:rPr lang="it-IT" dirty="0"/>
              <a:t> </a:t>
            </a:r>
            <a:r>
              <a:rPr lang="it-IT" dirty="0" err="1"/>
              <a:t>sexualis</a:t>
            </a:r>
            <a:r>
              <a:rPr lang="it-IT" dirty="0"/>
              <a:t>, 1886)</a:t>
            </a:r>
          </a:p>
          <a:p>
            <a:r>
              <a:rPr lang="it-IT" dirty="0"/>
              <a:t>Deviazioni sessuali dipendenti da cause esterne (apprese): </a:t>
            </a:r>
            <a:r>
              <a:rPr lang="it-IT" dirty="0" err="1"/>
              <a:t>Iwan</a:t>
            </a:r>
            <a:r>
              <a:rPr lang="it-IT" dirty="0"/>
              <a:t> Bloch (1906)</a:t>
            </a:r>
          </a:p>
          <a:p>
            <a:r>
              <a:rPr lang="it-IT" dirty="0"/>
              <a:t>Metodo scientifico in sessuologia: </a:t>
            </a:r>
            <a:r>
              <a:rPr lang="it-IT" dirty="0" err="1"/>
              <a:t>Masters</a:t>
            </a:r>
            <a:r>
              <a:rPr lang="it-IT" dirty="0"/>
              <a:t> e Johnson (1954)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Profilo storico</a:t>
            </a:r>
          </a:p>
        </p:txBody>
      </p:sp>
    </p:spTree>
    <p:extLst>
      <p:ext uri="{BB962C8B-B14F-4D97-AF65-F5344CB8AC3E}">
        <p14:creationId xmlns:p14="http://schemas.microsoft.com/office/powerpoint/2010/main" val="428694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Dall’11% al 19%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Dopo la menopausa: 44%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Prevalenza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>
              <a:buNone/>
            </a:pPr>
            <a:r>
              <a:rPr lang="it-IT" dirty="0"/>
              <a:t>Disponiamo di pochi studi a causa del fatto che per molto tempo questa disfunzione è stata considerata come appartenente alla categoria delle disfunzioni orgasmiche.</a:t>
            </a:r>
          </a:p>
          <a:p>
            <a:r>
              <a:rPr lang="it-IT" dirty="0"/>
              <a:t>Ipotesi di </a:t>
            </a:r>
            <a:r>
              <a:rPr lang="it-IT" dirty="0" err="1"/>
              <a:t>Kegel</a:t>
            </a:r>
            <a:r>
              <a:rPr lang="it-IT" dirty="0"/>
              <a:t>: riduzione del tono muscolare della vagina e dei muscoli </a:t>
            </a:r>
            <a:r>
              <a:rPr lang="it-IT" dirty="0" err="1"/>
              <a:t>pubo-coccigei</a:t>
            </a:r>
            <a:r>
              <a:rPr lang="it-IT" dirty="0"/>
              <a:t>. L’ipotonia dei muscoli interni non permetterebbe un’adeguata aderenza fra essi e il pene non fornendo quel grado di frizione necessario alla stimolazione dei recettori sensoriali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Etiopatogenesi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Esercizi di </a:t>
            </a:r>
            <a:r>
              <a:rPr lang="it-IT" dirty="0" err="1"/>
              <a:t>Kegel</a:t>
            </a:r>
            <a:endParaRPr lang="it-IT" dirty="0"/>
          </a:p>
          <a:p>
            <a:r>
              <a:rPr lang="it-IT" dirty="0"/>
              <a:t>Terapia di stimolazione di </a:t>
            </a:r>
            <a:r>
              <a:rPr lang="it-IT" dirty="0" err="1"/>
              <a:t>Gillan</a:t>
            </a:r>
            <a:r>
              <a:rPr lang="it-IT" dirty="0"/>
              <a:t>: esposizione a materiali erotici, fotografie, film, libri per incoraggiare ed esaltare le fantasie sessuali</a:t>
            </a:r>
          </a:p>
          <a:p>
            <a:r>
              <a:rPr lang="it-IT" dirty="0"/>
              <a:t>Automonitoraggio e modificazione dei pensieri negativi riguardo al sesso</a:t>
            </a:r>
          </a:p>
          <a:p>
            <a:r>
              <a:rPr lang="it-IT" dirty="0"/>
              <a:t>Autoerotismo</a:t>
            </a:r>
          </a:p>
          <a:p>
            <a:r>
              <a:rPr lang="it-IT" dirty="0"/>
              <a:t>Migliorare la comunicazione sul sesso</a:t>
            </a:r>
          </a:p>
          <a:p>
            <a:r>
              <a:rPr lang="it-IT" dirty="0"/>
              <a:t>Focalizzazione sensoriale</a:t>
            </a:r>
          </a:p>
          <a:p>
            <a:r>
              <a:rPr lang="it-IT" dirty="0"/>
              <a:t>Uso del vibratore</a:t>
            </a:r>
          </a:p>
          <a:p>
            <a:pPr>
              <a:buNone/>
            </a:pPr>
            <a:r>
              <a:rPr lang="it-IT" dirty="0"/>
              <a:t>Prescrizione di ormoni solo in menopausa; antidepressivi: </a:t>
            </a:r>
            <a:r>
              <a:rPr lang="it-IT" dirty="0" err="1"/>
              <a:t>bupropione</a:t>
            </a:r>
            <a:r>
              <a:rPr lang="it-IT" dirty="0"/>
              <a:t> (</a:t>
            </a:r>
            <a:r>
              <a:rPr lang="it-IT" dirty="0" err="1"/>
              <a:t>dopaminergico</a:t>
            </a:r>
            <a:r>
              <a:rPr lang="it-IT" dirty="0"/>
              <a:t>); i vasodilatatori (</a:t>
            </a:r>
            <a:r>
              <a:rPr lang="it-IT" dirty="0" err="1"/>
              <a:t>sildenafil</a:t>
            </a:r>
            <a:r>
              <a:rPr lang="it-IT" dirty="0"/>
              <a:t>) funzionano in rari casi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Terapia del Disturbo dell’Eccitazione Sessuale Femminile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Persistente o ricorrente impossibilità di raggiungere o di mantenere un’erezione adeguata fino al completamento dell’attività sessuale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Nelle edizioni precedenti (fino al DSM III-R) si includeva anche la mancanza persistente o ricorrente  della sensazione soggettiva di eccitazione  e di piacere: oggi poco considerata perché particolarmente rara (</a:t>
            </a:r>
            <a:r>
              <a:rPr lang="it-IT" dirty="0" err="1"/>
              <a:t>anedonia</a:t>
            </a:r>
            <a:r>
              <a:rPr lang="it-IT" dirty="0"/>
              <a:t> sessuale)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Disturbo dell’Erezione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Differenziare le difficoltà di erezione psicogene o su causa organica</a:t>
            </a:r>
          </a:p>
          <a:p>
            <a:r>
              <a:rPr lang="it-IT" dirty="0"/>
              <a:t>Master e </a:t>
            </a:r>
            <a:r>
              <a:rPr lang="it-IT" dirty="0" err="1"/>
              <a:t>Johnson</a:t>
            </a:r>
            <a:r>
              <a:rPr lang="it-IT" dirty="0"/>
              <a:t>: 95% psicogene</a:t>
            </a:r>
          </a:p>
          <a:p>
            <a:r>
              <a:rPr lang="it-IT" dirty="0"/>
              <a:t>Studi più recenti: 40% psicogene, 40% organiche, 20% miste</a:t>
            </a:r>
          </a:p>
          <a:p>
            <a:pPr>
              <a:buNone/>
            </a:pPr>
            <a:r>
              <a:rPr lang="it-IT" dirty="0"/>
              <a:t>Esami medici</a:t>
            </a:r>
          </a:p>
          <a:p>
            <a:r>
              <a:rPr lang="it-IT" dirty="0" err="1"/>
              <a:t>Erettrometria</a:t>
            </a:r>
            <a:r>
              <a:rPr lang="it-IT" dirty="0"/>
              <a:t> notturna (</a:t>
            </a:r>
            <a:r>
              <a:rPr lang="it-IT" dirty="0" err="1"/>
              <a:t>rigiscan</a:t>
            </a:r>
            <a:r>
              <a:rPr lang="it-IT" dirty="0"/>
              <a:t>)</a:t>
            </a:r>
          </a:p>
          <a:p>
            <a:r>
              <a:rPr lang="it-IT" dirty="0"/>
              <a:t>Dosaggi ormonali (prolattina alta e/o testosterone basso)</a:t>
            </a:r>
          </a:p>
          <a:p>
            <a:r>
              <a:rPr lang="it-IT" dirty="0" err="1"/>
              <a:t>Dopler</a:t>
            </a:r>
            <a:r>
              <a:rPr lang="it-IT" dirty="0"/>
              <a:t> penieno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Tra i 19 e i 59 anni: 10%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Prevalenza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Caduta occasionale dell’erezione crea un timore costante dell’insuccesso                 ansia da prestazione in uomini che ritengono (per cultura o formazione) di dover avere un ruolo “sempre” attivo nel rapporto sessuale</a:t>
            </a:r>
          </a:p>
          <a:p>
            <a:r>
              <a:rPr lang="it-IT" dirty="0"/>
              <a:t>Timore di essere abbandonato o non amato per prestazioni sessuali non adeguate</a:t>
            </a:r>
          </a:p>
          <a:p>
            <a:r>
              <a:rPr lang="it-IT" dirty="0"/>
              <a:t>Incapacità di abbandonarsi alle proprie sensazioni corporee</a:t>
            </a:r>
          </a:p>
          <a:p>
            <a:r>
              <a:rPr lang="it-IT" dirty="0"/>
              <a:t>Stress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Etiopatogenesi</a:t>
            </a:r>
            <a:r>
              <a:rPr lang="it-IT" dirty="0"/>
              <a:t> 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427984" y="2060848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“Distrazione” con “errata focalizzazione” sul compito: l’ansia impedisce l’attenzione sulle sensazioni prodotte dalle stimolazioni esterne (tattili, visive, uditive, olfattive: erezione riflessa) e blocca l’elaborazione di fantasie sessuali eccitanti (erezione psicogena)</a:t>
            </a:r>
          </a:p>
          <a:p>
            <a:r>
              <a:rPr lang="it-IT" dirty="0"/>
              <a:t>Il soggetto si focalizza sulle conseguenze pubbliche di una non adeguata prestazione (critiche, derisioni, abbandono) o su pensieri </a:t>
            </a:r>
            <a:r>
              <a:rPr lang="it-IT" dirty="0" err="1"/>
              <a:t>distraenti</a:t>
            </a:r>
            <a:r>
              <a:rPr lang="it-IT" dirty="0"/>
              <a:t>: “devo avere una buona prestazione”, “devo farla godere”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Procedure di decondizionamento: rilassamento per la gestione dell’ansia (</a:t>
            </a:r>
            <a:r>
              <a:rPr lang="it-IT" dirty="0" err="1"/>
              <a:t>T.A.</a:t>
            </a:r>
            <a:r>
              <a:rPr lang="it-IT" dirty="0"/>
              <a:t>)</a:t>
            </a:r>
          </a:p>
          <a:p>
            <a:r>
              <a:rPr lang="it-IT" dirty="0"/>
              <a:t>Esposizione graduata in vivo: Focalizzazione Sensoriale I e II (se in coppia):</a:t>
            </a:r>
          </a:p>
          <a:p>
            <a:pPr>
              <a:buNone/>
            </a:pPr>
            <a:r>
              <a:rPr lang="it-IT" dirty="0"/>
              <a:t>FS I: espressione di affettività, contatto fisico, dilazione del tempo (il soggetto ha un comportamento frettoloso per paura di perdere l’erezione)</a:t>
            </a:r>
          </a:p>
          <a:p>
            <a:pPr>
              <a:buNone/>
            </a:pPr>
            <a:r>
              <a:rPr lang="it-IT" dirty="0"/>
              <a:t>FS II: la donna stimola manualmente il pene fino all’erezione, poi smette finché questa diminuisce, poi riprende = dimostrare che l’erezione può diminuire e poi riprendere e che non debba esserci in modo costante (convinzione errata molto diffusa)</a:t>
            </a:r>
          </a:p>
          <a:p>
            <a:pPr>
              <a:buNone/>
            </a:pPr>
            <a:r>
              <a:rPr lang="it-IT" dirty="0"/>
              <a:t>La </a:t>
            </a:r>
            <a:r>
              <a:rPr lang="it-IT" dirty="0" err="1"/>
              <a:t>Kaplan</a:t>
            </a:r>
            <a:r>
              <a:rPr lang="it-IT" dirty="0"/>
              <a:t> suggerisce dopo queste due fasi il “coito </a:t>
            </a:r>
            <a:r>
              <a:rPr lang="it-IT" dirty="0" err="1"/>
              <a:t>inesigente</a:t>
            </a:r>
            <a:r>
              <a:rPr lang="it-IT" dirty="0"/>
              <a:t>”: la donna conduce il rapporto e compie movimenti lenti e poco ampi, cioè che non esigono una completa erezione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Terapia del Disturbo dell’Erezione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Veglia: Prescrizione Paradossale = </a:t>
            </a:r>
          </a:p>
          <a:p>
            <a:pPr>
              <a:buNone/>
            </a:pPr>
            <a:r>
              <a:rPr lang="it-IT" dirty="0"/>
              <a:t>     si chiede all’uomo di far venir meno l’erezione dopo averla raggiunta, distraendosi; in seguito di stimolarla nuovamente manualmente</a:t>
            </a:r>
          </a:p>
          <a:p>
            <a:r>
              <a:rPr lang="it-IT" dirty="0"/>
              <a:t>Ristrutturazione cognitiva: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La prestazione è più importante del piacere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Per le donne è più importante la prestazione che l’affetto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L’uomo deve essere sempre attivo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Il sesso richiede sempre un’erezione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Un uomo deve provare sempre desiderio sessuale</a:t>
            </a:r>
          </a:p>
          <a:p>
            <a:pPr marL="514350" indent="-514350"/>
            <a:endParaRPr lang="it-IT" dirty="0"/>
          </a:p>
          <a:p>
            <a:pPr marL="514350" indent="-514350">
              <a:buNone/>
            </a:pPr>
            <a:r>
              <a:rPr lang="it-IT" dirty="0"/>
              <a:t>Prevenzione delle ricadute (</a:t>
            </a:r>
            <a:r>
              <a:rPr lang="it-IT" dirty="0" err="1"/>
              <a:t>lapse</a:t>
            </a:r>
            <a:r>
              <a:rPr lang="it-IT" dirty="0"/>
              <a:t> e </a:t>
            </a:r>
            <a:r>
              <a:rPr lang="it-IT" dirty="0" err="1"/>
              <a:t>relapse</a:t>
            </a:r>
            <a:r>
              <a:rPr lang="it-IT" dirty="0"/>
              <a:t>)  e booster </a:t>
            </a:r>
            <a:r>
              <a:rPr lang="it-IT"/>
              <a:t>session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sz="3200" dirty="0"/>
              <a:t>Motivazione sessuale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/>
            <a:r>
              <a:rPr lang="it-IT" dirty="0"/>
              <a:t>Teoria dei fattori interni o pulsionali</a:t>
            </a:r>
          </a:p>
          <a:p>
            <a:pPr algn="ctr"/>
            <a:r>
              <a:rPr lang="it-IT" dirty="0"/>
              <a:t>Teoria dei fattori esterni o incentivi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Disturbo da Desiderio Sessuale Ipoattivo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4355976" y="26369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Fisiologia dell’orgasmo femminile: contrazioni ritmiche dell’utero, della vagina e dello sfintere anale (ad un ritmo di 1 ogni 0,8 secondi), contrazioni dei muscoli addominali, glutei e ipertrofia muscolare generalizzata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Caratteristiche soggettive: acme del piacere, aumento costante dell’eccitazione seguita da un improvviso rilassamento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DSM: ritardo o assenza / permanente o acquisita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Disturbo dell’Orgasmo Femminile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Esiste un significativo numero di donne (non quantificato) che non ha mai sperimentato un orgasmo coitale se non attraverso una stimolazione clitoridea:</a:t>
            </a:r>
          </a:p>
          <a:p>
            <a:pPr>
              <a:buNone/>
            </a:pPr>
            <a:r>
              <a:rPr lang="it-IT" dirty="0"/>
              <a:t>    in questi casi non parliamo di anorgasmia ma di una normale variazione della risposta sessuale femminile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Master e </a:t>
            </a:r>
            <a:r>
              <a:rPr lang="it-IT" dirty="0" err="1"/>
              <a:t>Johnson</a:t>
            </a:r>
            <a:r>
              <a:rPr lang="it-IT" dirty="0"/>
              <a:t>: la dicotomia fra orgasmo coitale e clitorideo non ha senso poiché sono entrambi indotti in modo prevalente dalla stimolazione (anche indiretta) del clitoride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(Freud: orgasmo clitorideo come segno di </a:t>
            </a:r>
            <a:r>
              <a:rPr lang="it-IT" dirty="0" err="1"/>
              <a:t>immaturita</a:t>
            </a:r>
            <a:r>
              <a:rPr lang="it-IT" dirty="0"/>
              <a:t> e nevrosi)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Uso di farmaci antidepressivi</a:t>
            </a:r>
          </a:p>
          <a:p>
            <a:endParaRPr lang="it-IT" dirty="0"/>
          </a:p>
          <a:p>
            <a:r>
              <a:rPr lang="it-IT" dirty="0"/>
              <a:t>Patologie organiche: lesioni spinali, sclerosi multipla nella fase iniziale, diabete</a:t>
            </a:r>
          </a:p>
          <a:p>
            <a:endParaRPr lang="it-IT" dirty="0"/>
          </a:p>
          <a:p>
            <a:r>
              <a:rPr lang="it-IT" dirty="0"/>
              <a:t>Depressioni anche di grado lieve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Tra i 35 e i 59 anni: dal 10% al 20% (forse il problema più diffuso nel sesso femminile)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Prevalenza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Correlazione tra ritardo nel menarca e anorgasmia</a:t>
            </a:r>
          </a:p>
          <a:p>
            <a:r>
              <a:rPr lang="it-IT" dirty="0"/>
              <a:t>Correlazione tra età del primo rapporto sessuale e anorgasmia</a:t>
            </a:r>
          </a:p>
          <a:p>
            <a:r>
              <a:rPr lang="it-IT" dirty="0"/>
              <a:t>Oppiacei e antidepressivi generano anorgasmia</a:t>
            </a:r>
          </a:p>
          <a:p>
            <a:pPr>
              <a:buNone/>
            </a:pPr>
            <a:r>
              <a:rPr lang="it-IT" dirty="0"/>
              <a:t>Cause psicologiche:</a:t>
            </a:r>
          </a:p>
          <a:p>
            <a:r>
              <a:rPr lang="it-IT" dirty="0"/>
              <a:t>Ansia durante il rapporto</a:t>
            </a:r>
          </a:p>
          <a:p>
            <a:r>
              <a:rPr lang="it-IT" dirty="0"/>
              <a:t>Paure sessuali</a:t>
            </a:r>
          </a:p>
          <a:p>
            <a:r>
              <a:rPr lang="it-IT" dirty="0"/>
              <a:t>Traumi pregressi (abusi)</a:t>
            </a:r>
          </a:p>
          <a:p>
            <a:r>
              <a:rPr lang="it-IT" dirty="0"/>
              <a:t>Rapporto non adeguato con il partner</a:t>
            </a:r>
          </a:p>
          <a:p>
            <a:r>
              <a:rPr lang="it-IT" dirty="0"/>
              <a:t>Timore di perdere il controllo o di fare qualcosa di sconveniente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Etiopatogenesi</a:t>
            </a:r>
            <a:r>
              <a:rPr lang="it-IT" dirty="0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Successivamente si trasforma in “ansia da prestazione” poiché la donna “insegue” l’orgasmo, distraendosi dalle sensazioni necessarie per favorirlo</a:t>
            </a:r>
          </a:p>
          <a:p>
            <a:r>
              <a:rPr lang="it-IT" dirty="0"/>
              <a:t>In alcuni casi: esperienze di inaffidabilità da parte dei primi oggetti d’amore (padre, primi partner), con conseguente paura di lasciarsi andare (paura di perdere il controllo)</a:t>
            </a:r>
          </a:p>
          <a:p>
            <a:pPr>
              <a:buNone/>
            </a:pPr>
            <a:r>
              <a:rPr lang="it-IT" dirty="0"/>
              <a:t>In conclusione: “l’attività sessuale richiede un sufficiente </a:t>
            </a:r>
            <a:r>
              <a:rPr lang="it-IT" dirty="0">
                <a:solidFill>
                  <a:srgbClr val="FF0000"/>
                </a:solidFill>
              </a:rPr>
              <a:t>rilassamento </a:t>
            </a:r>
            <a:r>
              <a:rPr lang="it-IT" dirty="0"/>
              <a:t>per accogliere la stimolazione sessuale e abbastanza </a:t>
            </a:r>
            <a:r>
              <a:rPr lang="it-IT" dirty="0">
                <a:solidFill>
                  <a:srgbClr val="FF0000"/>
                </a:solidFill>
              </a:rPr>
              <a:t>tensione</a:t>
            </a:r>
            <a:r>
              <a:rPr lang="it-IT" dirty="0"/>
              <a:t> per produrre attivazione, eccitazione e orgasmo” (</a:t>
            </a:r>
            <a:r>
              <a:rPr lang="it-IT" dirty="0" err="1"/>
              <a:t>Heiman</a:t>
            </a:r>
            <a:r>
              <a:rPr lang="it-IT" dirty="0"/>
              <a:t>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/>
              <a:t>Il programma di </a:t>
            </a:r>
            <a:r>
              <a:rPr lang="it-IT" dirty="0" err="1"/>
              <a:t>LoPiccolo</a:t>
            </a:r>
            <a:r>
              <a:rPr lang="it-IT" dirty="0"/>
              <a:t>:</a:t>
            </a:r>
          </a:p>
          <a:p>
            <a:r>
              <a:rPr lang="it-IT" dirty="0"/>
              <a:t>Informazioni sull’anatomia e fisiologia sessuale con </a:t>
            </a:r>
            <a:r>
              <a:rPr lang="it-IT" dirty="0" err="1"/>
              <a:t>autosservazione</a:t>
            </a:r>
            <a:r>
              <a:rPr lang="it-IT" dirty="0"/>
              <a:t> (uso dello specchio)</a:t>
            </a:r>
          </a:p>
          <a:p>
            <a:r>
              <a:rPr lang="it-IT" dirty="0"/>
              <a:t>Esplorazione tattile dei genitali per abbassare l’ansia e individuare le aree più sensibili</a:t>
            </a:r>
          </a:p>
          <a:p>
            <a:r>
              <a:rPr lang="it-IT" dirty="0"/>
              <a:t>Autoerotismo in ambiente tranquillo previo rilassamento e uso dei lubrificanti</a:t>
            </a:r>
          </a:p>
          <a:p>
            <a:r>
              <a:rPr lang="it-IT" dirty="0"/>
              <a:t>Esercizi di </a:t>
            </a:r>
            <a:r>
              <a:rPr lang="it-IT" dirty="0" err="1"/>
              <a:t>Kegel</a:t>
            </a:r>
            <a:endParaRPr lang="it-IT" dirty="0"/>
          </a:p>
          <a:p>
            <a:r>
              <a:rPr lang="it-IT" dirty="0"/>
              <a:t>Masturbazione con l’uso di fantasie sessuali</a:t>
            </a:r>
          </a:p>
          <a:p>
            <a:r>
              <a:rPr lang="it-IT" dirty="0"/>
              <a:t>Uso del vibratore</a:t>
            </a:r>
          </a:p>
          <a:p>
            <a:r>
              <a:rPr lang="it-IT" dirty="0"/>
              <a:t>Raggiunto l’orgasmo, si masturberà di fronte al partner</a:t>
            </a:r>
          </a:p>
          <a:p>
            <a:r>
              <a:rPr lang="it-IT" dirty="0"/>
              <a:t>Lui  masturba lei</a:t>
            </a:r>
          </a:p>
          <a:p>
            <a:r>
              <a:rPr lang="it-IT" dirty="0"/>
              <a:t>Coito vero e proprio con “manovra a ponte” (</a:t>
            </a:r>
            <a:r>
              <a:rPr lang="it-IT" dirty="0" err="1"/>
              <a:t>Kaplan</a:t>
            </a:r>
            <a:r>
              <a:rPr lang="it-IT" dirty="0"/>
              <a:t>)</a:t>
            </a:r>
          </a:p>
          <a:p>
            <a:pPr>
              <a:buNone/>
            </a:pPr>
            <a:r>
              <a:rPr lang="it-IT" dirty="0"/>
              <a:t>(esposizione graduata in vivo, training di abilità sessuali e </a:t>
            </a:r>
            <a:r>
              <a:rPr lang="it-IT" dirty="0" err="1"/>
              <a:t>shaping</a:t>
            </a:r>
            <a:r>
              <a:rPr lang="it-IT" dirty="0"/>
              <a:t>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Terapia del Disturbo dell’Orgasmo Femminile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Persistente o ricorrente ritardo o assenza dell’orgasmo dopo una normale fase di eccitazione: “eiaculazione ritardata” o “inibita”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Due tipi:</a:t>
            </a:r>
          </a:p>
          <a:p>
            <a:r>
              <a:rPr lang="it-IT" dirty="0"/>
              <a:t>Anorgasmia </a:t>
            </a:r>
            <a:r>
              <a:rPr lang="it-IT" dirty="0" err="1"/>
              <a:t>masturbatoria</a:t>
            </a:r>
            <a:r>
              <a:rPr lang="it-IT" dirty="0"/>
              <a:t> (mai orgasmo)</a:t>
            </a:r>
          </a:p>
          <a:p>
            <a:r>
              <a:rPr lang="it-IT" dirty="0"/>
              <a:t>Anorgasmia con orientamento </a:t>
            </a:r>
            <a:r>
              <a:rPr lang="it-IT" dirty="0" err="1"/>
              <a:t>autosessuale</a:t>
            </a:r>
            <a:r>
              <a:rPr lang="it-IT" dirty="0"/>
              <a:t> (la masturbazione è considerata come esperienza più soddisfacente del rapporto sessuale con il partner)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Disturbo dell’Orgasmo Maschile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Cause organiche:</a:t>
            </a:r>
          </a:p>
          <a:p>
            <a:r>
              <a:rPr lang="it-IT" dirty="0"/>
              <a:t>Eiaculazione retrograda: lo sperma viene scaricato nella vescica (si rileva attraverso esame delle urine; cause: lesioni del midollo, diabete, prostatectomia, antidepressivi)</a:t>
            </a:r>
          </a:p>
          <a:p>
            <a:r>
              <a:rPr lang="it-IT" dirty="0"/>
              <a:t>Orgasmo </a:t>
            </a:r>
            <a:r>
              <a:rPr lang="it-IT" dirty="0" err="1"/>
              <a:t>aneiaculatorio</a:t>
            </a:r>
            <a:r>
              <a:rPr lang="it-IT" dirty="0"/>
              <a:t> (senza sperma; cause: ipotiroidismo, alcolismo)</a:t>
            </a:r>
          </a:p>
          <a:p>
            <a:r>
              <a:rPr lang="it-IT" dirty="0"/>
              <a:t>Depressione </a:t>
            </a:r>
          </a:p>
          <a:p>
            <a:pPr>
              <a:buNone/>
            </a:pPr>
            <a:r>
              <a:rPr lang="it-IT" dirty="0"/>
              <a:t>Doppia diagnosi se presente altra disfunzione sessuale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Diagnosi differenziale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r>
              <a:rPr lang="it-IT" dirty="0"/>
              <a:t>1% - 2% in popolazioni cliniche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Prevalenza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ctr">
              <a:buNone/>
            </a:pPr>
            <a:r>
              <a:rPr lang="it-IT" sz="3200" dirty="0"/>
              <a:t>Libido                         Fame</a:t>
            </a:r>
          </a:p>
          <a:p>
            <a:pPr algn="just"/>
            <a:endParaRPr lang="it-IT" sz="3200" dirty="0"/>
          </a:p>
          <a:p>
            <a:pPr algn="just">
              <a:buNone/>
            </a:pPr>
            <a:r>
              <a:rPr lang="it-IT" sz="2800" dirty="0"/>
              <a:t>Soddisfazione sessuale        Soddisfazione alimentare</a:t>
            </a:r>
          </a:p>
          <a:p>
            <a:pPr algn="just">
              <a:buNone/>
            </a:pPr>
            <a:endParaRPr lang="it-IT" sz="3200" dirty="0"/>
          </a:p>
          <a:p>
            <a:r>
              <a:rPr lang="it-IT" sz="3200" dirty="0"/>
              <a:t>La deprivazione dell’esperienza sessuale genera un aumento dell’impulso sessuale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Pulsionale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3491880" y="2204864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4067944" y="3356992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Ansia da prestazione: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“Ce la farò a sostenere questa esperienza”?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Distrazione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Riduzione dell’eccitamento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Ritardo dell’orgasmo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Ansia da prestazione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Assenza dell’orgasmo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Etiopatogenesi</a:t>
            </a:r>
            <a:r>
              <a:rPr lang="it-IT" dirty="0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Fobia per lo sperma (doppia diagnosi con </a:t>
            </a:r>
            <a:r>
              <a:rPr lang="it-IT" dirty="0" err="1"/>
              <a:t>D.A.S.</a:t>
            </a:r>
            <a:r>
              <a:rPr lang="it-IT" dirty="0"/>
              <a:t>): “se eiaculo lei avrà schifo di me”</a:t>
            </a:r>
          </a:p>
          <a:p>
            <a:r>
              <a:rPr lang="it-IT" dirty="0"/>
              <a:t>Paura del concepimento e della responsabilità (ansia)</a:t>
            </a:r>
          </a:p>
          <a:p>
            <a:r>
              <a:rPr lang="it-IT" dirty="0"/>
              <a:t>Problemi di coppia: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Aggressività repressa: la donna viene punita attraverso il sintomo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Inadeguatezza del partner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Post trauma: tradimento, essere stati visti durante l’accoppiamento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/>
              <a:t>A partire dalle cause </a:t>
            </a:r>
            <a:r>
              <a:rPr lang="it-IT" dirty="0" err="1"/>
              <a:t>etiopatogenetiche</a:t>
            </a:r>
            <a:r>
              <a:rPr lang="it-IT" dirty="0"/>
              <a:t> che si basano sulle teorie dell’apprendimento e sull’ansia, nei casi in cui l’anorgasmia si manifesta in presenza della partner, la </a:t>
            </a:r>
            <a:r>
              <a:rPr lang="it-IT" dirty="0" err="1"/>
              <a:t>Kaplan</a:t>
            </a:r>
            <a:r>
              <a:rPr lang="it-IT" dirty="0"/>
              <a:t> suggerisce:</a:t>
            </a:r>
          </a:p>
          <a:p>
            <a:r>
              <a:rPr lang="it-IT" dirty="0"/>
              <a:t>Esposizione graduata: dal masturbarsi da solo in casa fino al rapporto penetrativo</a:t>
            </a:r>
          </a:p>
          <a:p>
            <a:r>
              <a:rPr lang="it-IT" dirty="0"/>
              <a:t>Focalizzazione sensoriale I e </a:t>
            </a:r>
            <a:r>
              <a:rPr lang="it-IT" dirty="0" err="1"/>
              <a:t>II</a:t>
            </a: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E’ buona la prognosi per l’eiaculazione ritardata secondaria, è incerta la prognosi per l’eiaculazione ritardata primaria assoluta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Trattamento del Disturbo dell’Orgasmo Maschile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/>
              <a:t>Valutazioni quantitative:</a:t>
            </a:r>
          </a:p>
          <a:p>
            <a:r>
              <a:rPr lang="it-IT" dirty="0"/>
              <a:t>15 spinte</a:t>
            </a:r>
          </a:p>
          <a:p>
            <a:r>
              <a:rPr lang="it-IT" dirty="0"/>
              <a:t>Dai 4 ai 7 minuti</a:t>
            </a:r>
          </a:p>
          <a:p>
            <a:r>
              <a:rPr lang="it-IT" dirty="0"/>
              <a:t>Inferiore a 4 minuti (</a:t>
            </a:r>
            <a:r>
              <a:rPr lang="it-IT" dirty="0" err="1"/>
              <a:t>LoPiccolo</a:t>
            </a:r>
            <a:r>
              <a:rPr lang="it-IT" dirty="0"/>
              <a:t>: durata media dei rapporti dai 4 ai 7 minuti)</a:t>
            </a:r>
          </a:p>
          <a:p>
            <a:r>
              <a:rPr lang="it-IT" dirty="0"/>
              <a:t>Meno di 11 minuti (Darling: un rapporto è considerato soddisfacente, su un campione di 700 donne, se è superiore agli 11 minuti)</a:t>
            </a:r>
          </a:p>
          <a:p>
            <a:pPr>
              <a:buNone/>
            </a:pPr>
            <a:r>
              <a:rPr lang="it-IT" dirty="0"/>
              <a:t>Valutazione della coppia:</a:t>
            </a:r>
          </a:p>
          <a:p>
            <a:r>
              <a:rPr lang="it-IT" dirty="0"/>
              <a:t>Se non riesce a soddisfare la partner in almeno il 50% dei rapporti</a:t>
            </a:r>
          </a:p>
          <a:p>
            <a:pPr>
              <a:buNone/>
            </a:pPr>
            <a:r>
              <a:rPr lang="it-IT" dirty="0"/>
              <a:t>criterio molto diffuso:</a:t>
            </a:r>
          </a:p>
          <a:p>
            <a:r>
              <a:rPr lang="it-IT" dirty="0"/>
              <a:t>Se nel 50% dei suoi rapporti non ha controllo volontario ed eiacula entro 2 minuti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L’Eiaculazione Precoce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Dal 36% al 38%: disfunzione sessuale più diffusa fra gli uomini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Prevalenza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Condizionamento: prime esperienze caratterizzate da nervosismo e rapidità</a:t>
            </a:r>
          </a:p>
          <a:p>
            <a:r>
              <a:rPr lang="it-IT" dirty="0"/>
              <a:t>Ansia e attivazione del sistema nervoso ortosimpatico che è il responsabile dell’eiaculazione</a:t>
            </a:r>
          </a:p>
          <a:p>
            <a:r>
              <a:rPr lang="it-IT" dirty="0"/>
              <a:t>Scarsa frequenza dell’attività sessuale (prima causa poi effetto)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Etiopatogenesi</a:t>
            </a:r>
            <a:r>
              <a:rPr lang="it-IT" dirty="0"/>
              <a:t>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Master e </a:t>
            </a:r>
            <a:r>
              <a:rPr lang="it-IT" dirty="0" err="1"/>
              <a:t>Johnson</a:t>
            </a:r>
            <a:r>
              <a:rPr lang="it-IT" dirty="0"/>
              <a:t>: Stop and Start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Fase I: autoerotismo con stop per 1 minuto ripetuto per 4 volte, poi orgasmo (3 per w, per 2 w)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Fase II: autoerotismo con rallentamento quando è prossimo all’orgasmo e prolungamento dell’esperienza fino a 15 minuti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Fase III: come per la fase II ma con l’aggiunta di un lubrificante idrosolubile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Fase IV: rapporto con coito </a:t>
            </a:r>
            <a:r>
              <a:rPr lang="it-IT" dirty="0" err="1"/>
              <a:t>inesigente</a:t>
            </a:r>
            <a:r>
              <a:rPr lang="it-IT" dirty="0"/>
              <a:t> e partner che si muove secondo il ritmo indicato da lui; quando l’eccitazione aumenta si usa la tecnica dello stop/start; prolungare oltre i </a:t>
            </a:r>
            <a:r>
              <a:rPr lang="it-IT"/>
              <a:t>15 minuti</a:t>
            </a:r>
          </a:p>
          <a:p>
            <a:pPr marL="514350" indent="-51435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Terapia dell’Eiaculazione Precoce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A) Persistenti o ricorrenti difficoltà con uno (o più) dei seguenti problemi: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Penetrazione vaginale durante il rapporto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Marcato dolore </a:t>
            </a:r>
            <a:r>
              <a:rPr lang="it-IT" dirty="0" err="1"/>
              <a:t>vulvo</a:t>
            </a:r>
            <a:r>
              <a:rPr lang="it-IT" dirty="0"/>
              <a:t>-vaginale o pelvico durante il rapporto o i tentativi di penetrazione vaginale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Marcata paura o ansia per il dolore pelvico o </a:t>
            </a:r>
            <a:r>
              <a:rPr lang="it-IT" dirty="0" err="1"/>
              <a:t>vulvo</a:t>
            </a:r>
            <a:r>
              <a:rPr lang="it-IT" dirty="0"/>
              <a:t>-vaginale prima, durante o come risultato della </a:t>
            </a:r>
            <a:r>
              <a:rPr lang="it-IT" dirty="0" err="1"/>
              <a:t>penetrzione</a:t>
            </a:r>
            <a:r>
              <a:rPr lang="it-IT" dirty="0"/>
              <a:t> vaginale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Marcata tensione o contrazione dei muscoli del pavimento pelvico durante il tentativo di penetrazione vaginale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Disturbo del dolore genito-pelvico e della penetrazione</a:t>
            </a:r>
          </a:p>
        </p:txBody>
      </p:sp>
    </p:spTree>
    <p:extLst>
      <p:ext uri="{BB962C8B-B14F-4D97-AF65-F5344CB8AC3E}">
        <p14:creationId xmlns:p14="http://schemas.microsoft.com/office/powerpoint/2010/main" val="10142991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B) I sintomi del criterio A si sono protratti come minimo per circa 6 mesi</a:t>
            </a:r>
          </a:p>
          <a:p>
            <a:r>
              <a:rPr lang="it-IT" dirty="0"/>
              <a:t>C) I sintomi causano un disagio clinicamente significativo</a:t>
            </a:r>
          </a:p>
          <a:p>
            <a:r>
              <a:rPr lang="it-IT" dirty="0"/>
              <a:t>D) La disfunzione sessuale non è meglio spiegata da un disturbo mentale di altro genere o come conseguenza di un grave disagio relazionale (violenza del partner) o di altri fattori stressanti, ne attribuibile agli effetti di una sostanza/farmaco o condizione medica</a:t>
            </a:r>
          </a:p>
          <a:p>
            <a:r>
              <a:rPr lang="it-IT" dirty="0"/>
              <a:t>Tipo: Permanente/acquisito</a:t>
            </a:r>
          </a:p>
          <a:p>
            <a:r>
              <a:rPr lang="it-IT"/>
              <a:t>Gravità: lieve/moderata/grave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7006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3" r="19563"/>
          <a:stretch>
            <a:fillRect/>
          </a:stretch>
        </p:blipFill>
        <p:spPr>
          <a:xfrm>
            <a:off x="395536" y="476672"/>
            <a:ext cx="6019800" cy="5562600"/>
          </a:xfrm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82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sz="3200" dirty="0"/>
              <a:t>Il desiderio sessuale viene attivato da incentivi o stimoli esterni</a:t>
            </a:r>
          </a:p>
          <a:p>
            <a:pPr>
              <a:buNone/>
            </a:pPr>
            <a:endParaRPr lang="it-IT" sz="3200" dirty="0"/>
          </a:p>
          <a:p>
            <a:endParaRPr lang="it-IT" sz="3200" dirty="0"/>
          </a:p>
          <a:p>
            <a:endParaRPr lang="it-IT" sz="3200" dirty="0"/>
          </a:p>
          <a:p>
            <a:r>
              <a:rPr lang="it-IT" sz="3200" dirty="0"/>
              <a:t>L’impulso sessuale diminuisce a causa della deprivazione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Teoria degli Incentivi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211960" y="3356992"/>
            <a:ext cx="4846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La deprivazione se etichettata (componente cognitiva) come positiva aumenta l’impulso sessuale</a:t>
            </a:r>
          </a:p>
          <a:p>
            <a:r>
              <a:rPr lang="it-IT" dirty="0"/>
              <a:t>La deprivazione se etichettata come frustrante diminuisce l’impulso sessuale (</a:t>
            </a:r>
            <a:r>
              <a:rPr lang="it-IT" dirty="0" err="1"/>
              <a:t>esp</a:t>
            </a:r>
            <a:r>
              <a:rPr lang="it-IT" dirty="0"/>
              <a:t>. detenuti/cattolici)</a:t>
            </a:r>
          </a:p>
          <a:p>
            <a:endParaRPr lang="it-IT" dirty="0"/>
          </a:p>
          <a:p>
            <a:r>
              <a:rPr lang="it-IT" dirty="0"/>
              <a:t>Principio della Reattanza Psicologica di </a:t>
            </a:r>
            <a:r>
              <a:rPr lang="it-IT" dirty="0" err="1"/>
              <a:t>Brehm</a:t>
            </a:r>
            <a:r>
              <a:rPr lang="it-IT" dirty="0"/>
              <a:t>: quando qualcosa può essere a nostra disposizione ma ci è vietata, risulta soggettivamente incrementato il bisogno che abbiamo di essa (</a:t>
            </a:r>
            <a:r>
              <a:rPr lang="it-IT" dirty="0" err="1"/>
              <a:t>esp</a:t>
            </a:r>
            <a:r>
              <a:rPr lang="it-IT" dirty="0"/>
              <a:t>. ricercatore, Nature, 1970)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Modello misto pulsionale –incentivo </a:t>
            </a:r>
            <a:r>
              <a:rPr lang="it-IT" sz="2800" dirty="0"/>
              <a:t>(</a:t>
            </a:r>
            <a:r>
              <a:rPr lang="it-IT" sz="2800" dirty="0" err="1"/>
              <a:t>Dettore</a:t>
            </a:r>
            <a:r>
              <a:rPr lang="it-IT" sz="2800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                 </a:t>
            </a:r>
          </a:p>
          <a:p>
            <a:pPr>
              <a:buNone/>
            </a:pPr>
            <a:r>
              <a:rPr lang="it-IT" dirty="0"/>
              <a:t>               </a:t>
            </a:r>
            <a:r>
              <a:rPr lang="it-IT" sz="2800" dirty="0"/>
              <a:t>Il desiderio sessuale dipende dall’aver elaborato </a:t>
            </a:r>
            <a:r>
              <a:rPr lang="it-IT" sz="2800" dirty="0">
                <a:solidFill>
                  <a:srgbClr val="FF0000"/>
                </a:solidFill>
              </a:rPr>
              <a:t>aspettative positive </a:t>
            </a:r>
            <a:r>
              <a:rPr lang="it-IT" sz="2800" dirty="0"/>
              <a:t>nei confronti dell’esperienza sessuale: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Apprendimenti culturali (sesso come esperienza piacevole o peccaminosa, società, religione)</a:t>
            </a:r>
          </a:p>
          <a:p>
            <a:r>
              <a:rPr lang="it-IT" dirty="0"/>
              <a:t>Esperienze personali (positive o negative)</a:t>
            </a:r>
          </a:p>
          <a:p>
            <a:r>
              <a:rPr lang="it-IT" dirty="0"/>
              <a:t>Stati ormonali o di deprivazione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Teorie cognitive del desiderio sessuale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827584" y="1988840"/>
            <a:ext cx="792088" cy="504056"/>
          </a:xfrm>
          <a:prstGeom prst="rightArrow">
            <a:avLst>
              <a:gd name="adj1" fmla="val 50000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A. Fantasie sessuali e desiderio di attività sessuale persistentemente o </a:t>
            </a:r>
            <a:r>
              <a:rPr lang="it-IT" dirty="0" err="1"/>
              <a:t>ricorrentemente</a:t>
            </a:r>
            <a:r>
              <a:rPr lang="it-IT" dirty="0"/>
              <a:t> carenti (o assenti)</a:t>
            </a:r>
          </a:p>
          <a:p>
            <a:r>
              <a:rPr lang="it-IT" dirty="0"/>
              <a:t>B. L’anomalia causa notevole disagio o difficoltà interpersonali</a:t>
            </a:r>
          </a:p>
          <a:p>
            <a:r>
              <a:rPr lang="it-IT" dirty="0"/>
              <a:t>C. La disfunzione non è attribuibile ad un altro disturbo in Asse I (ad eccezione di un’altra disfunzione sessuale), agli effetti di una sostanza o di una condizione medica</a:t>
            </a:r>
          </a:p>
          <a:p>
            <a:pPr>
              <a:buNone/>
            </a:pPr>
            <a:r>
              <a:rPr lang="it-IT" dirty="0"/>
              <a:t>Tipo: permanente/acquisito – generalizzato/situazionale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4968"/>
          </a:xfrm>
        </p:spPr>
        <p:txBody>
          <a:bodyPr>
            <a:normAutofit/>
          </a:bodyPr>
          <a:lstStyle/>
          <a:p>
            <a:r>
              <a:rPr lang="it-IT" sz="3200" dirty="0"/>
              <a:t>Disturbo da Desiderio Sessuale Ipoattivo (DSI)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3309</Words>
  <Application>Microsoft Office PowerPoint</Application>
  <PresentationFormat>Presentazione su schermo (4:3)</PresentationFormat>
  <Paragraphs>367</Paragraphs>
  <Slides>59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59</vt:i4>
      </vt:variant>
    </vt:vector>
  </HeadingPairs>
  <TitlesOfParts>
    <vt:vector size="63" baseType="lpstr">
      <vt:lpstr>Arial</vt:lpstr>
      <vt:lpstr>Constantia</vt:lpstr>
      <vt:lpstr>Wingdings 2</vt:lpstr>
      <vt:lpstr>Carta</vt:lpstr>
      <vt:lpstr>Teoria e terapia cognitivo comportamentale dei disturbi sessuali</vt:lpstr>
      <vt:lpstr>La sessualità</vt:lpstr>
      <vt:lpstr>Profilo storico</vt:lpstr>
      <vt:lpstr>Disturbo da Desiderio Sessuale Ipoattivo</vt:lpstr>
      <vt:lpstr>Teoria Pulsionale</vt:lpstr>
      <vt:lpstr>Teoria degli Incentivi</vt:lpstr>
      <vt:lpstr>Modello misto pulsionale –incentivo (Dettore)</vt:lpstr>
      <vt:lpstr>Teorie cognitive del desiderio sessuale</vt:lpstr>
      <vt:lpstr>Disturbo da Desiderio Sessuale Ipoattivo (DSI)</vt:lpstr>
      <vt:lpstr>Diagnosi differenziale</vt:lpstr>
      <vt:lpstr>Diagnosi differenziale</vt:lpstr>
      <vt:lpstr>Prevalenza del DSI</vt:lpstr>
      <vt:lpstr>Etiopatogenesi</vt:lpstr>
      <vt:lpstr>Presentazione standard di PowerPoint</vt:lpstr>
      <vt:lpstr>La Terapia del DSI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Regole per la coppia</vt:lpstr>
      <vt:lpstr>Disturbo da Avversione Sessuale (DAS)</vt:lpstr>
      <vt:lpstr>Diagnosi differenziale</vt:lpstr>
      <vt:lpstr>Prevalenza</vt:lpstr>
      <vt:lpstr>Etiopatogenesi  </vt:lpstr>
      <vt:lpstr>Presentazione standard di PowerPoint</vt:lpstr>
      <vt:lpstr>La Terapia del DAS</vt:lpstr>
      <vt:lpstr>Disturbo dell’Eccitazione Sessuale Femminile</vt:lpstr>
      <vt:lpstr>Diagnosi differenziale</vt:lpstr>
      <vt:lpstr>Prevalenza </vt:lpstr>
      <vt:lpstr>Etiopatogenesi</vt:lpstr>
      <vt:lpstr>Terapia del Disturbo dell’Eccitazione Sessuale Femminile</vt:lpstr>
      <vt:lpstr>Disturbo dell’Erezione</vt:lpstr>
      <vt:lpstr>Diagnosi differenziale</vt:lpstr>
      <vt:lpstr>Prevalenza </vt:lpstr>
      <vt:lpstr>Etiopatogenesi </vt:lpstr>
      <vt:lpstr>Presentazione standard di PowerPoint</vt:lpstr>
      <vt:lpstr>Terapia del Disturbo dell’Erezione</vt:lpstr>
      <vt:lpstr>Presentazione standard di PowerPoint</vt:lpstr>
      <vt:lpstr>Disturbo dell’Orgasmo Femminile</vt:lpstr>
      <vt:lpstr>Presentazione standard di PowerPoint</vt:lpstr>
      <vt:lpstr>Diagnosi differenziale</vt:lpstr>
      <vt:lpstr>Prevalenza </vt:lpstr>
      <vt:lpstr>Etiopatogenesi </vt:lpstr>
      <vt:lpstr>Presentazione standard di PowerPoint</vt:lpstr>
      <vt:lpstr>Terapia del Disturbo dell’Orgasmo Femminile</vt:lpstr>
      <vt:lpstr>Disturbo dell’Orgasmo Maschile</vt:lpstr>
      <vt:lpstr>Diagnosi differenziale</vt:lpstr>
      <vt:lpstr>Prevalenza </vt:lpstr>
      <vt:lpstr>Etiopatogenesi </vt:lpstr>
      <vt:lpstr>Presentazione standard di PowerPoint</vt:lpstr>
      <vt:lpstr>Trattamento del Disturbo dell’Orgasmo Maschile</vt:lpstr>
      <vt:lpstr>L’Eiaculazione Precoce</vt:lpstr>
      <vt:lpstr>Prevalenza </vt:lpstr>
      <vt:lpstr>Etiopatogenesi </vt:lpstr>
      <vt:lpstr>Terapia dell’Eiaculazione Precoce</vt:lpstr>
      <vt:lpstr>Disturbo del dolore genito-pelvico e della penetrazione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Francesco Vincelli</dc:creator>
  <cp:lastModifiedBy>francesco vincelli</cp:lastModifiedBy>
  <cp:revision>106</cp:revision>
  <dcterms:created xsi:type="dcterms:W3CDTF">2013-01-13T12:28:42Z</dcterms:created>
  <dcterms:modified xsi:type="dcterms:W3CDTF">2023-04-01T07:30:31Z</dcterms:modified>
</cp:coreProperties>
</file>