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Lst>
  <p:notesMasterIdLst>
    <p:notesMasterId r:id="rId65"/>
  </p:notesMasterIdLst>
  <p:sldIdLst>
    <p:sldId id="318" r:id="rId2"/>
    <p:sldId id="285" r:id="rId3"/>
    <p:sldId id="324" r:id="rId4"/>
    <p:sldId id="312" r:id="rId5"/>
    <p:sldId id="320" r:id="rId6"/>
    <p:sldId id="321" r:id="rId7"/>
    <p:sldId id="313" r:id="rId8"/>
    <p:sldId id="323" r:id="rId9"/>
    <p:sldId id="286" r:id="rId10"/>
    <p:sldId id="314" r:id="rId11"/>
    <p:sldId id="315" r:id="rId12"/>
    <p:sldId id="316" r:id="rId13"/>
    <p:sldId id="287" r:id="rId14"/>
    <p:sldId id="288" r:id="rId15"/>
    <p:sldId id="289" r:id="rId16"/>
    <p:sldId id="290" r:id="rId17"/>
    <p:sldId id="291" r:id="rId18"/>
    <p:sldId id="292" r:id="rId19"/>
    <p:sldId id="293" r:id="rId20"/>
    <p:sldId id="294" r:id="rId21"/>
    <p:sldId id="295" r:id="rId22"/>
    <p:sldId id="319" r:id="rId23"/>
    <p:sldId id="306" r:id="rId24"/>
    <p:sldId id="297" r:id="rId25"/>
    <p:sldId id="298" r:id="rId26"/>
    <p:sldId id="299" r:id="rId27"/>
    <p:sldId id="300" r:id="rId28"/>
    <p:sldId id="301" r:id="rId29"/>
    <p:sldId id="302" r:id="rId30"/>
    <p:sldId id="303" r:id="rId31"/>
    <p:sldId id="304" r:id="rId32"/>
    <p:sldId id="305" r:id="rId33"/>
    <p:sldId id="307" r:id="rId34"/>
    <p:sldId id="308" r:id="rId35"/>
    <p:sldId id="309" r:id="rId36"/>
    <p:sldId id="310" r:id="rId37"/>
    <p:sldId id="311" r:id="rId38"/>
    <p:sldId id="325" r:id="rId39"/>
    <p:sldId id="258" r:id="rId40"/>
    <p:sldId id="257" r:id="rId41"/>
    <p:sldId id="260" r:id="rId42"/>
    <p:sldId id="259" r:id="rId43"/>
    <p:sldId id="262" r:id="rId44"/>
    <p:sldId id="272" r:id="rId45"/>
    <p:sldId id="261" r:id="rId46"/>
    <p:sldId id="273" r:id="rId47"/>
    <p:sldId id="263" r:id="rId48"/>
    <p:sldId id="264" r:id="rId49"/>
    <p:sldId id="265" r:id="rId50"/>
    <p:sldId id="266" r:id="rId51"/>
    <p:sldId id="268" r:id="rId52"/>
    <p:sldId id="267" r:id="rId53"/>
    <p:sldId id="269" r:id="rId54"/>
    <p:sldId id="270" r:id="rId55"/>
    <p:sldId id="281" r:id="rId56"/>
    <p:sldId id="278" r:id="rId57"/>
    <p:sldId id="279" r:id="rId58"/>
    <p:sldId id="280" r:id="rId59"/>
    <p:sldId id="275" r:id="rId60"/>
    <p:sldId id="283" r:id="rId61"/>
    <p:sldId id="276" r:id="rId62"/>
    <p:sldId id="277" r:id="rId63"/>
    <p:sldId id="282" r:id="rId6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5447" autoAdjust="0"/>
  </p:normalViewPr>
  <p:slideViewPr>
    <p:cSldViewPr>
      <p:cViewPr varScale="1">
        <p:scale>
          <a:sx n="102" d="100"/>
          <a:sy n="102" d="100"/>
        </p:scale>
        <p:origin x="68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4413C-E3B4-4396-96CF-978B49E2B61A}"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71BE8992-5B25-4F1B-AA2A-573F78D2AB18}">
      <dgm:prSet/>
      <dgm:spPr/>
      <dgm:t>
        <a:bodyPr/>
        <a:lstStyle/>
        <a:p>
          <a:r>
            <a:rPr lang="it-IT"/>
            <a:t>Il trattamento basato sulla modificazione del comportamento dei genitori, si fonda sulla teoria dell’apprendimento sociale, ed è stata sviluppata per genitori di bambini non cooperativi, oppositivi e aggressivi (Vio, Marzocchi &amp; Offredi, 1999). </a:t>
          </a:r>
          <a:endParaRPr lang="en-US"/>
        </a:p>
      </dgm:t>
    </dgm:pt>
    <dgm:pt modelId="{B527F311-72C5-47E6-B86A-19592B0DE5D0}" type="parTrans" cxnId="{CE03A39F-393A-4BE4-9B29-E4BA15EA7883}">
      <dgm:prSet/>
      <dgm:spPr/>
      <dgm:t>
        <a:bodyPr/>
        <a:lstStyle/>
        <a:p>
          <a:endParaRPr lang="en-US"/>
        </a:p>
      </dgm:t>
    </dgm:pt>
    <dgm:pt modelId="{C7CBE6AF-1F67-4D67-AC18-83B8F0B2D6D2}" type="sibTrans" cxnId="{CE03A39F-393A-4BE4-9B29-E4BA15EA7883}">
      <dgm:prSet/>
      <dgm:spPr/>
      <dgm:t>
        <a:bodyPr/>
        <a:lstStyle/>
        <a:p>
          <a:endParaRPr lang="en-US"/>
        </a:p>
      </dgm:t>
    </dgm:pt>
    <dgm:pt modelId="{DF8D7D22-DFF6-4691-87B1-20617E27BDAE}">
      <dgm:prSet/>
      <dgm:spPr/>
      <dgm:t>
        <a:bodyPr/>
        <a:lstStyle/>
        <a:p>
          <a:r>
            <a:rPr lang="it-IT"/>
            <a:t>ll parent training costituisce una via per migliorare il funzionamento di bambini con ADHD insegnando ai genitori a riconoscere l’importanza delle relazioni con i coetanei, ad insegnare, in modo naturale e quando ve ne è il bisogno, le abilità sociali e di crescita, ad acquisire un ruolo attivo nell’organizzazione della vita sociale del bambino, e a facilitare l’accordo fra adulti nell’ambiente in cui il bambino si trova a vivere (insegnanti e altri educatori).</a:t>
          </a:r>
          <a:endParaRPr lang="en-US"/>
        </a:p>
      </dgm:t>
    </dgm:pt>
    <dgm:pt modelId="{FD7E82B2-177C-456B-A7DB-F1135E87B239}" type="parTrans" cxnId="{29A117EC-233B-4368-A799-1F4AD6DC51BC}">
      <dgm:prSet/>
      <dgm:spPr/>
      <dgm:t>
        <a:bodyPr/>
        <a:lstStyle/>
        <a:p>
          <a:endParaRPr lang="en-US"/>
        </a:p>
      </dgm:t>
    </dgm:pt>
    <dgm:pt modelId="{6467AD54-C832-49A6-8F16-AA4959E597AE}" type="sibTrans" cxnId="{29A117EC-233B-4368-A799-1F4AD6DC51BC}">
      <dgm:prSet/>
      <dgm:spPr/>
      <dgm:t>
        <a:bodyPr/>
        <a:lstStyle/>
        <a:p>
          <a:endParaRPr lang="en-US"/>
        </a:p>
      </dgm:t>
    </dgm:pt>
    <dgm:pt modelId="{66F1394F-BFB8-B94A-8EE0-62BB356D14E6}" type="pres">
      <dgm:prSet presAssocID="{5334413C-E3B4-4396-96CF-978B49E2B61A}" presName="vert0" presStyleCnt="0">
        <dgm:presLayoutVars>
          <dgm:dir/>
          <dgm:animOne val="branch"/>
          <dgm:animLvl val="lvl"/>
        </dgm:presLayoutVars>
      </dgm:prSet>
      <dgm:spPr/>
    </dgm:pt>
    <dgm:pt modelId="{4CF3ECD5-7BAD-F04A-82D4-DE49CA08684F}" type="pres">
      <dgm:prSet presAssocID="{71BE8992-5B25-4F1B-AA2A-573F78D2AB18}" presName="thickLine" presStyleLbl="alignNode1" presStyleIdx="0" presStyleCnt="2"/>
      <dgm:spPr/>
    </dgm:pt>
    <dgm:pt modelId="{01DB3807-ADBB-7748-BDB1-E20A503A253A}" type="pres">
      <dgm:prSet presAssocID="{71BE8992-5B25-4F1B-AA2A-573F78D2AB18}" presName="horz1" presStyleCnt="0"/>
      <dgm:spPr/>
    </dgm:pt>
    <dgm:pt modelId="{13CFB493-F1BB-974D-8F85-C7A11243624A}" type="pres">
      <dgm:prSet presAssocID="{71BE8992-5B25-4F1B-AA2A-573F78D2AB18}" presName="tx1" presStyleLbl="revTx" presStyleIdx="0" presStyleCnt="2"/>
      <dgm:spPr/>
    </dgm:pt>
    <dgm:pt modelId="{294D8DCE-F6D9-FD4C-B506-9E0C5755E8F1}" type="pres">
      <dgm:prSet presAssocID="{71BE8992-5B25-4F1B-AA2A-573F78D2AB18}" presName="vert1" presStyleCnt="0"/>
      <dgm:spPr/>
    </dgm:pt>
    <dgm:pt modelId="{9AEBFC9D-0A74-D443-9C0E-23838510F77F}" type="pres">
      <dgm:prSet presAssocID="{DF8D7D22-DFF6-4691-87B1-20617E27BDAE}" presName="thickLine" presStyleLbl="alignNode1" presStyleIdx="1" presStyleCnt="2"/>
      <dgm:spPr/>
    </dgm:pt>
    <dgm:pt modelId="{977CDF4C-5912-DF44-9681-BBBF00D2F145}" type="pres">
      <dgm:prSet presAssocID="{DF8D7D22-DFF6-4691-87B1-20617E27BDAE}" presName="horz1" presStyleCnt="0"/>
      <dgm:spPr/>
    </dgm:pt>
    <dgm:pt modelId="{670A25DB-4258-2947-8CA5-B26CF3379F5C}" type="pres">
      <dgm:prSet presAssocID="{DF8D7D22-DFF6-4691-87B1-20617E27BDAE}" presName="tx1" presStyleLbl="revTx" presStyleIdx="1" presStyleCnt="2"/>
      <dgm:spPr/>
    </dgm:pt>
    <dgm:pt modelId="{1D42CD28-5193-0941-AEA1-1E3776DFC837}" type="pres">
      <dgm:prSet presAssocID="{DF8D7D22-DFF6-4691-87B1-20617E27BDAE}" presName="vert1" presStyleCnt="0"/>
      <dgm:spPr/>
    </dgm:pt>
  </dgm:ptLst>
  <dgm:cxnLst>
    <dgm:cxn modelId="{CE03A39F-393A-4BE4-9B29-E4BA15EA7883}" srcId="{5334413C-E3B4-4396-96CF-978B49E2B61A}" destId="{71BE8992-5B25-4F1B-AA2A-573F78D2AB18}" srcOrd="0" destOrd="0" parTransId="{B527F311-72C5-47E6-B86A-19592B0DE5D0}" sibTransId="{C7CBE6AF-1F67-4D67-AC18-83B8F0B2D6D2}"/>
    <dgm:cxn modelId="{48EBC9D7-59A4-0344-BF35-A2E70E603E18}" type="presOf" srcId="{71BE8992-5B25-4F1B-AA2A-573F78D2AB18}" destId="{13CFB493-F1BB-974D-8F85-C7A11243624A}" srcOrd="0" destOrd="0" presId="urn:microsoft.com/office/officeart/2008/layout/LinedList"/>
    <dgm:cxn modelId="{29A117EC-233B-4368-A799-1F4AD6DC51BC}" srcId="{5334413C-E3B4-4396-96CF-978B49E2B61A}" destId="{DF8D7D22-DFF6-4691-87B1-20617E27BDAE}" srcOrd="1" destOrd="0" parTransId="{FD7E82B2-177C-456B-A7DB-F1135E87B239}" sibTransId="{6467AD54-C832-49A6-8F16-AA4959E597AE}"/>
    <dgm:cxn modelId="{A69A55F8-D1A9-5049-9D54-F3249797987C}" type="presOf" srcId="{5334413C-E3B4-4396-96CF-978B49E2B61A}" destId="{66F1394F-BFB8-B94A-8EE0-62BB356D14E6}" srcOrd="0" destOrd="0" presId="urn:microsoft.com/office/officeart/2008/layout/LinedList"/>
    <dgm:cxn modelId="{1B0B81FE-ACA2-AE4B-A219-61827827329A}" type="presOf" srcId="{DF8D7D22-DFF6-4691-87B1-20617E27BDAE}" destId="{670A25DB-4258-2947-8CA5-B26CF3379F5C}" srcOrd="0" destOrd="0" presId="urn:microsoft.com/office/officeart/2008/layout/LinedList"/>
    <dgm:cxn modelId="{BE7387D0-41B9-194D-95D0-D3D3062B0847}" type="presParOf" srcId="{66F1394F-BFB8-B94A-8EE0-62BB356D14E6}" destId="{4CF3ECD5-7BAD-F04A-82D4-DE49CA08684F}" srcOrd="0" destOrd="0" presId="urn:microsoft.com/office/officeart/2008/layout/LinedList"/>
    <dgm:cxn modelId="{3774D95C-F1F9-5046-8E7E-DCE27A2DA7D1}" type="presParOf" srcId="{66F1394F-BFB8-B94A-8EE0-62BB356D14E6}" destId="{01DB3807-ADBB-7748-BDB1-E20A503A253A}" srcOrd="1" destOrd="0" presId="urn:microsoft.com/office/officeart/2008/layout/LinedList"/>
    <dgm:cxn modelId="{54F494AF-A9BC-EA43-A889-37B5EC836448}" type="presParOf" srcId="{01DB3807-ADBB-7748-BDB1-E20A503A253A}" destId="{13CFB493-F1BB-974D-8F85-C7A11243624A}" srcOrd="0" destOrd="0" presId="urn:microsoft.com/office/officeart/2008/layout/LinedList"/>
    <dgm:cxn modelId="{B99F0201-3219-0549-927C-49148800EB98}" type="presParOf" srcId="{01DB3807-ADBB-7748-BDB1-E20A503A253A}" destId="{294D8DCE-F6D9-FD4C-B506-9E0C5755E8F1}" srcOrd="1" destOrd="0" presId="urn:microsoft.com/office/officeart/2008/layout/LinedList"/>
    <dgm:cxn modelId="{DD473E2D-99B1-624D-A29A-E2DA17781847}" type="presParOf" srcId="{66F1394F-BFB8-B94A-8EE0-62BB356D14E6}" destId="{9AEBFC9D-0A74-D443-9C0E-23838510F77F}" srcOrd="2" destOrd="0" presId="urn:microsoft.com/office/officeart/2008/layout/LinedList"/>
    <dgm:cxn modelId="{99756CCE-8A13-E547-A54F-EEF9D0A77CA8}" type="presParOf" srcId="{66F1394F-BFB8-B94A-8EE0-62BB356D14E6}" destId="{977CDF4C-5912-DF44-9681-BBBF00D2F145}" srcOrd="3" destOrd="0" presId="urn:microsoft.com/office/officeart/2008/layout/LinedList"/>
    <dgm:cxn modelId="{0D60BFEE-E72B-7E45-BD05-7C1E49EFD003}" type="presParOf" srcId="{977CDF4C-5912-DF44-9681-BBBF00D2F145}" destId="{670A25DB-4258-2947-8CA5-B26CF3379F5C}" srcOrd="0" destOrd="0" presId="urn:microsoft.com/office/officeart/2008/layout/LinedList"/>
    <dgm:cxn modelId="{AD47E0C8-9B6A-A940-A016-95876E0386F1}" type="presParOf" srcId="{977CDF4C-5912-DF44-9681-BBBF00D2F145}" destId="{1D42CD28-5193-0941-AEA1-1E3776DFC83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5A532B-2A76-4EFB-80E2-5E53278E3DA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7B8159A-FE31-45BA-A27B-24A6287E5262}">
      <dgm:prSet/>
      <dgm:spPr/>
      <dgm:t>
        <a:bodyPr/>
        <a:lstStyle/>
        <a:p>
          <a:r>
            <a:rPr lang="it-IT" baseline="0"/>
            <a:t>Affrontare le caratteristiche comuni del bambino con DDAI.</a:t>
          </a:r>
          <a:endParaRPr lang="en-US"/>
        </a:p>
      </dgm:t>
    </dgm:pt>
    <dgm:pt modelId="{3E9CCE5A-A3FC-463C-9B07-615A8FD79688}" type="parTrans" cxnId="{AF376969-F1FA-48EC-AED2-BDDB93B11577}">
      <dgm:prSet/>
      <dgm:spPr/>
      <dgm:t>
        <a:bodyPr/>
        <a:lstStyle/>
        <a:p>
          <a:endParaRPr lang="en-US"/>
        </a:p>
      </dgm:t>
    </dgm:pt>
    <dgm:pt modelId="{02ECC0B2-CBA4-4212-AE85-B492FE513947}" type="sibTrans" cxnId="{AF376969-F1FA-48EC-AED2-BDDB93B11577}">
      <dgm:prSet/>
      <dgm:spPr/>
      <dgm:t>
        <a:bodyPr/>
        <a:lstStyle/>
        <a:p>
          <a:endParaRPr lang="en-US"/>
        </a:p>
      </dgm:t>
    </dgm:pt>
    <dgm:pt modelId="{02A5045C-1FE1-4C74-81B4-9A35D9C722B2}">
      <dgm:prSet/>
      <dgm:spPr/>
      <dgm:t>
        <a:bodyPr/>
        <a:lstStyle/>
        <a:p>
          <a:r>
            <a:rPr lang="it-IT" baseline="0"/>
            <a:t>Analizzare i modi di pensare e agire dei genitori e quanto questi abbiano peso sulle capacità di contenere i C problema del figlio.</a:t>
          </a:r>
          <a:endParaRPr lang="en-US"/>
        </a:p>
      </dgm:t>
    </dgm:pt>
    <dgm:pt modelId="{FA8578E9-506D-47FD-BCE0-CC515A377C22}" type="parTrans" cxnId="{97E39917-A8E3-4657-950B-1EEA42946481}">
      <dgm:prSet/>
      <dgm:spPr/>
      <dgm:t>
        <a:bodyPr/>
        <a:lstStyle/>
        <a:p>
          <a:endParaRPr lang="en-US"/>
        </a:p>
      </dgm:t>
    </dgm:pt>
    <dgm:pt modelId="{882C6151-6CDD-41B5-8F5A-D36049CACAA9}" type="sibTrans" cxnId="{97E39917-A8E3-4657-950B-1EEA42946481}">
      <dgm:prSet/>
      <dgm:spPr/>
      <dgm:t>
        <a:bodyPr/>
        <a:lstStyle/>
        <a:p>
          <a:endParaRPr lang="en-US"/>
        </a:p>
      </dgm:t>
    </dgm:pt>
    <dgm:pt modelId="{4AD1E048-3499-4A39-980E-2708B34F80CE}">
      <dgm:prSet/>
      <dgm:spPr/>
      <dgm:t>
        <a:bodyPr/>
        <a:lstStyle/>
        <a:p>
          <a:r>
            <a:rPr lang="it-IT" baseline="0"/>
            <a:t>Richiamare l’attenzione sulle peculiarità caratteriali e comportamentali del proprio figlio, facendo luce sull’interazione Figlio-Genitori-Situazione.</a:t>
          </a:r>
          <a:endParaRPr lang="en-US"/>
        </a:p>
      </dgm:t>
    </dgm:pt>
    <dgm:pt modelId="{6DE839CF-8B7E-493E-BA6A-E13FC6E2FCDC}" type="parTrans" cxnId="{867D3998-ACC1-4B72-9E1C-181AC0476906}">
      <dgm:prSet/>
      <dgm:spPr/>
      <dgm:t>
        <a:bodyPr/>
        <a:lstStyle/>
        <a:p>
          <a:endParaRPr lang="en-US"/>
        </a:p>
      </dgm:t>
    </dgm:pt>
    <dgm:pt modelId="{D6898731-01E5-4BF4-80B0-F5BF1DE16EEF}" type="sibTrans" cxnId="{867D3998-ACC1-4B72-9E1C-181AC0476906}">
      <dgm:prSet/>
      <dgm:spPr/>
      <dgm:t>
        <a:bodyPr/>
        <a:lstStyle/>
        <a:p>
          <a:endParaRPr lang="en-US"/>
        </a:p>
      </dgm:t>
    </dgm:pt>
    <dgm:pt modelId="{CAAA5869-10C5-8749-B861-68E512C3B22D}" type="pres">
      <dgm:prSet presAssocID="{1D5A532B-2A76-4EFB-80E2-5E53278E3DAE}" presName="vert0" presStyleCnt="0">
        <dgm:presLayoutVars>
          <dgm:dir/>
          <dgm:animOne val="branch"/>
          <dgm:animLvl val="lvl"/>
        </dgm:presLayoutVars>
      </dgm:prSet>
      <dgm:spPr/>
    </dgm:pt>
    <dgm:pt modelId="{4C83A6C8-D841-5F4B-BEBC-3BB8AC2E2C87}" type="pres">
      <dgm:prSet presAssocID="{A7B8159A-FE31-45BA-A27B-24A6287E5262}" presName="thickLine" presStyleLbl="alignNode1" presStyleIdx="0" presStyleCnt="3"/>
      <dgm:spPr/>
    </dgm:pt>
    <dgm:pt modelId="{A10561E9-6F8E-F248-937B-D0429FBB2D89}" type="pres">
      <dgm:prSet presAssocID="{A7B8159A-FE31-45BA-A27B-24A6287E5262}" presName="horz1" presStyleCnt="0"/>
      <dgm:spPr/>
    </dgm:pt>
    <dgm:pt modelId="{34C4D08E-23B8-C24B-8168-8E6870AD36C1}" type="pres">
      <dgm:prSet presAssocID="{A7B8159A-FE31-45BA-A27B-24A6287E5262}" presName="tx1" presStyleLbl="revTx" presStyleIdx="0" presStyleCnt="3"/>
      <dgm:spPr/>
    </dgm:pt>
    <dgm:pt modelId="{DE443BD6-2B3B-144D-BA5C-255E0F04BF01}" type="pres">
      <dgm:prSet presAssocID="{A7B8159A-FE31-45BA-A27B-24A6287E5262}" presName="vert1" presStyleCnt="0"/>
      <dgm:spPr/>
    </dgm:pt>
    <dgm:pt modelId="{5ABE9835-3C43-0645-AB30-A69C87EB927E}" type="pres">
      <dgm:prSet presAssocID="{02A5045C-1FE1-4C74-81B4-9A35D9C722B2}" presName="thickLine" presStyleLbl="alignNode1" presStyleIdx="1" presStyleCnt="3"/>
      <dgm:spPr/>
    </dgm:pt>
    <dgm:pt modelId="{12D5E92A-5E44-1A4C-8B10-698CE244B7C8}" type="pres">
      <dgm:prSet presAssocID="{02A5045C-1FE1-4C74-81B4-9A35D9C722B2}" presName="horz1" presStyleCnt="0"/>
      <dgm:spPr/>
    </dgm:pt>
    <dgm:pt modelId="{66FA81F8-6702-A245-841B-2879CFBD6C5F}" type="pres">
      <dgm:prSet presAssocID="{02A5045C-1FE1-4C74-81B4-9A35D9C722B2}" presName="tx1" presStyleLbl="revTx" presStyleIdx="1" presStyleCnt="3"/>
      <dgm:spPr/>
    </dgm:pt>
    <dgm:pt modelId="{052F0607-CC3D-1047-B002-1F11FAB3BC99}" type="pres">
      <dgm:prSet presAssocID="{02A5045C-1FE1-4C74-81B4-9A35D9C722B2}" presName="vert1" presStyleCnt="0"/>
      <dgm:spPr/>
    </dgm:pt>
    <dgm:pt modelId="{CA3CC7DD-9E2D-E943-BF51-6BF755053683}" type="pres">
      <dgm:prSet presAssocID="{4AD1E048-3499-4A39-980E-2708B34F80CE}" presName="thickLine" presStyleLbl="alignNode1" presStyleIdx="2" presStyleCnt="3"/>
      <dgm:spPr/>
    </dgm:pt>
    <dgm:pt modelId="{80EE30F2-C4CB-5D41-83DB-4A24C6FFAA5A}" type="pres">
      <dgm:prSet presAssocID="{4AD1E048-3499-4A39-980E-2708B34F80CE}" presName="horz1" presStyleCnt="0"/>
      <dgm:spPr/>
    </dgm:pt>
    <dgm:pt modelId="{CB6597B8-6C0B-904C-97BF-EB4C4E6687FC}" type="pres">
      <dgm:prSet presAssocID="{4AD1E048-3499-4A39-980E-2708B34F80CE}" presName="tx1" presStyleLbl="revTx" presStyleIdx="2" presStyleCnt="3"/>
      <dgm:spPr/>
    </dgm:pt>
    <dgm:pt modelId="{3B29FC13-5370-8643-B269-B4D6FEEC8FA9}" type="pres">
      <dgm:prSet presAssocID="{4AD1E048-3499-4A39-980E-2708B34F80CE}" presName="vert1" presStyleCnt="0"/>
      <dgm:spPr/>
    </dgm:pt>
  </dgm:ptLst>
  <dgm:cxnLst>
    <dgm:cxn modelId="{8E5D8210-CD0B-564D-AD27-7607FE39FB3B}" type="presOf" srcId="{A7B8159A-FE31-45BA-A27B-24A6287E5262}" destId="{34C4D08E-23B8-C24B-8168-8E6870AD36C1}" srcOrd="0" destOrd="0" presId="urn:microsoft.com/office/officeart/2008/layout/LinedList"/>
    <dgm:cxn modelId="{97E39917-A8E3-4657-950B-1EEA42946481}" srcId="{1D5A532B-2A76-4EFB-80E2-5E53278E3DAE}" destId="{02A5045C-1FE1-4C74-81B4-9A35D9C722B2}" srcOrd="1" destOrd="0" parTransId="{FA8578E9-506D-47FD-BCE0-CC515A377C22}" sibTransId="{882C6151-6CDD-41B5-8F5A-D36049CACAA9}"/>
    <dgm:cxn modelId="{82EF4B3F-057B-F040-9240-B43052403901}" type="presOf" srcId="{1D5A532B-2A76-4EFB-80E2-5E53278E3DAE}" destId="{CAAA5869-10C5-8749-B861-68E512C3B22D}" srcOrd="0" destOrd="0" presId="urn:microsoft.com/office/officeart/2008/layout/LinedList"/>
    <dgm:cxn modelId="{0748A94A-44D7-F045-A7CC-37EB85BC5DED}" type="presOf" srcId="{4AD1E048-3499-4A39-980E-2708B34F80CE}" destId="{CB6597B8-6C0B-904C-97BF-EB4C4E6687FC}" srcOrd="0" destOrd="0" presId="urn:microsoft.com/office/officeart/2008/layout/LinedList"/>
    <dgm:cxn modelId="{AF376969-F1FA-48EC-AED2-BDDB93B11577}" srcId="{1D5A532B-2A76-4EFB-80E2-5E53278E3DAE}" destId="{A7B8159A-FE31-45BA-A27B-24A6287E5262}" srcOrd="0" destOrd="0" parTransId="{3E9CCE5A-A3FC-463C-9B07-615A8FD79688}" sibTransId="{02ECC0B2-CBA4-4212-AE85-B492FE513947}"/>
    <dgm:cxn modelId="{305C4D96-C085-F947-815C-624EBE465F98}" type="presOf" srcId="{02A5045C-1FE1-4C74-81B4-9A35D9C722B2}" destId="{66FA81F8-6702-A245-841B-2879CFBD6C5F}" srcOrd="0" destOrd="0" presId="urn:microsoft.com/office/officeart/2008/layout/LinedList"/>
    <dgm:cxn modelId="{867D3998-ACC1-4B72-9E1C-181AC0476906}" srcId="{1D5A532B-2A76-4EFB-80E2-5E53278E3DAE}" destId="{4AD1E048-3499-4A39-980E-2708B34F80CE}" srcOrd="2" destOrd="0" parTransId="{6DE839CF-8B7E-493E-BA6A-E13FC6E2FCDC}" sibTransId="{D6898731-01E5-4BF4-80B0-F5BF1DE16EEF}"/>
    <dgm:cxn modelId="{39704F7A-71E9-5646-B0BA-49986133A36F}" type="presParOf" srcId="{CAAA5869-10C5-8749-B861-68E512C3B22D}" destId="{4C83A6C8-D841-5F4B-BEBC-3BB8AC2E2C87}" srcOrd="0" destOrd="0" presId="urn:microsoft.com/office/officeart/2008/layout/LinedList"/>
    <dgm:cxn modelId="{BA4F0AC1-4D50-9F4E-8418-69B43BB3E51A}" type="presParOf" srcId="{CAAA5869-10C5-8749-B861-68E512C3B22D}" destId="{A10561E9-6F8E-F248-937B-D0429FBB2D89}" srcOrd="1" destOrd="0" presId="urn:microsoft.com/office/officeart/2008/layout/LinedList"/>
    <dgm:cxn modelId="{3226C87F-B211-474C-924A-4087317A5129}" type="presParOf" srcId="{A10561E9-6F8E-F248-937B-D0429FBB2D89}" destId="{34C4D08E-23B8-C24B-8168-8E6870AD36C1}" srcOrd="0" destOrd="0" presId="urn:microsoft.com/office/officeart/2008/layout/LinedList"/>
    <dgm:cxn modelId="{54A51F91-CB73-DE44-BCAF-9C3DC46E6440}" type="presParOf" srcId="{A10561E9-6F8E-F248-937B-D0429FBB2D89}" destId="{DE443BD6-2B3B-144D-BA5C-255E0F04BF01}" srcOrd="1" destOrd="0" presId="urn:microsoft.com/office/officeart/2008/layout/LinedList"/>
    <dgm:cxn modelId="{CA865CA8-CB0E-374C-A229-FD42692FD843}" type="presParOf" srcId="{CAAA5869-10C5-8749-B861-68E512C3B22D}" destId="{5ABE9835-3C43-0645-AB30-A69C87EB927E}" srcOrd="2" destOrd="0" presId="urn:microsoft.com/office/officeart/2008/layout/LinedList"/>
    <dgm:cxn modelId="{0D424B95-481A-B644-801B-B39A19DC2A2D}" type="presParOf" srcId="{CAAA5869-10C5-8749-B861-68E512C3B22D}" destId="{12D5E92A-5E44-1A4C-8B10-698CE244B7C8}" srcOrd="3" destOrd="0" presId="urn:microsoft.com/office/officeart/2008/layout/LinedList"/>
    <dgm:cxn modelId="{F5511CED-4E3F-1640-999A-983F697F656E}" type="presParOf" srcId="{12D5E92A-5E44-1A4C-8B10-698CE244B7C8}" destId="{66FA81F8-6702-A245-841B-2879CFBD6C5F}" srcOrd="0" destOrd="0" presId="urn:microsoft.com/office/officeart/2008/layout/LinedList"/>
    <dgm:cxn modelId="{8E875320-7DA7-A74E-813C-10B4C98ABF41}" type="presParOf" srcId="{12D5E92A-5E44-1A4C-8B10-698CE244B7C8}" destId="{052F0607-CC3D-1047-B002-1F11FAB3BC99}" srcOrd="1" destOrd="0" presId="urn:microsoft.com/office/officeart/2008/layout/LinedList"/>
    <dgm:cxn modelId="{BF47810D-EF87-334C-8FE2-5FC924FCDCB9}" type="presParOf" srcId="{CAAA5869-10C5-8749-B861-68E512C3B22D}" destId="{CA3CC7DD-9E2D-E943-BF51-6BF755053683}" srcOrd="4" destOrd="0" presId="urn:microsoft.com/office/officeart/2008/layout/LinedList"/>
    <dgm:cxn modelId="{343D4CE7-E9ED-1F40-AE53-1CE2785DD233}" type="presParOf" srcId="{CAAA5869-10C5-8749-B861-68E512C3B22D}" destId="{80EE30F2-C4CB-5D41-83DB-4A24C6FFAA5A}" srcOrd="5" destOrd="0" presId="urn:microsoft.com/office/officeart/2008/layout/LinedList"/>
    <dgm:cxn modelId="{389B59D2-2731-C640-94DA-6170143B4282}" type="presParOf" srcId="{80EE30F2-C4CB-5D41-83DB-4A24C6FFAA5A}" destId="{CB6597B8-6C0B-904C-97BF-EB4C4E6687FC}" srcOrd="0" destOrd="0" presId="urn:microsoft.com/office/officeart/2008/layout/LinedList"/>
    <dgm:cxn modelId="{463814B1-E859-1145-B771-3D5AC934D7DD}" type="presParOf" srcId="{80EE30F2-C4CB-5D41-83DB-4A24C6FFAA5A}" destId="{3B29FC13-5370-8643-B269-B4D6FEEC8FA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BE78B8-404F-4160-BDAE-3DF83D08F52E}"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805790EC-1CF8-48E2-A40F-D5AE370A3053}">
      <dgm:prSet/>
      <dgm:spPr/>
      <dgm:t>
        <a:bodyPr/>
        <a:lstStyle/>
        <a:p>
          <a:r>
            <a:rPr lang="it-IT"/>
            <a:t>Scala SDAG </a:t>
          </a:r>
          <a:endParaRPr lang="en-US"/>
        </a:p>
      </dgm:t>
    </dgm:pt>
    <dgm:pt modelId="{E97254E0-0971-4D17-B165-A0054E2E38DD}" type="parTrans" cxnId="{BE4EB4C6-CDFD-4D34-8FE8-6EACC6B541B9}">
      <dgm:prSet/>
      <dgm:spPr/>
      <dgm:t>
        <a:bodyPr/>
        <a:lstStyle/>
        <a:p>
          <a:endParaRPr lang="en-US"/>
        </a:p>
      </dgm:t>
    </dgm:pt>
    <dgm:pt modelId="{E16A1723-7B08-457B-BBB7-AAFB00FE943E}" type="sibTrans" cxnId="{BE4EB4C6-CDFD-4D34-8FE8-6EACC6B541B9}">
      <dgm:prSet/>
      <dgm:spPr/>
      <dgm:t>
        <a:bodyPr/>
        <a:lstStyle/>
        <a:p>
          <a:endParaRPr lang="en-US"/>
        </a:p>
      </dgm:t>
    </dgm:pt>
    <dgm:pt modelId="{C77C7219-E287-43E1-B8AB-8B879477B95C}">
      <dgm:prSet/>
      <dgm:spPr/>
      <dgm:t>
        <a:bodyPr/>
        <a:lstStyle/>
        <a:p>
          <a:r>
            <a:rPr lang="it-IT"/>
            <a:t>Scala SDAI </a:t>
          </a:r>
          <a:endParaRPr lang="en-US"/>
        </a:p>
      </dgm:t>
    </dgm:pt>
    <dgm:pt modelId="{5BB03232-6B16-41CC-AC8B-433067A459F3}" type="parTrans" cxnId="{55618300-F3B3-4B36-B251-75D2886A7501}">
      <dgm:prSet/>
      <dgm:spPr/>
      <dgm:t>
        <a:bodyPr/>
        <a:lstStyle/>
        <a:p>
          <a:endParaRPr lang="en-US"/>
        </a:p>
      </dgm:t>
    </dgm:pt>
    <dgm:pt modelId="{CBE12958-B9F5-4D79-BF36-1F0E8ABFBEA1}" type="sibTrans" cxnId="{55618300-F3B3-4B36-B251-75D2886A7501}">
      <dgm:prSet/>
      <dgm:spPr/>
      <dgm:t>
        <a:bodyPr/>
        <a:lstStyle/>
        <a:p>
          <a:endParaRPr lang="en-US"/>
        </a:p>
      </dgm:t>
    </dgm:pt>
    <dgm:pt modelId="{7CF17414-951D-4B8F-87A2-F69C4BC3BEC8}">
      <dgm:prSet/>
      <dgm:spPr/>
      <dgm:t>
        <a:bodyPr/>
        <a:lstStyle/>
        <a:p>
          <a:r>
            <a:rPr lang="it-IT"/>
            <a:t>Senso di competenza dei genitori</a:t>
          </a:r>
          <a:endParaRPr lang="en-US"/>
        </a:p>
      </dgm:t>
    </dgm:pt>
    <dgm:pt modelId="{31CDBD7E-2349-4F6B-A204-02D5C82E2CFC}" type="parTrans" cxnId="{DAC42B6F-5368-43AA-BC7F-D515BF9436FC}">
      <dgm:prSet/>
      <dgm:spPr/>
      <dgm:t>
        <a:bodyPr/>
        <a:lstStyle/>
        <a:p>
          <a:endParaRPr lang="en-US"/>
        </a:p>
      </dgm:t>
    </dgm:pt>
    <dgm:pt modelId="{78D952F9-8A22-49FF-8F57-27BC54190F87}" type="sibTrans" cxnId="{DAC42B6F-5368-43AA-BC7F-D515BF9436FC}">
      <dgm:prSet/>
      <dgm:spPr/>
      <dgm:t>
        <a:bodyPr/>
        <a:lstStyle/>
        <a:p>
          <a:endParaRPr lang="en-US"/>
        </a:p>
      </dgm:t>
    </dgm:pt>
    <dgm:pt modelId="{87FCD90B-984E-4B34-8C37-54D306BF078C}">
      <dgm:prSet/>
      <dgm:spPr/>
      <dgm:t>
        <a:bodyPr/>
        <a:lstStyle/>
        <a:p>
          <a:r>
            <a:rPr lang="it-IT" dirty="0"/>
            <a:t>(versione per le madri, versione per i padri)</a:t>
          </a:r>
          <a:endParaRPr lang="en-US" dirty="0"/>
        </a:p>
      </dgm:t>
    </dgm:pt>
    <dgm:pt modelId="{C372BDA7-1E77-4AF5-B3DE-8CA32C541079}" type="parTrans" cxnId="{AB6109FF-A748-4057-982B-1BE294CBF43E}">
      <dgm:prSet/>
      <dgm:spPr/>
      <dgm:t>
        <a:bodyPr/>
        <a:lstStyle/>
        <a:p>
          <a:endParaRPr lang="en-US"/>
        </a:p>
      </dgm:t>
    </dgm:pt>
    <dgm:pt modelId="{8DE7F9B4-3EBE-40D4-8234-0A9AC24704F2}" type="sibTrans" cxnId="{AB6109FF-A748-4057-982B-1BE294CBF43E}">
      <dgm:prSet/>
      <dgm:spPr/>
      <dgm:t>
        <a:bodyPr/>
        <a:lstStyle/>
        <a:p>
          <a:endParaRPr lang="en-US"/>
        </a:p>
      </dgm:t>
    </dgm:pt>
    <dgm:pt modelId="{111C8BE0-521E-0040-8154-C70DA11EEAC7}" type="pres">
      <dgm:prSet presAssocID="{DBBE78B8-404F-4160-BDAE-3DF83D08F52E}" presName="linear" presStyleCnt="0">
        <dgm:presLayoutVars>
          <dgm:dir/>
          <dgm:animLvl val="lvl"/>
          <dgm:resizeHandles val="exact"/>
        </dgm:presLayoutVars>
      </dgm:prSet>
      <dgm:spPr/>
    </dgm:pt>
    <dgm:pt modelId="{35711F02-6DA8-BB4F-A901-F77F45D9D9C2}" type="pres">
      <dgm:prSet presAssocID="{805790EC-1CF8-48E2-A40F-D5AE370A3053}" presName="parentLin" presStyleCnt="0"/>
      <dgm:spPr/>
    </dgm:pt>
    <dgm:pt modelId="{5D9AC8B5-8FCC-314A-A980-379CD1271E7A}" type="pres">
      <dgm:prSet presAssocID="{805790EC-1CF8-48E2-A40F-D5AE370A3053}" presName="parentLeftMargin" presStyleLbl="node1" presStyleIdx="0" presStyleCnt="3"/>
      <dgm:spPr/>
    </dgm:pt>
    <dgm:pt modelId="{EE80EDCA-3D7E-9E40-8161-3539EF1F1BC8}" type="pres">
      <dgm:prSet presAssocID="{805790EC-1CF8-48E2-A40F-D5AE370A3053}" presName="parentText" presStyleLbl="node1" presStyleIdx="0" presStyleCnt="3">
        <dgm:presLayoutVars>
          <dgm:chMax val="0"/>
          <dgm:bulletEnabled val="1"/>
        </dgm:presLayoutVars>
      </dgm:prSet>
      <dgm:spPr/>
    </dgm:pt>
    <dgm:pt modelId="{8FF6F35E-5991-B843-881F-5A221CDDFDCF}" type="pres">
      <dgm:prSet presAssocID="{805790EC-1CF8-48E2-A40F-D5AE370A3053}" presName="negativeSpace" presStyleCnt="0"/>
      <dgm:spPr/>
    </dgm:pt>
    <dgm:pt modelId="{646502A7-49ED-9947-84AD-E167D9EA897B}" type="pres">
      <dgm:prSet presAssocID="{805790EC-1CF8-48E2-A40F-D5AE370A3053}" presName="childText" presStyleLbl="conFgAcc1" presStyleIdx="0" presStyleCnt="3">
        <dgm:presLayoutVars>
          <dgm:bulletEnabled val="1"/>
        </dgm:presLayoutVars>
      </dgm:prSet>
      <dgm:spPr/>
    </dgm:pt>
    <dgm:pt modelId="{A2F9806D-5081-7748-83E6-774F715D48B8}" type="pres">
      <dgm:prSet presAssocID="{E16A1723-7B08-457B-BBB7-AAFB00FE943E}" presName="spaceBetweenRectangles" presStyleCnt="0"/>
      <dgm:spPr/>
    </dgm:pt>
    <dgm:pt modelId="{7C635729-FA6E-8441-A61F-A6C07519B207}" type="pres">
      <dgm:prSet presAssocID="{C77C7219-E287-43E1-B8AB-8B879477B95C}" presName="parentLin" presStyleCnt="0"/>
      <dgm:spPr/>
    </dgm:pt>
    <dgm:pt modelId="{4F843D09-8476-3E48-B38E-DB8DDF160E46}" type="pres">
      <dgm:prSet presAssocID="{C77C7219-E287-43E1-B8AB-8B879477B95C}" presName="parentLeftMargin" presStyleLbl="node1" presStyleIdx="0" presStyleCnt="3"/>
      <dgm:spPr/>
    </dgm:pt>
    <dgm:pt modelId="{FF9F0EB8-57DA-2A46-BA57-6C29172BCCF0}" type="pres">
      <dgm:prSet presAssocID="{C77C7219-E287-43E1-B8AB-8B879477B95C}" presName="parentText" presStyleLbl="node1" presStyleIdx="1" presStyleCnt="3">
        <dgm:presLayoutVars>
          <dgm:chMax val="0"/>
          <dgm:bulletEnabled val="1"/>
        </dgm:presLayoutVars>
      </dgm:prSet>
      <dgm:spPr/>
    </dgm:pt>
    <dgm:pt modelId="{328417C6-42DE-F049-A6A2-30AE6C128786}" type="pres">
      <dgm:prSet presAssocID="{C77C7219-E287-43E1-B8AB-8B879477B95C}" presName="negativeSpace" presStyleCnt="0"/>
      <dgm:spPr/>
    </dgm:pt>
    <dgm:pt modelId="{5DF3B3B8-7431-1348-BBA6-EC88459F5F35}" type="pres">
      <dgm:prSet presAssocID="{C77C7219-E287-43E1-B8AB-8B879477B95C}" presName="childText" presStyleLbl="conFgAcc1" presStyleIdx="1" presStyleCnt="3">
        <dgm:presLayoutVars>
          <dgm:bulletEnabled val="1"/>
        </dgm:presLayoutVars>
      </dgm:prSet>
      <dgm:spPr/>
    </dgm:pt>
    <dgm:pt modelId="{B68B56F9-CEE0-E249-981F-47F3EE282BC4}" type="pres">
      <dgm:prSet presAssocID="{CBE12958-B9F5-4D79-BF36-1F0E8ABFBEA1}" presName="spaceBetweenRectangles" presStyleCnt="0"/>
      <dgm:spPr/>
    </dgm:pt>
    <dgm:pt modelId="{C3E80242-DD1C-844C-90F6-444B9D871949}" type="pres">
      <dgm:prSet presAssocID="{7CF17414-951D-4B8F-87A2-F69C4BC3BEC8}" presName="parentLin" presStyleCnt="0"/>
      <dgm:spPr/>
    </dgm:pt>
    <dgm:pt modelId="{FBE20CB3-A6FB-8B42-AE16-4929372D3EF2}" type="pres">
      <dgm:prSet presAssocID="{7CF17414-951D-4B8F-87A2-F69C4BC3BEC8}" presName="parentLeftMargin" presStyleLbl="node1" presStyleIdx="1" presStyleCnt="3"/>
      <dgm:spPr/>
    </dgm:pt>
    <dgm:pt modelId="{5BDD973F-C6AB-954E-971A-3027C690D398}" type="pres">
      <dgm:prSet presAssocID="{7CF17414-951D-4B8F-87A2-F69C4BC3BEC8}" presName="parentText" presStyleLbl="node1" presStyleIdx="2" presStyleCnt="3">
        <dgm:presLayoutVars>
          <dgm:chMax val="0"/>
          <dgm:bulletEnabled val="1"/>
        </dgm:presLayoutVars>
      </dgm:prSet>
      <dgm:spPr/>
    </dgm:pt>
    <dgm:pt modelId="{9A1673EB-8AA3-044F-B2A6-2CD5CABE1C73}" type="pres">
      <dgm:prSet presAssocID="{7CF17414-951D-4B8F-87A2-F69C4BC3BEC8}" presName="negativeSpace" presStyleCnt="0"/>
      <dgm:spPr/>
    </dgm:pt>
    <dgm:pt modelId="{1512C245-65CF-EA44-9272-1A01A7920589}" type="pres">
      <dgm:prSet presAssocID="{7CF17414-951D-4B8F-87A2-F69C4BC3BEC8}" presName="childText" presStyleLbl="conFgAcc1" presStyleIdx="2" presStyleCnt="3">
        <dgm:presLayoutVars>
          <dgm:bulletEnabled val="1"/>
        </dgm:presLayoutVars>
      </dgm:prSet>
      <dgm:spPr/>
    </dgm:pt>
  </dgm:ptLst>
  <dgm:cxnLst>
    <dgm:cxn modelId="{55618300-F3B3-4B36-B251-75D2886A7501}" srcId="{DBBE78B8-404F-4160-BDAE-3DF83D08F52E}" destId="{C77C7219-E287-43E1-B8AB-8B879477B95C}" srcOrd="1" destOrd="0" parTransId="{5BB03232-6B16-41CC-AC8B-433067A459F3}" sibTransId="{CBE12958-B9F5-4D79-BF36-1F0E8ABFBEA1}"/>
    <dgm:cxn modelId="{574D9F07-E5E0-3147-8A62-60D26B2F740B}" type="presOf" srcId="{C77C7219-E287-43E1-B8AB-8B879477B95C}" destId="{FF9F0EB8-57DA-2A46-BA57-6C29172BCCF0}" srcOrd="1" destOrd="0" presId="urn:microsoft.com/office/officeart/2005/8/layout/list1"/>
    <dgm:cxn modelId="{BFA9E40B-B19E-F24C-9E24-93D45DA06CC4}" type="presOf" srcId="{87FCD90B-984E-4B34-8C37-54D306BF078C}" destId="{1512C245-65CF-EA44-9272-1A01A7920589}" srcOrd="0" destOrd="0" presId="urn:microsoft.com/office/officeart/2005/8/layout/list1"/>
    <dgm:cxn modelId="{62F25153-2051-5841-8F66-7D1AB908D37B}" type="presOf" srcId="{DBBE78B8-404F-4160-BDAE-3DF83D08F52E}" destId="{111C8BE0-521E-0040-8154-C70DA11EEAC7}" srcOrd="0" destOrd="0" presId="urn:microsoft.com/office/officeart/2005/8/layout/list1"/>
    <dgm:cxn modelId="{2FEACC56-BFBF-034F-A8D3-C87563894189}" type="presOf" srcId="{805790EC-1CF8-48E2-A40F-D5AE370A3053}" destId="{5D9AC8B5-8FCC-314A-A980-379CD1271E7A}" srcOrd="0" destOrd="0" presId="urn:microsoft.com/office/officeart/2005/8/layout/list1"/>
    <dgm:cxn modelId="{7CFE5460-871B-F14B-A802-D99C38D33BF0}" type="presOf" srcId="{C77C7219-E287-43E1-B8AB-8B879477B95C}" destId="{4F843D09-8476-3E48-B38E-DB8DDF160E46}" srcOrd="0" destOrd="0" presId="urn:microsoft.com/office/officeart/2005/8/layout/list1"/>
    <dgm:cxn modelId="{DAC42B6F-5368-43AA-BC7F-D515BF9436FC}" srcId="{DBBE78B8-404F-4160-BDAE-3DF83D08F52E}" destId="{7CF17414-951D-4B8F-87A2-F69C4BC3BEC8}" srcOrd="2" destOrd="0" parTransId="{31CDBD7E-2349-4F6B-A204-02D5C82E2CFC}" sibTransId="{78D952F9-8A22-49FF-8F57-27BC54190F87}"/>
    <dgm:cxn modelId="{6633009A-A80F-7049-A19F-DB51BDDBC2B5}" type="presOf" srcId="{805790EC-1CF8-48E2-A40F-D5AE370A3053}" destId="{EE80EDCA-3D7E-9E40-8161-3539EF1F1BC8}" srcOrd="1" destOrd="0" presId="urn:microsoft.com/office/officeart/2005/8/layout/list1"/>
    <dgm:cxn modelId="{BE4EB4C6-CDFD-4D34-8FE8-6EACC6B541B9}" srcId="{DBBE78B8-404F-4160-BDAE-3DF83D08F52E}" destId="{805790EC-1CF8-48E2-A40F-D5AE370A3053}" srcOrd="0" destOrd="0" parTransId="{E97254E0-0971-4D17-B165-A0054E2E38DD}" sibTransId="{E16A1723-7B08-457B-BBB7-AAFB00FE943E}"/>
    <dgm:cxn modelId="{DFD26FD3-5C9B-4A49-9600-735D1EF1FCF6}" type="presOf" srcId="{7CF17414-951D-4B8F-87A2-F69C4BC3BEC8}" destId="{5BDD973F-C6AB-954E-971A-3027C690D398}" srcOrd="1" destOrd="0" presId="urn:microsoft.com/office/officeart/2005/8/layout/list1"/>
    <dgm:cxn modelId="{B5EE8EEB-AF6A-BF44-800B-9E5A5481ADE9}" type="presOf" srcId="{7CF17414-951D-4B8F-87A2-F69C4BC3BEC8}" destId="{FBE20CB3-A6FB-8B42-AE16-4929372D3EF2}" srcOrd="0" destOrd="0" presId="urn:microsoft.com/office/officeart/2005/8/layout/list1"/>
    <dgm:cxn modelId="{AB6109FF-A748-4057-982B-1BE294CBF43E}" srcId="{7CF17414-951D-4B8F-87A2-F69C4BC3BEC8}" destId="{87FCD90B-984E-4B34-8C37-54D306BF078C}" srcOrd="0" destOrd="0" parTransId="{C372BDA7-1E77-4AF5-B3DE-8CA32C541079}" sibTransId="{8DE7F9B4-3EBE-40D4-8234-0A9AC24704F2}"/>
    <dgm:cxn modelId="{15B9FC7D-2A8B-C54B-A0EC-C11AD410616D}" type="presParOf" srcId="{111C8BE0-521E-0040-8154-C70DA11EEAC7}" destId="{35711F02-6DA8-BB4F-A901-F77F45D9D9C2}" srcOrd="0" destOrd="0" presId="urn:microsoft.com/office/officeart/2005/8/layout/list1"/>
    <dgm:cxn modelId="{02DFC7A0-0ABF-D942-A3D3-39EC1C3EA688}" type="presParOf" srcId="{35711F02-6DA8-BB4F-A901-F77F45D9D9C2}" destId="{5D9AC8B5-8FCC-314A-A980-379CD1271E7A}" srcOrd="0" destOrd="0" presId="urn:microsoft.com/office/officeart/2005/8/layout/list1"/>
    <dgm:cxn modelId="{49D7355B-0A75-2E49-ADEA-0C94C68A1B55}" type="presParOf" srcId="{35711F02-6DA8-BB4F-A901-F77F45D9D9C2}" destId="{EE80EDCA-3D7E-9E40-8161-3539EF1F1BC8}" srcOrd="1" destOrd="0" presId="urn:microsoft.com/office/officeart/2005/8/layout/list1"/>
    <dgm:cxn modelId="{76F85D08-37C2-B343-97E8-D6068AB4F470}" type="presParOf" srcId="{111C8BE0-521E-0040-8154-C70DA11EEAC7}" destId="{8FF6F35E-5991-B843-881F-5A221CDDFDCF}" srcOrd="1" destOrd="0" presId="urn:microsoft.com/office/officeart/2005/8/layout/list1"/>
    <dgm:cxn modelId="{5FFA7F0E-8768-2544-8BFB-F34A434BA3E5}" type="presParOf" srcId="{111C8BE0-521E-0040-8154-C70DA11EEAC7}" destId="{646502A7-49ED-9947-84AD-E167D9EA897B}" srcOrd="2" destOrd="0" presId="urn:microsoft.com/office/officeart/2005/8/layout/list1"/>
    <dgm:cxn modelId="{5A39CACA-5A9A-3F4A-A7A1-6472BFD422DE}" type="presParOf" srcId="{111C8BE0-521E-0040-8154-C70DA11EEAC7}" destId="{A2F9806D-5081-7748-83E6-774F715D48B8}" srcOrd="3" destOrd="0" presId="urn:microsoft.com/office/officeart/2005/8/layout/list1"/>
    <dgm:cxn modelId="{E17E021C-9F4C-3243-9587-69067CE8C5E7}" type="presParOf" srcId="{111C8BE0-521E-0040-8154-C70DA11EEAC7}" destId="{7C635729-FA6E-8441-A61F-A6C07519B207}" srcOrd="4" destOrd="0" presId="urn:microsoft.com/office/officeart/2005/8/layout/list1"/>
    <dgm:cxn modelId="{79BB137C-762A-A249-A287-327C47D6B31E}" type="presParOf" srcId="{7C635729-FA6E-8441-A61F-A6C07519B207}" destId="{4F843D09-8476-3E48-B38E-DB8DDF160E46}" srcOrd="0" destOrd="0" presId="urn:microsoft.com/office/officeart/2005/8/layout/list1"/>
    <dgm:cxn modelId="{0F03AE0D-4505-004B-8773-313D2FA45265}" type="presParOf" srcId="{7C635729-FA6E-8441-A61F-A6C07519B207}" destId="{FF9F0EB8-57DA-2A46-BA57-6C29172BCCF0}" srcOrd="1" destOrd="0" presId="urn:microsoft.com/office/officeart/2005/8/layout/list1"/>
    <dgm:cxn modelId="{D0FF8E32-2A2A-2B48-95F7-3116FB3DA583}" type="presParOf" srcId="{111C8BE0-521E-0040-8154-C70DA11EEAC7}" destId="{328417C6-42DE-F049-A6A2-30AE6C128786}" srcOrd="5" destOrd="0" presId="urn:microsoft.com/office/officeart/2005/8/layout/list1"/>
    <dgm:cxn modelId="{DCB4DC82-2BF1-3142-BEB3-A84FB7E479BA}" type="presParOf" srcId="{111C8BE0-521E-0040-8154-C70DA11EEAC7}" destId="{5DF3B3B8-7431-1348-BBA6-EC88459F5F35}" srcOrd="6" destOrd="0" presId="urn:microsoft.com/office/officeart/2005/8/layout/list1"/>
    <dgm:cxn modelId="{CBAA0C71-B87D-FA46-AAF5-A18F1413C176}" type="presParOf" srcId="{111C8BE0-521E-0040-8154-C70DA11EEAC7}" destId="{B68B56F9-CEE0-E249-981F-47F3EE282BC4}" srcOrd="7" destOrd="0" presId="urn:microsoft.com/office/officeart/2005/8/layout/list1"/>
    <dgm:cxn modelId="{F8C042D6-D310-0740-9BD6-06EF1CCC1593}" type="presParOf" srcId="{111C8BE0-521E-0040-8154-C70DA11EEAC7}" destId="{C3E80242-DD1C-844C-90F6-444B9D871949}" srcOrd="8" destOrd="0" presId="urn:microsoft.com/office/officeart/2005/8/layout/list1"/>
    <dgm:cxn modelId="{8A30A897-30E2-2743-98E2-7E4AC246DC4E}" type="presParOf" srcId="{C3E80242-DD1C-844C-90F6-444B9D871949}" destId="{FBE20CB3-A6FB-8B42-AE16-4929372D3EF2}" srcOrd="0" destOrd="0" presId="urn:microsoft.com/office/officeart/2005/8/layout/list1"/>
    <dgm:cxn modelId="{BF7DD9A3-C6D8-3641-B9C6-45A73C6F81E0}" type="presParOf" srcId="{C3E80242-DD1C-844C-90F6-444B9D871949}" destId="{5BDD973F-C6AB-954E-971A-3027C690D398}" srcOrd="1" destOrd="0" presId="urn:microsoft.com/office/officeart/2005/8/layout/list1"/>
    <dgm:cxn modelId="{0E42A540-0E16-E14D-905F-ECA388ABF301}" type="presParOf" srcId="{111C8BE0-521E-0040-8154-C70DA11EEAC7}" destId="{9A1673EB-8AA3-044F-B2A6-2CD5CABE1C73}" srcOrd="9" destOrd="0" presId="urn:microsoft.com/office/officeart/2005/8/layout/list1"/>
    <dgm:cxn modelId="{0B69670F-D2E6-1C45-829F-652A33C5C5C0}" type="presParOf" srcId="{111C8BE0-521E-0040-8154-C70DA11EEAC7}" destId="{1512C245-65CF-EA44-9272-1A01A7920589}"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567EC0-E7D3-4B9F-B247-08F7E68F3DE2}"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n-US"/>
        </a:p>
      </dgm:t>
    </dgm:pt>
    <dgm:pt modelId="{08B98C6C-C805-4028-AA1D-5530C8EC734B}">
      <dgm:prSet/>
      <dgm:spPr/>
      <dgm:t>
        <a:bodyPr/>
        <a:lstStyle/>
        <a:p>
          <a:r>
            <a:rPr lang="it-IT"/>
            <a:t>Non tutti i C – sono ugualmente gravi </a:t>
          </a:r>
          <a:endParaRPr lang="en-US"/>
        </a:p>
      </dgm:t>
    </dgm:pt>
    <dgm:pt modelId="{80137B49-2A51-478D-933A-F679AABC1982}" type="parTrans" cxnId="{0F17608F-7C1F-4A31-AA2E-62A965F8ADB5}">
      <dgm:prSet/>
      <dgm:spPr/>
      <dgm:t>
        <a:bodyPr/>
        <a:lstStyle/>
        <a:p>
          <a:endParaRPr lang="en-US"/>
        </a:p>
      </dgm:t>
    </dgm:pt>
    <dgm:pt modelId="{94DA6FE9-099F-4076-A119-61DCE04BE19F}" type="sibTrans" cxnId="{0F17608F-7C1F-4A31-AA2E-62A965F8ADB5}">
      <dgm:prSet/>
      <dgm:spPr/>
      <dgm:t>
        <a:bodyPr/>
        <a:lstStyle/>
        <a:p>
          <a:endParaRPr lang="en-US"/>
        </a:p>
      </dgm:t>
    </dgm:pt>
    <dgm:pt modelId="{74AE393B-AA28-4B35-9790-5F395FC4E116}">
      <dgm:prSet/>
      <dgm:spPr/>
      <dgm:t>
        <a:bodyPr/>
        <a:lstStyle/>
        <a:p>
          <a:r>
            <a:rPr lang="it-IT"/>
            <a:t>Imparare a distinguere i C in lievemente negativi  (C solo disturbanti) e gravemente negativi (azioni che possono causare danno fisico e morale a persone e cose) al fine di modulare le proprie reazioni in maniera adeguata e coerente.</a:t>
          </a:r>
          <a:endParaRPr lang="en-US"/>
        </a:p>
      </dgm:t>
    </dgm:pt>
    <dgm:pt modelId="{43E4D286-315C-4C9E-81AF-6FB3263F1DEF}" type="parTrans" cxnId="{37ABD7E9-E230-40D1-8A4B-E55300964DCE}">
      <dgm:prSet/>
      <dgm:spPr/>
      <dgm:t>
        <a:bodyPr/>
        <a:lstStyle/>
        <a:p>
          <a:endParaRPr lang="en-US"/>
        </a:p>
      </dgm:t>
    </dgm:pt>
    <dgm:pt modelId="{B81DD704-3111-4412-B31C-F563E9568A8D}" type="sibTrans" cxnId="{37ABD7E9-E230-40D1-8A4B-E55300964DCE}">
      <dgm:prSet/>
      <dgm:spPr/>
      <dgm:t>
        <a:bodyPr/>
        <a:lstStyle/>
        <a:p>
          <a:endParaRPr lang="en-US"/>
        </a:p>
      </dgm:t>
    </dgm:pt>
    <dgm:pt modelId="{02309148-86E0-304D-8F34-E51F3CDDB296}" type="pres">
      <dgm:prSet presAssocID="{A7567EC0-E7D3-4B9F-B247-08F7E68F3DE2}" presName="vert0" presStyleCnt="0">
        <dgm:presLayoutVars>
          <dgm:dir/>
          <dgm:animOne val="branch"/>
          <dgm:animLvl val="lvl"/>
        </dgm:presLayoutVars>
      </dgm:prSet>
      <dgm:spPr/>
    </dgm:pt>
    <dgm:pt modelId="{BC63E686-DBFA-0445-8CA6-9BA91E95CC41}" type="pres">
      <dgm:prSet presAssocID="{08B98C6C-C805-4028-AA1D-5530C8EC734B}" presName="thickLine" presStyleLbl="alignNode1" presStyleIdx="0" presStyleCnt="2"/>
      <dgm:spPr/>
    </dgm:pt>
    <dgm:pt modelId="{129FAC92-545C-C149-930D-D71D44D9DC0C}" type="pres">
      <dgm:prSet presAssocID="{08B98C6C-C805-4028-AA1D-5530C8EC734B}" presName="horz1" presStyleCnt="0"/>
      <dgm:spPr/>
    </dgm:pt>
    <dgm:pt modelId="{A5813105-5996-DC40-9D80-C7997A516B2B}" type="pres">
      <dgm:prSet presAssocID="{08B98C6C-C805-4028-AA1D-5530C8EC734B}" presName="tx1" presStyleLbl="revTx" presStyleIdx="0" presStyleCnt="2"/>
      <dgm:spPr/>
    </dgm:pt>
    <dgm:pt modelId="{83AA18AC-F3C6-8844-8F30-3ACB139D3B63}" type="pres">
      <dgm:prSet presAssocID="{08B98C6C-C805-4028-AA1D-5530C8EC734B}" presName="vert1" presStyleCnt="0"/>
      <dgm:spPr/>
    </dgm:pt>
    <dgm:pt modelId="{F46F296A-C662-334A-B691-D5B563EDB9F6}" type="pres">
      <dgm:prSet presAssocID="{74AE393B-AA28-4B35-9790-5F395FC4E116}" presName="thickLine" presStyleLbl="alignNode1" presStyleIdx="1" presStyleCnt="2"/>
      <dgm:spPr/>
    </dgm:pt>
    <dgm:pt modelId="{D092BFC2-8C5A-E645-88A6-628B2FFDDD66}" type="pres">
      <dgm:prSet presAssocID="{74AE393B-AA28-4B35-9790-5F395FC4E116}" presName="horz1" presStyleCnt="0"/>
      <dgm:spPr/>
    </dgm:pt>
    <dgm:pt modelId="{5355312B-3441-4B4E-A83F-A27E7EBA7546}" type="pres">
      <dgm:prSet presAssocID="{74AE393B-AA28-4B35-9790-5F395FC4E116}" presName="tx1" presStyleLbl="revTx" presStyleIdx="1" presStyleCnt="2"/>
      <dgm:spPr/>
    </dgm:pt>
    <dgm:pt modelId="{B001ABE6-DEB8-7C48-BF33-546AE591E2B1}" type="pres">
      <dgm:prSet presAssocID="{74AE393B-AA28-4B35-9790-5F395FC4E116}" presName="vert1" presStyleCnt="0"/>
      <dgm:spPr/>
    </dgm:pt>
  </dgm:ptLst>
  <dgm:cxnLst>
    <dgm:cxn modelId="{049B3A61-2DCC-404B-9F62-2F69729CD690}" type="presOf" srcId="{74AE393B-AA28-4B35-9790-5F395FC4E116}" destId="{5355312B-3441-4B4E-A83F-A27E7EBA7546}" srcOrd="0" destOrd="0" presId="urn:microsoft.com/office/officeart/2008/layout/LinedList"/>
    <dgm:cxn modelId="{D8258069-C0FF-BA4E-917D-86AF00EDE15F}" type="presOf" srcId="{08B98C6C-C805-4028-AA1D-5530C8EC734B}" destId="{A5813105-5996-DC40-9D80-C7997A516B2B}" srcOrd="0" destOrd="0" presId="urn:microsoft.com/office/officeart/2008/layout/LinedList"/>
    <dgm:cxn modelId="{0F17608F-7C1F-4A31-AA2E-62A965F8ADB5}" srcId="{A7567EC0-E7D3-4B9F-B247-08F7E68F3DE2}" destId="{08B98C6C-C805-4028-AA1D-5530C8EC734B}" srcOrd="0" destOrd="0" parTransId="{80137B49-2A51-478D-933A-F679AABC1982}" sibTransId="{94DA6FE9-099F-4076-A119-61DCE04BE19F}"/>
    <dgm:cxn modelId="{37ABD7E9-E230-40D1-8A4B-E55300964DCE}" srcId="{A7567EC0-E7D3-4B9F-B247-08F7E68F3DE2}" destId="{74AE393B-AA28-4B35-9790-5F395FC4E116}" srcOrd="1" destOrd="0" parTransId="{43E4D286-315C-4C9E-81AF-6FB3263F1DEF}" sibTransId="{B81DD704-3111-4412-B31C-F563E9568A8D}"/>
    <dgm:cxn modelId="{D40160EE-0291-7646-802C-9F167D07D1EE}" type="presOf" srcId="{A7567EC0-E7D3-4B9F-B247-08F7E68F3DE2}" destId="{02309148-86E0-304D-8F34-E51F3CDDB296}" srcOrd="0" destOrd="0" presId="urn:microsoft.com/office/officeart/2008/layout/LinedList"/>
    <dgm:cxn modelId="{745F6B90-AF86-6643-8F0F-FD5017CD1723}" type="presParOf" srcId="{02309148-86E0-304D-8F34-E51F3CDDB296}" destId="{BC63E686-DBFA-0445-8CA6-9BA91E95CC41}" srcOrd="0" destOrd="0" presId="urn:microsoft.com/office/officeart/2008/layout/LinedList"/>
    <dgm:cxn modelId="{5601EAB7-81C1-7740-A26D-80020B13E985}" type="presParOf" srcId="{02309148-86E0-304D-8F34-E51F3CDDB296}" destId="{129FAC92-545C-C149-930D-D71D44D9DC0C}" srcOrd="1" destOrd="0" presId="urn:microsoft.com/office/officeart/2008/layout/LinedList"/>
    <dgm:cxn modelId="{DACD828F-0B16-DE4A-B9B3-3091984D2843}" type="presParOf" srcId="{129FAC92-545C-C149-930D-D71D44D9DC0C}" destId="{A5813105-5996-DC40-9D80-C7997A516B2B}" srcOrd="0" destOrd="0" presId="urn:microsoft.com/office/officeart/2008/layout/LinedList"/>
    <dgm:cxn modelId="{804A6B8C-8AE5-CE42-807B-984BC1B924CB}" type="presParOf" srcId="{129FAC92-545C-C149-930D-D71D44D9DC0C}" destId="{83AA18AC-F3C6-8844-8F30-3ACB139D3B63}" srcOrd="1" destOrd="0" presId="urn:microsoft.com/office/officeart/2008/layout/LinedList"/>
    <dgm:cxn modelId="{D17C2BF9-F4D0-DC4D-8FB7-DE732206FAF7}" type="presParOf" srcId="{02309148-86E0-304D-8F34-E51F3CDDB296}" destId="{F46F296A-C662-334A-B691-D5B563EDB9F6}" srcOrd="2" destOrd="0" presId="urn:microsoft.com/office/officeart/2008/layout/LinedList"/>
    <dgm:cxn modelId="{370214E3-31E1-7C4D-ABB3-379C35840487}" type="presParOf" srcId="{02309148-86E0-304D-8F34-E51F3CDDB296}" destId="{D092BFC2-8C5A-E645-88A6-628B2FFDDD66}" srcOrd="3" destOrd="0" presId="urn:microsoft.com/office/officeart/2008/layout/LinedList"/>
    <dgm:cxn modelId="{7DB25405-23A3-D641-A53D-4AD952213B3E}" type="presParOf" srcId="{D092BFC2-8C5A-E645-88A6-628B2FFDDD66}" destId="{5355312B-3441-4B4E-A83F-A27E7EBA7546}" srcOrd="0" destOrd="0" presId="urn:microsoft.com/office/officeart/2008/layout/LinedList"/>
    <dgm:cxn modelId="{7BF19FD7-9E23-6640-90C5-3E3FE5B7B2F0}" type="presParOf" srcId="{D092BFC2-8C5A-E645-88A6-628B2FFDDD66}" destId="{B001ABE6-DEB8-7C48-BF33-546AE591E2B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5F4474-C841-44DB-9766-03010CE9F797}"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2C6F4123-CE77-4538-ABEA-2020E2DA0EA7}">
      <dgm:prSet/>
      <dgm:spPr/>
      <dgm:t>
        <a:bodyPr/>
        <a:lstStyle/>
        <a:p>
          <a:r>
            <a:rPr lang="it-IT" b="1"/>
            <a:t>Ignorare i C lievemente negativi </a:t>
          </a:r>
          <a:r>
            <a:rPr lang="it-IT"/>
            <a:t>:</a:t>
          </a:r>
          <a:endParaRPr lang="en-US"/>
        </a:p>
      </dgm:t>
    </dgm:pt>
    <dgm:pt modelId="{B2886962-5EC3-4FA4-A863-A65652520368}" type="parTrans" cxnId="{21EF9D23-5FF1-4EC7-A3B4-5ED142CEAC1B}">
      <dgm:prSet/>
      <dgm:spPr/>
      <dgm:t>
        <a:bodyPr/>
        <a:lstStyle/>
        <a:p>
          <a:endParaRPr lang="en-US"/>
        </a:p>
      </dgm:t>
    </dgm:pt>
    <dgm:pt modelId="{7991C40E-DC27-4C26-A8DD-36197B6F21FA}" type="sibTrans" cxnId="{21EF9D23-5FF1-4EC7-A3B4-5ED142CEAC1B}">
      <dgm:prSet/>
      <dgm:spPr/>
      <dgm:t>
        <a:bodyPr/>
        <a:lstStyle/>
        <a:p>
          <a:endParaRPr lang="en-US"/>
        </a:p>
      </dgm:t>
    </dgm:pt>
    <dgm:pt modelId="{FD78DA17-718A-47F8-A653-BA3F40838D0A}">
      <dgm:prSet/>
      <dgm:spPr/>
      <dgm:t>
        <a:bodyPr/>
        <a:lstStyle/>
        <a:p>
          <a:r>
            <a:rPr lang="it-IT"/>
            <a:t>essendo coerenti nel tempo, cioè ogni qualvolta si presentino. All’inizio  la frequenza con cui tali C si presentano aumenterà, ma successivamente si registrerà un rapido calo e a volte la completa  scomparsa.</a:t>
          </a:r>
          <a:endParaRPr lang="en-US"/>
        </a:p>
      </dgm:t>
    </dgm:pt>
    <dgm:pt modelId="{C6E3AAA1-605B-44D1-A2BD-787A7E876F6C}" type="parTrans" cxnId="{820F0501-20F2-4C56-A908-22F2451D81A4}">
      <dgm:prSet/>
      <dgm:spPr/>
      <dgm:t>
        <a:bodyPr/>
        <a:lstStyle/>
        <a:p>
          <a:endParaRPr lang="en-US"/>
        </a:p>
      </dgm:t>
    </dgm:pt>
    <dgm:pt modelId="{88248771-6BE8-4DD1-9F0B-E34B5483D2F4}" type="sibTrans" cxnId="{820F0501-20F2-4C56-A908-22F2451D81A4}">
      <dgm:prSet/>
      <dgm:spPr/>
      <dgm:t>
        <a:bodyPr/>
        <a:lstStyle/>
        <a:p>
          <a:endParaRPr lang="en-US"/>
        </a:p>
      </dgm:t>
    </dgm:pt>
    <dgm:pt modelId="{B196588C-7314-4993-B5BF-1089336B8D41}">
      <dgm:prSet/>
      <dgm:spPr/>
      <dgm:t>
        <a:bodyPr/>
        <a:lstStyle/>
        <a:p>
          <a:r>
            <a:rPr lang="it-IT" b="1"/>
            <a:t>Punire i C gravemente negativi</a:t>
          </a:r>
          <a:r>
            <a:rPr lang="it-IT"/>
            <a:t>:</a:t>
          </a:r>
          <a:endParaRPr lang="en-US"/>
        </a:p>
      </dgm:t>
    </dgm:pt>
    <dgm:pt modelId="{72DE0B41-0D5F-4008-B182-DC631B28465A}" type="parTrans" cxnId="{CC132EFB-65CC-4C88-9C8C-7468B5D2D977}">
      <dgm:prSet/>
      <dgm:spPr/>
      <dgm:t>
        <a:bodyPr/>
        <a:lstStyle/>
        <a:p>
          <a:endParaRPr lang="en-US"/>
        </a:p>
      </dgm:t>
    </dgm:pt>
    <dgm:pt modelId="{E98692DA-1D3E-44E3-B13E-945FB3345753}" type="sibTrans" cxnId="{CC132EFB-65CC-4C88-9C8C-7468B5D2D977}">
      <dgm:prSet/>
      <dgm:spPr/>
      <dgm:t>
        <a:bodyPr/>
        <a:lstStyle/>
        <a:p>
          <a:endParaRPr lang="en-US"/>
        </a:p>
      </dgm:t>
    </dgm:pt>
    <dgm:pt modelId="{FD3DB2A6-4FC6-439D-AEB5-833E62FBF0EA}">
      <dgm:prSet/>
      <dgm:spPr/>
      <dgm:t>
        <a:bodyPr/>
        <a:lstStyle/>
        <a:p>
          <a:r>
            <a:rPr lang="it-IT"/>
            <a:t>sottoponendo il b. a una situazione che si è constatata per lui spiacevole (castigo, sculaccione, sgridata)</a:t>
          </a:r>
          <a:endParaRPr lang="en-US"/>
        </a:p>
      </dgm:t>
    </dgm:pt>
    <dgm:pt modelId="{C90F0E4B-CCC2-4E08-9DBF-8261D8F4719A}" type="parTrans" cxnId="{8CAC5EEF-2A46-4C7D-AAC9-74DC46CC2C6D}">
      <dgm:prSet/>
      <dgm:spPr/>
      <dgm:t>
        <a:bodyPr/>
        <a:lstStyle/>
        <a:p>
          <a:endParaRPr lang="en-US"/>
        </a:p>
      </dgm:t>
    </dgm:pt>
    <dgm:pt modelId="{E79949AA-5E38-4FA0-AE93-6B8721BF27CE}" type="sibTrans" cxnId="{8CAC5EEF-2A46-4C7D-AAC9-74DC46CC2C6D}">
      <dgm:prSet/>
      <dgm:spPr/>
      <dgm:t>
        <a:bodyPr/>
        <a:lstStyle/>
        <a:p>
          <a:endParaRPr lang="en-US"/>
        </a:p>
      </dgm:t>
    </dgm:pt>
    <dgm:pt modelId="{ED2F40F6-075E-4FE0-8077-E06CF0385B55}">
      <dgm:prSet/>
      <dgm:spPr/>
      <dgm:t>
        <a:bodyPr/>
        <a:lstStyle/>
        <a:p>
          <a:r>
            <a:rPr lang="it-IT"/>
            <a:t>Togliendo al b. delle cose piacevoli (costo della risposta e time out)</a:t>
          </a:r>
          <a:endParaRPr lang="en-US"/>
        </a:p>
      </dgm:t>
    </dgm:pt>
    <dgm:pt modelId="{6DD8DE82-904A-4ABC-B9FA-14DF2A080310}" type="parTrans" cxnId="{782DD5D0-0860-4C5B-8A7A-276404BDD2F2}">
      <dgm:prSet/>
      <dgm:spPr/>
      <dgm:t>
        <a:bodyPr/>
        <a:lstStyle/>
        <a:p>
          <a:endParaRPr lang="en-US"/>
        </a:p>
      </dgm:t>
    </dgm:pt>
    <dgm:pt modelId="{1B164212-2A4A-4572-9764-E907D8711E4A}" type="sibTrans" cxnId="{782DD5D0-0860-4C5B-8A7A-276404BDD2F2}">
      <dgm:prSet/>
      <dgm:spPr/>
      <dgm:t>
        <a:bodyPr/>
        <a:lstStyle/>
        <a:p>
          <a:endParaRPr lang="en-US"/>
        </a:p>
      </dgm:t>
    </dgm:pt>
    <dgm:pt modelId="{E24D6ACB-7AF8-44FA-99BB-2DD8B1C15A59}">
      <dgm:prSet/>
      <dgm:spPr/>
      <dgm:t>
        <a:bodyPr/>
        <a:lstStyle/>
        <a:p>
          <a:r>
            <a:rPr lang="it-IT"/>
            <a:t>Fornendo esempi di C positivi che possa adottare in alternativa </a:t>
          </a:r>
          <a:endParaRPr lang="en-US"/>
        </a:p>
      </dgm:t>
    </dgm:pt>
    <dgm:pt modelId="{A11E5946-05F2-4963-9E76-18D41D43C0EC}" type="parTrans" cxnId="{22B874E9-57D6-42CD-9A7B-CE979BDFC016}">
      <dgm:prSet/>
      <dgm:spPr/>
      <dgm:t>
        <a:bodyPr/>
        <a:lstStyle/>
        <a:p>
          <a:endParaRPr lang="en-US"/>
        </a:p>
      </dgm:t>
    </dgm:pt>
    <dgm:pt modelId="{54522F61-14CF-4675-93FA-923A58C3BAC8}" type="sibTrans" cxnId="{22B874E9-57D6-42CD-9A7B-CE979BDFC016}">
      <dgm:prSet/>
      <dgm:spPr/>
      <dgm:t>
        <a:bodyPr/>
        <a:lstStyle/>
        <a:p>
          <a:endParaRPr lang="en-US"/>
        </a:p>
      </dgm:t>
    </dgm:pt>
    <dgm:pt modelId="{BB927B7A-5CFA-9949-9457-8F52EC8B5027}" type="pres">
      <dgm:prSet presAssocID="{615F4474-C841-44DB-9766-03010CE9F797}" presName="linear" presStyleCnt="0">
        <dgm:presLayoutVars>
          <dgm:dir/>
          <dgm:animLvl val="lvl"/>
          <dgm:resizeHandles val="exact"/>
        </dgm:presLayoutVars>
      </dgm:prSet>
      <dgm:spPr/>
    </dgm:pt>
    <dgm:pt modelId="{10B00610-9C81-1146-AB55-1033F5F84C17}" type="pres">
      <dgm:prSet presAssocID="{2C6F4123-CE77-4538-ABEA-2020E2DA0EA7}" presName="parentLin" presStyleCnt="0"/>
      <dgm:spPr/>
    </dgm:pt>
    <dgm:pt modelId="{9C40A306-4957-3E43-AB23-FDA0087BAA1A}" type="pres">
      <dgm:prSet presAssocID="{2C6F4123-CE77-4538-ABEA-2020E2DA0EA7}" presName="parentLeftMargin" presStyleLbl="node1" presStyleIdx="0" presStyleCnt="2"/>
      <dgm:spPr/>
    </dgm:pt>
    <dgm:pt modelId="{BE59019E-F9A1-9D46-953E-8626C9B4A485}" type="pres">
      <dgm:prSet presAssocID="{2C6F4123-CE77-4538-ABEA-2020E2DA0EA7}" presName="parentText" presStyleLbl="node1" presStyleIdx="0" presStyleCnt="2">
        <dgm:presLayoutVars>
          <dgm:chMax val="0"/>
          <dgm:bulletEnabled val="1"/>
        </dgm:presLayoutVars>
      </dgm:prSet>
      <dgm:spPr/>
    </dgm:pt>
    <dgm:pt modelId="{F4A74284-7C73-8440-A231-5207651CCE20}" type="pres">
      <dgm:prSet presAssocID="{2C6F4123-CE77-4538-ABEA-2020E2DA0EA7}" presName="negativeSpace" presStyleCnt="0"/>
      <dgm:spPr/>
    </dgm:pt>
    <dgm:pt modelId="{78EDA444-613A-744D-BFED-D36561D755BD}" type="pres">
      <dgm:prSet presAssocID="{2C6F4123-CE77-4538-ABEA-2020E2DA0EA7}" presName="childText" presStyleLbl="conFgAcc1" presStyleIdx="0" presStyleCnt="2">
        <dgm:presLayoutVars>
          <dgm:bulletEnabled val="1"/>
        </dgm:presLayoutVars>
      </dgm:prSet>
      <dgm:spPr/>
    </dgm:pt>
    <dgm:pt modelId="{13D182E7-72B9-4949-8117-BD4B6E553945}" type="pres">
      <dgm:prSet presAssocID="{7991C40E-DC27-4C26-A8DD-36197B6F21FA}" presName="spaceBetweenRectangles" presStyleCnt="0"/>
      <dgm:spPr/>
    </dgm:pt>
    <dgm:pt modelId="{276D0F44-59D7-2C49-87C0-83760B2370D6}" type="pres">
      <dgm:prSet presAssocID="{B196588C-7314-4993-B5BF-1089336B8D41}" presName="parentLin" presStyleCnt="0"/>
      <dgm:spPr/>
    </dgm:pt>
    <dgm:pt modelId="{3EE2383A-6103-854F-8DAE-496300013199}" type="pres">
      <dgm:prSet presAssocID="{B196588C-7314-4993-B5BF-1089336B8D41}" presName="parentLeftMargin" presStyleLbl="node1" presStyleIdx="0" presStyleCnt="2"/>
      <dgm:spPr/>
    </dgm:pt>
    <dgm:pt modelId="{46AD5AB2-8178-274D-8F45-01068B025B6D}" type="pres">
      <dgm:prSet presAssocID="{B196588C-7314-4993-B5BF-1089336B8D41}" presName="parentText" presStyleLbl="node1" presStyleIdx="1" presStyleCnt="2">
        <dgm:presLayoutVars>
          <dgm:chMax val="0"/>
          <dgm:bulletEnabled val="1"/>
        </dgm:presLayoutVars>
      </dgm:prSet>
      <dgm:spPr/>
    </dgm:pt>
    <dgm:pt modelId="{3670ACAB-24AF-BA4C-8546-93C90B1ED0C7}" type="pres">
      <dgm:prSet presAssocID="{B196588C-7314-4993-B5BF-1089336B8D41}" presName="negativeSpace" presStyleCnt="0"/>
      <dgm:spPr/>
    </dgm:pt>
    <dgm:pt modelId="{FB2B1282-7924-D547-94A6-1E4859EF22FD}" type="pres">
      <dgm:prSet presAssocID="{B196588C-7314-4993-B5BF-1089336B8D41}" presName="childText" presStyleLbl="conFgAcc1" presStyleIdx="1" presStyleCnt="2">
        <dgm:presLayoutVars>
          <dgm:bulletEnabled val="1"/>
        </dgm:presLayoutVars>
      </dgm:prSet>
      <dgm:spPr/>
    </dgm:pt>
  </dgm:ptLst>
  <dgm:cxnLst>
    <dgm:cxn modelId="{820F0501-20F2-4C56-A908-22F2451D81A4}" srcId="{2C6F4123-CE77-4538-ABEA-2020E2DA0EA7}" destId="{FD78DA17-718A-47F8-A653-BA3F40838D0A}" srcOrd="0" destOrd="0" parTransId="{C6E3AAA1-605B-44D1-A2BD-787A7E876F6C}" sibTransId="{88248771-6BE8-4DD1-9F0B-E34B5483D2F4}"/>
    <dgm:cxn modelId="{21EF9D23-5FF1-4EC7-A3B4-5ED142CEAC1B}" srcId="{615F4474-C841-44DB-9766-03010CE9F797}" destId="{2C6F4123-CE77-4538-ABEA-2020E2DA0EA7}" srcOrd="0" destOrd="0" parTransId="{B2886962-5EC3-4FA4-A863-A65652520368}" sibTransId="{7991C40E-DC27-4C26-A8DD-36197B6F21FA}"/>
    <dgm:cxn modelId="{C71B9E2D-10B6-2A49-BFD3-36B2138E3EB1}" type="presOf" srcId="{ED2F40F6-075E-4FE0-8077-E06CF0385B55}" destId="{FB2B1282-7924-D547-94A6-1E4859EF22FD}" srcOrd="0" destOrd="1" presId="urn:microsoft.com/office/officeart/2005/8/layout/list1"/>
    <dgm:cxn modelId="{2A3B362F-73A6-0746-AB55-D7C39EF3C705}" type="presOf" srcId="{2C6F4123-CE77-4538-ABEA-2020E2DA0EA7}" destId="{9C40A306-4957-3E43-AB23-FDA0087BAA1A}" srcOrd="0" destOrd="0" presId="urn:microsoft.com/office/officeart/2005/8/layout/list1"/>
    <dgm:cxn modelId="{5F31C237-FCF1-4648-81C6-5840E62A5BEA}" type="presOf" srcId="{FD3DB2A6-4FC6-439D-AEB5-833E62FBF0EA}" destId="{FB2B1282-7924-D547-94A6-1E4859EF22FD}" srcOrd="0" destOrd="0" presId="urn:microsoft.com/office/officeart/2005/8/layout/list1"/>
    <dgm:cxn modelId="{660FE64C-40D8-2A4F-B6F3-77AA56AEFCCD}" type="presOf" srcId="{615F4474-C841-44DB-9766-03010CE9F797}" destId="{BB927B7A-5CFA-9949-9457-8F52EC8B5027}" srcOrd="0" destOrd="0" presId="urn:microsoft.com/office/officeart/2005/8/layout/list1"/>
    <dgm:cxn modelId="{FA85C564-F422-8C4C-A57F-1B2806009467}" type="presOf" srcId="{E24D6ACB-7AF8-44FA-99BB-2DD8B1C15A59}" destId="{FB2B1282-7924-D547-94A6-1E4859EF22FD}" srcOrd="0" destOrd="2" presId="urn:microsoft.com/office/officeart/2005/8/layout/list1"/>
    <dgm:cxn modelId="{E5B4D165-5D38-3244-B5D9-081063C05DFD}" type="presOf" srcId="{B196588C-7314-4993-B5BF-1089336B8D41}" destId="{3EE2383A-6103-854F-8DAE-496300013199}" srcOrd="0" destOrd="0" presId="urn:microsoft.com/office/officeart/2005/8/layout/list1"/>
    <dgm:cxn modelId="{3ECA5C9A-9E4E-BE4D-8839-EE0B8C926567}" type="presOf" srcId="{FD78DA17-718A-47F8-A653-BA3F40838D0A}" destId="{78EDA444-613A-744D-BFED-D36561D755BD}" srcOrd="0" destOrd="0" presId="urn:microsoft.com/office/officeart/2005/8/layout/list1"/>
    <dgm:cxn modelId="{782DD5D0-0860-4C5B-8A7A-276404BDD2F2}" srcId="{B196588C-7314-4993-B5BF-1089336B8D41}" destId="{ED2F40F6-075E-4FE0-8077-E06CF0385B55}" srcOrd="1" destOrd="0" parTransId="{6DD8DE82-904A-4ABC-B9FA-14DF2A080310}" sibTransId="{1B164212-2A4A-4572-9764-E907D8711E4A}"/>
    <dgm:cxn modelId="{DEB0CCE3-7609-C344-9E78-30C0B7252ABF}" type="presOf" srcId="{B196588C-7314-4993-B5BF-1089336B8D41}" destId="{46AD5AB2-8178-274D-8F45-01068B025B6D}" srcOrd="1" destOrd="0" presId="urn:microsoft.com/office/officeart/2005/8/layout/list1"/>
    <dgm:cxn modelId="{206F48E5-DC27-E94A-8675-6E2B06B772E8}" type="presOf" srcId="{2C6F4123-CE77-4538-ABEA-2020E2DA0EA7}" destId="{BE59019E-F9A1-9D46-953E-8626C9B4A485}" srcOrd="1" destOrd="0" presId="urn:microsoft.com/office/officeart/2005/8/layout/list1"/>
    <dgm:cxn modelId="{22B874E9-57D6-42CD-9A7B-CE979BDFC016}" srcId="{B196588C-7314-4993-B5BF-1089336B8D41}" destId="{E24D6ACB-7AF8-44FA-99BB-2DD8B1C15A59}" srcOrd="2" destOrd="0" parTransId="{A11E5946-05F2-4963-9E76-18D41D43C0EC}" sibTransId="{54522F61-14CF-4675-93FA-923A58C3BAC8}"/>
    <dgm:cxn modelId="{8CAC5EEF-2A46-4C7D-AAC9-74DC46CC2C6D}" srcId="{B196588C-7314-4993-B5BF-1089336B8D41}" destId="{FD3DB2A6-4FC6-439D-AEB5-833E62FBF0EA}" srcOrd="0" destOrd="0" parTransId="{C90F0E4B-CCC2-4E08-9DBF-8261D8F4719A}" sibTransId="{E79949AA-5E38-4FA0-AE93-6B8721BF27CE}"/>
    <dgm:cxn modelId="{CC132EFB-65CC-4C88-9C8C-7468B5D2D977}" srcId="{615F4474-C841-44DB-9766-03010CE9F797}" destId="{B196588C-7314-4993-B5BF-1089336B8D41}" srcOrd="1" destOrd="0" parTransId="{72DE0B41-0D5F-4008-B182-DC631B28465A}" sibTransId="{E98692DA-1D3E-44E3-B13E-945FB3345753}"/>
    <dgm:cxn modelId="{6BED1BBA-3631-F14A-A9C1-E741D082D0A3}" type="presParOf" srcId="{BB927B7A-5CFA-9949-9457-8F52EC8B5027}" destId="{10B00610-9C81-1146-AB55-1033F5F84C17}" srcOrd="0" destOrd="0" presId="urn:microsoft.com/office/officeart/2005/8/layout/list1"/>
    <dgm:cxn modelId="{E5AE7305-C1B6-1A4D-B1A2-FC335C0872EC}" type="presParOf" srcId="{10B00610-9C81-1146-AB55-1033F5F84C17}" destId="{9C40A306-4957-3E43-AB23-FDA0087BAA1A}" srcOrd="0" destOrd="0" presId="urn:microsoft.com/office/officeart/2005/8/layout/list1"/>
    <dgm:cxn modelId="{474DD3E2-7D4D-DA46-9AFD-071E0F7A8596}" type="presParOf" srcId="{10B00610-9C81-1146-AB55-1033F5F84C17}" destId="{BE59019E-F9A1-9D46-953E-8626C9B4A485}" srcOrd="1" destOrd="0" presId="urn:microsoft.com/office/officeart/2005/8/layout/list1"/>
    <dgm:cxn modelId="{E165693D-3642-C84B-A716-77021D1B2B42}" type="presParOf" srcId="{BB927B7A-5CFA-9949-9457-8F52EC8B5027}" destId="{F4A74284-7C73-8440-A231-5207651CCE20}" srcOrd="1" destOrd="0" presId="urn:microsoft.com/office/officeart/2005/8/layout/list1"/>
    <dgm:cxn modelId="{EC449906-7DFE-9D45-9F1F-32D02FC54CDF}" type="presParOf" srcId="{BB927B7A-5CFA-9949-9457-8F52EC8B5027}" destId="{78EDA444-613A-744D-BFED-D36561D755BD}" srcOrd="2" destOrd="0" presId="urn:microsoft.com/office/officeart/2005/8/layout/list1"/>
    <dgm:cxn modelId="{80678CD5-D116-4A4A-867A-B3CB5E1753E6}" type="presParOf" srcId="{BB927B7A-5CFA-9949-9457-8F52EC8B5027}" destId="{13D182E7-72B9-4949-8117-BD4B6E553945}" srcOrd="3" destOrd="0" presId="urn:microsoft.com/office/officeart/2005/8/layout/list1"/>
    <dgm:cxn modelId="{463A7F37-CA9F-8A45-9EA7-D07800DFEEFD}" type="presParOf" srcId="{BB927B7A-5CFA-9949-9457-8F52EC8B5027}" destId="{276D0F44-59D7-2C49-87C0-83760B2370D6}" srcOrd="4" destOrd="0" presId="urn:microsoft.com/office/officeart/2005/8/layout/list1"/>
    <dgm:cxn modelId="{9FBF848E-A999-AE4C-9FEA-3BCA2EB13469}" type="presParOf" srcId="{276D0F44-59D7-2C49-87C0-83760B2370D6}" destId="{3EE2383A-6103-854F-8DAE-496300013199}" srcOrd="0" destOrd="0" presId="urn:microsoft.com/office/officeart/2005/8/layout/list1"/>
    <dgm:cxn modelId="{E807B81C-F71D-4142-8C85-919EBBA04EC5}" type="presParOf" srcId="{276D0F44-59D7-2C49-87C0-83760B2370D6}" destId="{46AD5AB2-8178-274D-8F45-01068B025B6D}" srcOrd="1" destOrd="0" presId="urn:microsoft.com/office/officeart/2005/8/layout/list1"/>
    <dgm:cxn modelId="{E3B3A395-12D6-6D4A-B797-0E8325463A2B}" type="presParOf" srcId="{BB927B7A-5CFA-9949-9457-8F52EC8B5027}" destId="{3670ACAB-24AF-BA4C-8546-93C90B1ED0C7}" srcOrd="5" destOrd="0" presId="urn:microsoft.com/office/officeart/2005/8/layout/list1"/>
    <dgm:cxn modelId="{20AA4FA8-3989-FA47-99FC-E4CFABB6C565}" type="presParOf" srcId="{BB927B7A-5CFA-9949-9457-8F52EC8B5027}" destId="{FB2B1282-7924-D547-94A6-1E4859EF22F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E9C02A-1E9A-4A6C-BB10-E94EEAE7EE70}"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96037950-2794-4118-B269-4831DC041997}">
      <dgm:prSet/>
      <dgm:spPr/>
      <dgm:t>
        <a:bodyPr/>
        <a:lstStyle/>
        <a:p>
          <a:r>
            <a:rPr lang="it-IT"/>
            <a:t>1 Qual è esattamente il problema?</a:t>
          </a:r>
          <a:endParaRPr lang="en-US"/>
        </a:p>
      </dgm:t>
    </dgm:pt>
    <dgm:pt modelId="{EA7B4B97-CE87-46F9-A66E-40B15DFE8643}" type="parTrans" cxnId="{97122B40-4365-4A06-BE35-088F82848FEF}">
      <dgm:prSet/>
      <dgm:spPr/>
      <dgm:t>
        <a:bodyPr/>
        <a:lstStyle/>
        <a:p>
          <a:endParaRPr lang="en-US"/>
        </a:p>
      </dgm:t>
    </dgm:pt>
    <dgm:pt modelId="{63A76A46-F13A-44B6-A973-96A307E3A493}" type="sibTrans" cxnId="{97122B40-4365-4A06-BE35-088F82848FEF}">
      <dgm:prSet/>
      <dgm:spPr/>
      <dgm:t>
        <a:bodyPr/>
        <a:lstStyle/>
        <a:p>
          <a:endParaRPr lang="en-US"/>
        </a:p>
      </dgm:t>
    </dgm:pt>
    <dgm:pt modelId="{EC88BCCA-5C5B-46B1-97A4-BE2390DF3549}">
      <dgm:prSet/>
      <dgm:spPr/>
      <dgm:t>
        <a:bodyPr/>
        <a:lstStyle/>
        <a:p>
          <a:r>
            <a:rPr lang="it-IT" dirty="0"/>
            <a:t>2 Penso tutte le soluzioni possibili</a:t>
          </a:r>
          <a:endParaRPr lang="en-US" dirty="0"/>
        </a:p>
      </dgm:t>
    </dgm:pt>
    <dgm:pt modelId="{8694FB7A-F151-4E22-81FA-1CE2B0498F6F}" type="parTrans" cxnId="{1CC6EE22-5423-4244-9741-EB8AB86544C5}">
      <dgm:prSet/>
      <dgm:spPr/>
      <dgm:t>
        <a:bodyPr/>
        <a:lstStyle/>
        <a:p>
          <a:endParaRPr lang="en-US"/>
        </a:p>
      </dgm:t>
    </dgm:pt>
    <dgm:pt modelId="{B28FEC45-33CC-4B69-8E8F-DC6C1253E5C6}" type="sibTrans" cxnId="{1CC6EE22-5423-4244-9741-EB8AB86544C5}">
      <dgm:prSet/>
      <dgm:spPr/>
      <dgm:t>
        <a:bodyPr/>
        <a:lstStyle/>
        <a:p>
          <a:endParaRPr lang="en-US"/>
        </a:p>
      </dgm:t>
    </dgm:pt>
    <dgm:pt modelId="{D7FA4914-BFF0-4709-953E-92A0CDFC6705}">
      <dgm:prSet/>
      <dgm:spPr/>
      <dgm:t>
        <a:bodyPr/>
        <a:lstStyle/>
        <a:p>
          <a:r>
            <a:rPr lang="it-IT"/>
            <a:t>3 Considero con attenzione tutte le alternative individuate</a:t>
          </a:r>
          <a:endParaRPr lang="en-US"/>
        </a:p>
      </dgm:t>
    </dgm:pt>
    <dgm:pt modelId="{3228639F-10A5-4723-A120-128D4DE6114C}" type="parTrans" cxnId="{752291F2-095E-4370-A9DF-9D8A0AC7D9DD}">
      <dgm:prSet/>
      <dgm:spPr/>
      <dgm:t>
        <a:bodyPr/>
        <a:lstStyle/>
        <a:p>
          <a:endParaRPr lang="en-US"/>
        </a:p>
      </dgm:t>
    </dgm:pt>
    <dgm:pt modelId="{2E724494-D7CB-448B-A086-F5BBE77DD17F}" type="sibTrans" cxnId="{752291F2-095E-4370-A9DF-9D8A0AC7D9DD}">
      <dgm:prSet/>
      <dgm:spPr/>
      <dgm:t>
        <a:bodyPr/>
        <a:lstStyle/>
        <a:p>
          <a:endParaRPr lang="en-US"/>
        </a:p>
      </dgm:t>
    </dgm:pt>
    <dgm:pt modelId="{382EA5EE-3B42-4E2D-AA5C-FFFD9EA344BF}">
      <dgm:prSet/>
      <dgm:spPr/>
      <dgm:t>
        <a:bodyPr/>
        <a:lstStyle/>
        <a:p>
          <a:r>
            <a:rPr lang="it-IT"/>
            <a:t>4 Formulo un piano dettagliato</a:t>
          </a:r>
          <a:endParaRPr lang="en-US"/>
        </a:p>
      </dgm:t>
    </dgm:pt>
    <dgm:pt modelId="{75926EBE-B0F4-4BA4-B7DB-2B578A533DE8}" type="parTrans" cxnId="{30A04BA1-E475-4265-967E-9192DA4B6E89}">
      <dgm:prSet/>
      <dgm:spPr/>
      <dgm:t>
        <a:bodyPr/>
        <a:lstStyle/>
        <a:p>
          <a:endParaRPr lang="en-US"/>
        </a:p>
      </dgm:t>
    </dgm:pt>
    <dgm:pt modelId="{E17BE80B-D90D-4CC1-A280-DA3432F02A7B}" type="sibTrans" cxnId="{30A04BA1-E475-4265-967E-9192DA4B6E89}">
      <dgm:prSet/>
      <dgm:spPr/>
      <dgm:t>
        <a:bodyPr/>
        <a:lstStyle/>
        <a:p>
          <a:endParaRPr lang="en-US"/>
        </a:p>
      </dgm:t>
    </dgm:pt>
    <dgm:pt modelId="{79B28671-6675-4F13-8B35-804E3EABE668}">
      <dgm:prSet/>
      <dgm:spPr/>
      <dgm:t>
        <a:bodyPr/>
        <a:lstStyle/>
        <a:p>
          <a:r>
            <a:rPr lang="it-IT"/>
            <a:t>5 Verifico di aver eseguito bene il piano e di aver raggiunto lo scopo</a:t>
          </a:r>
          <a:endParaRPr lang="en-US"/>
        </a:p>
      </dgm:t>
    </dgm:pt>
    <dgm:pt modelId="{DDD38BA7-E497-4769-8749-3B3FCB978B9A}" type="parTrans" cxnId="{87F1E92B-28DD-4B56-9663-E3C5BA505E1A}">
      <dgm:prSet/>
      <dgm:spPr/>
      <dgm:t>
        <a:bodyPr/>
        <a:lstStyle/>
        <a:p>
          <a:endParaRPr lang="en-US"/>
        </a:p>
      </dgm:t>
    </dgm:pt>
    <dgm:pt modelId="{02F4282A-FF09-4F11-A23C-F22B6957EB5B}" type="sibTrans" cxnId="{87F1E92B-28DD-4B56-9663-E3C5BA505E1A}">
      <dgm:prSet/>
      <dgm:spPr/>
      <dgm:t>
        <a:bodyPr/>
        <a:lstStyle/>
        <a:p>
          <a:endParaRPr lang="en-US"/>
        </a:p>
      </dgm:t>
    </dgm:pt>
    <dgm:pt modelId="{CC80E288-175C-3041-B82F-A478941C260B}" type="pres">
      <dgm:prSet presAssocID="{CBE9C02A-1E9A-4A6C-BB10-E94EEAE7EE70}" presName="Name0" presStyleCnt="0">
        <dgm:presLayoutVars>
          <dgm:dir/>
          <dgm:resizeHandles val="exact"/>
        </dgm:presLayoutVars>
      </dgm:prSet>
      <dgm:spPr/>
    </dgm:pt>
    <dgm:pt modelId="{1ED07506-FB21-A441-8359-E82E192FAC3E}" type="pres">
      <dgm:prSet presAssocID="{96037950-2794-4118-B269-4831DC041997}" presName="node" presStyleLbl="node1" presStyleIdx="0" presStyleCnt="5">
        <dgm:presLayoutVars>
          <dgm:bulletEnabled val="1"/>
        </dgm:presLayoutVars>
      </dgm:prSet>
      <dgm:spPr/>
    </dgm:pt>
    <dgm:pt modelId="{C6696CE7-6ED8-3A47-B01B-A89DB56F49A9}" type="pres">
      <dgm:prSet presAssocID="{63A76A46-F13A-44B6-A973-96A307E3A493}" presName="sibTrans" presStyleLbl="sibTrans1D1" presStyleIdx="0" presStyleCnt="4"/>
      <dgm:spPr/>
    </dgm:pt>
    <dgm:pt modelId="{DCACB005-8BA4-3943-B1FC-0CE45925D250}" type="pres">
      <dgm:prSet presAssocID="{63A76A46-F13A-44B6-A973-96A307E3A493}" presName="connectorText" presStyleLbl="sibTrans1D1" presStyleIdx="0" presStyleCnt="4"/>
      <dgm:spPr/>
    </dgm:pt>
    <dgm:pt modelId="{2D11C46B-DAEB-FC49-B619-4C22172C0762}" type="pres">
      <dgm:prSet presAssocID="{EC88BCCA-5C5B-46B1-97A4-BE2390DF3549}" presName="node" presStyleLbl="node1" presStyleIdx="1" presStyleCnt="5">
        <dgm:presLayoutVars>
          <dgm:bulletEnabled val="1"/>
        </dgm:presLayoutVars>
      </dgm:prSet>
      <dgm:spPr/>
    </dgm:pt>
    <dgm:pt modelId="{E6BEF991-9643-234D-B48D-2C5E4A0CB5E6}" type="pres">
      <dgm:prSet presAssocID="{B28FEC45-33CC-4B69-8E8F-DC6C1253E5C6}" presName="sibTrans" presStyleLbl="sibTrans1D1" presStyleIdx="1" presStyleCnt="4"/>
      <dgm:spPr/>
    </dgm:pt>
    <dgm:pt modelId="{3F08A910-381C-0C48-B295-B4F314727E90}" type="pres">
      <dgm:prSet presAssocID="{B28FEC45-33CC-4B69-8E8F-DC6C1253E5C6}" presName="connectorText" presStyleLbl="sibTrans1D1" presStyleIdx="1" presStyleCnt="4"/>
      <dgm:spPr/>
    </dgm:pt>
    <dgm:pt modelId="{02238110-3CFA-4345-AB88-916562446257}" type="pres">
      <dgm:prSet presAssocID="{D7FA4914-BFF0-4709-953E-92A0CDFC6705}" presName="node" presStyleLbl="node1" presStyleIdx="2" presStyleCnt="5">
        <dgm:presLayoutVars>
          <dgm:bulletEnabled val="1"/>
        </dgm:presLayoutVars>
      </dgm:prSet>
      <dgm:spPr/>
    </dgm:pt>
    <dgm:pt modelId="{0CE8EBE2-F1A7-B144-8532-AE43EEC97201}" type="pres">
      <dgm:prSet presAssocID="{2E724494-D7CB-448B-A086-F5BBE77DD17F}" presName="sibTrans" presStyleLbl="sibTrans1D1" presStyleIdx="2" presStyleCnt="4"/>
      <dgm:spPr/>
    </dgm:pt>
    <dgm:pt modelId="{7AA0D273-1624-3642-B225-D0E47F1D732C}" type="pres">
      <dgm:prSet presAssocID="{2E724494-D7CB-448B-A086-F5BBE77DD17F}" presName="connectorText" presStyleLbl="sibTrans1D1" presStyleIdx="2" presStyleCnt="4"/>
      <dgm:spPr/>
    </dgm:pt>
    <dgm:pt modelId="{0E6E4400-1385-ED4F-B8AC-A2BC3280DC56}" type="pres">
      <dgm:prSet presAssocID="{382EA5EE-3B42-4E2D-AA5C-FFFD9EA344BF}" presName="node" presStyleLbl="node1" presStyleIdx="3" presStyleCnt="5">
        <dgm:presLayoutVars>
          <dgm:bulletEnabled val="1"/>
        </dgm:presLayoutVars>
      </dgm:prSet>
      <dgm:spPr/>
    </dgm:pt>
    <dgm:pt modelId="{EB911EA6-F21D-9944-8486-BB5EFB0A4015}" type="pres">
      <dgm:prSet presAssocID="{E17BE80B-D90D-4CC1-A280-DA3432F02A7B}" presName="sibTrans" presStyleLbl="sibTrans1D1" presStyleIdx="3" presStyleCnt="4"/>
      <dgm:spPr/>
    </dgm:pt>
    <dgm:pt modelId="{27D3D710-D302-8344-AED4-04DFF736D65C}" type="pres">
      <dgm:prSet presAssocID="{E17BE80B-D90D-4CC1-A280-DA3432F02A7B}" presName="connectorText" presStyleLbl="sibTrans1D1" presStyleIdx="3" presStyleCnt="4"/>
      <dgm:spPr/>
    </dgm:pt>
    <dgm:pt modelId="{7E7EDBD1-107A-6A40-B897-03C4026F319F}" type="pres">
      <dgm:prSet presAssocID="{79B28671-6675-4F13-8B35-804E3EABE668}" presName="node" presStyleLbl="node1" presStyleIdx="4" presStyleCnt="5">
        <dgm:presLayoutVars>
          <dgm:bulletEnabled val="1"/>
        </dgm:presLayoutVars>
      </dgm:prSet>
      <dgm:spPr/>
    </dgm:pt>
  </dgm:ptLst>
  <dgm:cxnLst>
    <dgm:cxn modelId="{3844EF07-AEB2-C847-B748-7170A1DB0FA9}" type="presOf" srcId="{96037950-2794-4118-B269-4831DC041997}" destId="{1ED07506-FB21-A441-8359-E82E192FAC3E}" srcOrd="0" destOrd="0" presId="urn:microsoft.com/office/officeart/2016/7/layout/RepeatingBendingProcessNew"/>
    <dgm:cxn modelId="{4EA79B0F-2F4A-1343-8AE8-F082DD7F4B0E}" type="presOf" srcId="{EC88BCCA-5C5B-46B1-97A4-BE2390DF3549}" destId="{2D11C46B-DAEB-FC49-B619-4C22172C0762}" srcOrd="0" destOrd="0" presId="urn:microsoft.com/office/officeart/2016/7/layout/RepeatingBendingProcessNew"/>
    <dgm:cxn modelId="{D3C0801D-BE56-A44D-9ECC-3E5C101944E8}" type="presOf" srcId="{2E724494-D7CB-448B-A086-F5BBE77DD17F}" destId="{0CE8EBE2-F1A7-B144-8532-AE43EEC97201}" srcOrd="0" destOrd="0" presId="urn:microsoft.com/office/officeart/2016/7/layout/RepeatingBendingProcessNew"/>
    <dgm:cxn modelId="{1CC6EE22-5423-4244-9741-EB8AB86544C5}" srcId="{CBE9C02A-1E9A-4A6C-BB10-E94EEAE7EE70}" destId="{EC88BCCA-5C5B-46B1-97A4-BE2390DF3549}" srcOrd="1" destOrd="0" parTransId="{8694FB7A-F151-4E22-81FA-1CE2B0498F6F}" sibTransId="{B28FEC45-33CC-4B69-8E8F-DC6C1253E5C6}"/>
    <dgm:cxn modelId="{87F1E92B-28DD-4B56-9663-E3C5BA505E1A}" srcId="{CBE9C02A-1E9A-4A6C-BB10-E94EEAE7EE70}" destId="{79B28671-6675-4F13-8B35-804E3EABE668}" srcOrd="4" destOrd="0" parTransId="{DDD38BA7-E497-4769-8749-3B3FCB978B9A}" sibTransId="{02F4282A-FF09-4F11-A23C-F22B6957EB5B}"/>
    <dgm:cxn modelId="{07A8503B-D6E7-4849-ADF1-A2D77EEDA1CD}" type="presOf" srcId="{B28FEC45-33CC-4B69-8E8F-DC6C1253E5C6}" destId="{E6BEF991-9643-234D-B48D-2C5E4A0CB5E6}" srcOrd="0" destOrd="0" presId="urn:microsoft.com/office/officeart/2016/7/layout/RepeatingBendingProcessNew"/>
    <dgm:cxn modelId="{97122B40-4365-4A06-BE35-088F82848FEF}" srcId="{CBE9C02A-1E9A-4A6C-BB10-E94EEAE7EE70}" destId="{96037950-2794-4118-B269-4831DC041997}" srcOrd="0" destOrd="0" parTransId="{EA7B4B97-CE87-46F9-A66E-40B15DFE8643}" sibTransId="{63A76A46-F13A-44B6-A973-96A307E3A493}"/>
    <dgm:cxn modelId="{E22EDE52-F6D9-D546-A073-9DBF88C999C9}" type="presOf" srcId="{382EA5EE-3B42-4E2D-AA5C-FFFD9EA344BF}" destId="{0E6E4400-1385-ED4F-B8AC-A2BC3280DC56}" srcOrd="0" destOrd="0" presId="urn:microsoft.com/office/officeart/2016/7/layout/RepeatingBendingProcessNew"/>
    <dgm:cxn modelId="{DF5F9A79-0D26-FB49-81CE-5B64647BF78C}" type="presOf" srcId="{63A76A46-F13A-44B6-A973-96A307E3A493}" destId="{C6696CE7-6ED8-3A47-B01B-A89DB56F49A9}" srcOrd="0" destOrd="0" presId="urn:microsoft.com/office/officeart/2016/7/layout/RepeatingBendingProcessNew"/>
    <dgm:cxn modelId="{5B65D280-6C79-744C-B67B-9EE3B7FBEE6C}" type="presOf" srcId="{E17BE80B-D90D-4CC1-A280-DA3432F02A7B}" destId="{27D3D710-D302-8344-AED4-04DFF736D65C}" srcOrd="1" destOrd="0" presId="urn:microsoft.com/office/officeart/2016/7/layout/RepeatingBendingProcessNew"/>
    <dgm:cxn modelId="{1A53D580-AB03-1244-93D9-7A5AED184CC8}" type="presOf" srcId="{D7FA4914-BFF0-4709-953E-92A0CDFC6705}" destId="{02238110-3CFA-4345-AB88-916562446257}" srcOrd="0" destOrd="0" presId="urn:microsoft.com/office/officeart/2016/7/layout/RepeatingBendingProcessNew"/>
    <dgm:cxn modelId="{C9F6A58F-F7CD-B446-85B0-2AE08235A6BD}" type="presOf" srcId="{CBE9C02A-1E9A-4A6C-BB10-E94EEAE7EE70}" destId="{CC80E288-175C-3041-B82F-A478941C260B}" srcOrd="0" destOrd="0" presId="urn:microsoft.com/office/officeart/2016/7/layout/RepeatingBendingProcessNew"/>
    <dgm:cxn modelId="{30A04BA1-E475-4265-967E-9192DA4B6E89}" srcId="{CBE9C02A-1E9A-4A6C-BB10-E94EEAE7EE70}" destId="{382EA5EE-3B42-4E2D-AA5C-FFFD9EA344BF}" srcOrd="3" destOrd="0" parTransId="{75926EBE-B0F4-4BA4-B7DB-2B578A533DE8}" sibTransId="{E17BE80B-D90D-4CC1-A280-DA3432F02A7B}"/>
    <dgm:cxn modelId="{7B8EF7C1-D833-7B46-AC5C-0C9F5CBAEE92}" type="presOf" srcId="{E17BE80B-D90D-4CC1-A280-DA3432F02A7B}" destId="{EB911EA6-F21D-9944-8486-BB5EFB0A4015}" srcOrd="0" destOrd="0" presId="urn:microsoft.com/office/officeart/2016/7/layout/RepeatingBendingProcessNew"/>
    <dgm:cxn modelId="{52B6F0CC-1E70-1A41-AA5E-6E9C2FE026B4}" type="presOf" srcId="{2E724494-D7CB-448B-A086-F5BBE77DD17F}" destId="{7AA0D273-1624-3642-B225-D0E47F1D732C}" srcOrd="1" destOrd="0" presId="urn:microsoft.com/office/officeart/2016/7/layout/RepeatingBendingProcessNew"/>
    <dgm:cxn modelId="{F6D61ACD-ADDF-3A46-8D62-7B66A2599F3B}" type="presOf" srcId="{63A76A46-F13A-44B6-A973-96A307E3A493}" destId="{DCACB005-8BA4-3943-B1FC-0CE45925D250}" srcOrd="1" destOrd="0" presId="urn:microsoft.com/office/officeart/2016/7/layout/RepeatingBendingProcessNew"/>
    <dgm:cxn modelId="{045DDDD0-F3AC-3B48-88D1-E47CDE70A516}" type="presOf" srcId="{B28FEC45-33CC-4B69-8E8F-DC6C1253E5C6}" destId="{3F08A910-381C-0C48-B295-B4F314727E90}" srcOrd="1" destOrd="0" presId="urn:microsoft.com/office/officeart/2016/7/layout/RepeatingBendingProcessNew"/>
    <dgm:cxn modelId="{559206E3-36F9-0743-8285-89C68501D1B1}" type="presOf" srcId="{79B28671-6675-4F13-8B35-804E3EABE668}" destId="{7E7EDBD1-107A-6A40-B897-03C4026F319F}" srcOrd="0" destOrd="0" presId="urn:microsoft.com/office/officeart/2016/7/layout/RepeatingBendingProcessNew"/>
    <dgm:cxn modelId="{752291F2-095E-4370-A9DF-9D8A0AC7D9DD}" srcId="{CBE9C02A-1E9A-4A6C-BB10-E94EEAE7EE70}" destId="{D7FA4914-BFF0-4709-953E-92A0CDFC6705}" srcOrd="2" destOrd="0" parTransId="{3228639F-10A5-4723-A120-128D4DE6114C}" sibTransId="{2E724494-D7CB-448B-A086-F5BBE77DD17F}"/>
    <dgm:cxn modelId="{8A2986BF-0CDD-4645-84B0-6831DD739320}" type="presParOf" srcId="{CC80E288-175C-3041-B82F-A478941C260B}" destId="{1ED07506-FB21-A441-8359-E82E192FAC3E}" srcOrd="0" destOrd="0" presId="urn:microsoft.com/office/officeart/2016/7/layout/RepeatingBendingProcessNew"/>
    <dgm:cxn modelId="{0BCD8EC2-5D63-3541-B35C-E49E3AB30A57}" type="presParOf" srcId="{CC80E288-175C-3041-B82F-A478941C260B}" destId="{C6696CE7-6ED8-3A47-B01B-A89DB56F49A9}" srcOrd="1" destOrd="0" presId="urn:microsoft.com/office/officeart/2016/7/layout/RepeatingBendingProcessNew"/>
    <dgm:cxn modelId="{6AA7DD5D-1B46-DE41-B3E2-200B7717F3FB}" type="presParOf" srcId="{C6696CE7-6ED8-3A47-B01B-A89DB56F49A9}" destId="{DCACB005-8BA4-3943-B1FC-0CE45925D250}" srcOrd="0" destOrd="0" presId="urn:microsoft.com/office/officeart/2016/7/layout/RepeatingBendingProcessNew"/>
    <dgm:cxn modelId="{30B9B80A-98EA-4F4C-A354-8DBB848BD306}" type="presParOf" srcId="{CC80E288-175C-3041-B82F-A478941C260B}" destId="{2D11C46B-DAEB-FC49-B619-4C22172C0762}" srcOrd="2" destOrd="0" presId="urn:microsoft.com/office/officeart/2016/7/layout/RepeatingBendingProcessNew"/>
    <dgm:cxn modelId="{02FC4A4A-711C-A449-A915-83F579D32699}" type="presParOf" srcId="{CC80E288-175C-3041-B82F-A478941C260B}" destId="{E6BEF991-9643-234D-B48D-2C5E4A0CB5E6}" srcOrd="3" destOrd="0" presId="urn:microsoft.com/office/officeart/2016/7/layout/RepeatingBendingProcessNew"/>
    <dgm:cxn modelId="{F40631AB-D129-3347-9FAC-609AC63007D4}" type="presParOf" srcId="{E6BEF991-9643-234D-B48D-2C5E4A0CB5E6}" destId="{3F08A910-381C-0C48-B295-B4F314727E90}" srcOrd="0" destOrd="0" presId="urn:microsoft.com/office/officeart/2016/7/layout/RepeatingBendingProcessNew"/>
    <dgm:cxn modelId="{23E49708-3249-ED4F-981B-5515120EC96F}" type="presParOf" srcId="{CC80E288-175C-3041-B82F-A478941C260B}" destId="{02238110-3CFA-4345-AB88-916562446257}" srcOrd="4" destOrd="0" presId="urn:microsoft.com/office/officeart/2016/7/layout/RepeatingBendingProcessNew"/>
    <dgm:cxn modelId="{D575CF24-1181-364B-926A-072CCCD3F6B7}" type="presParOf" srcId="{CC80E288-175C-3041-B82F-A478941C260B}" destId="{0CE8EBE2-F1A7-B144-8532-AE43EEC97201}" srcOrd="5" destOrd="0" presId="urn:microsoft.com/office/officeart/2016/7/layout/RepeatingBendingProcessNew"/>
    <dgm:cxn modelId="{A62BB43D-3A00-B54E-837F-335E887A99E9}" type="presParOf" srcId="{0CE8EBE2-F1A7-B144-8532-AE43EEC97201}" destId="{7AA0D273-1624-3642-B225-D0E47F1D732C}" srcOrd="0" destOrd="0" presId="urn:microsoft.com/office/officeart/2016/7/layout/RepeatingBendingProcessNew"/>
    <dgm:cxn modelId="{60BF3029-F0CF-1E42-B897-73EAA6E4833F}" type="presParOf" srcId="{CC80E288-175C-3041-B82F-A478941C260B}" destId="{0E6E4400-1385-ED4F-B8AC-A2BC3280DC56}" srcOrd="6" destOrd="0" presId="urn:microsoft.com/office/officeart/2016/7/layout/RepeatingBendingProcessNew"/>
    <dgm:cxn modelId="{4657FB1A-2F49-3B42-BE21-8049B9B9C200}" type="presParOf" srcId="{CC80E288-175C-3041-B82F-A478941C260B}" destId="{EB911EA6-F21D-9944-8486-BB5EFB0A4015}" srcOrd="7" destOrd="0" presId="urn:microsoft.com/office/officeart/2016/7/layout/RepeatingBendingProcessNew"/>
    <dgm:cxn modelId="{EE411021-318F-224F-AB1B-2993483C42DD}" type="presParOf" srcId="{EB911EA6-F21D-9944-8486-BB5EFB0A4015}" destId="{27D3D710-D302-8344-AED4-04DFF736D65C}" srcOrd="0" destOrd="0" presId="urn:microsoft.com/office/officeart/2016/7/layout/RepeatingBendingProcessNew"/>
    <dgm:cxn modelId="{3207C298-79E9-4F4C-91A6-DE3B8FBE3A62}" type="presParOf" srcId="{CC80E288-175C-3041-B82F-A478941C260B}" destId="{7E7EDBD1-107A-6A40-B897-03C4026F319F}"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3ECD5-7BAD-F04A-82D4-DE49CA08684F}">
      <dsp:nvSpPr>
        <dsp:cNvPr id="0" name=""/>
        <dsp:cNvSpPr/>
      </dsp:nvSpPr>
      <dsp:spPr>
        <a:xfrm>
          <a:off x="0" y="0"/>
          <a:ext cx="78867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CFB493-F1BB-974D-8F85-C7A11243624A}">
      <dsp:nvSpPr>
        <dsp:cNvPr id="0" name=""/>
        <dsp:cNvSpPr/>
      </dsp:nvSpPr>
      <dsp:spPr>
        <a:xfrm>
          <a:off x="0" y="0"/>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a:t>Il trattamento basato sulla modificazione del comportamento dei genitori, si fonda sulla teoria dell’apprendimento sociale, ed è stata sviluppata per genitori di bambini non cooperativi, oppositivi e aggressivi (Vio, Marzocchi &amp; Offredi, 1999). </a:t>
          </a:r>
          <a:endParaRPr lang="en-US" sz="2000" kern="1200"/>
        </a:p>
      </dsp:txBody>
      <dsp:txXfrm>
        <a:off x="0" y="0"/>
        <a:ext cx="7886700" cy="2175669"/>
      </dsp:txXfrm>
    </dsp:sp>
    <dsp:sp modelId="{9AEBFC9D-0A74-D443-9C0E-23838510F77F}">
      <dsp:nvSpPr>
        <dsp:cNvPr id="0" name=""/>
        <dsp:cNvSpPr/>
      </dsp:nvSpPr>
      <dsp:spPr>
        <a:xfrm>
          <a:off x="0" y="2175669"/>
          <a:ext cx="78867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0A25DB-4258-2947-8CA5-B26CF3379F5C}">
      <dsp:nvSpPr>
        <dsp:cNvPr id="0" name=""/>
        <dsp:cNvSpPr/>
      </dsp:nvSpPr>
      <dsp:spPr>
        <a:xfrm>
          <a:off x="0" y="2175669"/>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kern="1200"/>
            <a:t>ll parent training costituisce una via per migliorare il funzionamento di bambini con ADHD insegnando ai genitori a riconoscere l’importanza delle relazioni con i coetanei, ad insegnare, in modo naturale e quando ve ne è il bisogno, le abilità sociali e di crescita, ad acquisire un ruolo attivo nell’organizzazione della vita sociale del bambino, e a facilitare l’accordo fra adulti nell’ambiente in cui il bambino si trova a vivere (insegnanti e altri educatori).</a:t>
          </a:r>
          <a:endParaRPr lang="en-US" sz="2000" kern="1200"/>
        </a:p>
      </dsp:txBody>
      <dsp:txXfrm>
        <a:off x="0" y="2175669"/>
        <a:ext cx="7886700" cy="217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3A6C8-D841-5F4B-BEBC-3BB8AC2E2C87}">
      <dsp:nvSpPr>
        <dsp:cNvPr id="0" name=""/>
        <dsp:cNvSpPr/>
      </dsp:nvSpPr>
      <dsp:spPr>
        <a:xfrm>
          <a:off x="0" y="2641"/>
          <a:ext cx="4189836"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4D08E-23B8-C24B-8168-8E6870AD36C1}">
      <dsp:nvSpPr>
        <dsp:cNvPr id="0" name=""/>
        <dsp:cNvSpPr/>
      </dsp:nvSpPr>
      <dsp:spPr>
        <a:xfrm>
          <a:off x="0" y="2641"/>
          <a:ext cx="4189836" cy="180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kern="1200" baseline="0"/>
            <a:t>Affrontare le caratteristiche comuni del bambino con DDAI.</a:t>
          </a:r>
          <a:endParaRPr lang="en-US" sz="2100" kern="1200"/>
        </a:p>
      </dsp:txBody>
      <dsp:txXfrm>
        <a:off x="0" y="2641"/>
        <a:ext cx="4189836" cy="1801486"/>
      </dsp:txXfrm>
    </dsp:sp>
    <dsp:sp modelId="{5ABE9835-3C43-0645-AB30-A69C87EB927E}">
      <dsp:nvSpPr>
        <dsp:cNvPr id="0" name=""/>
        <dsp:cNvSpPr/>
      </dsp:nvSpPr>
      <dsp:spPr>
        <a:xfrm>
          <a:off x="0" y="1804128"/>
          <a:ext cx="4189836"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A81F8-6702-A245-841B-2879CFBD6C5F}">
      <dsp:nvSpPr>
        <dsp:cNvPr id="0" name=""/>
        <dsp:cNvSpPr/>
      </dsp:nvSpPr>
      <dsp:spPr>
        <a:xfrm>
          <a:off x="0" y="1804128"/>
          <a:ext cx="4189836" cy="180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kern="1200" baseline="0"/>
            <a:t>Analizzare i modi di pensare e agire dei genitori e quanto questi abbiano peso sulle capacità di contenere i C problema del figlio.</a:t>
          </a:r>
          <a:endParaRPr lang="en-US" sz="2100" kern="1200"/>
        </a:p>
      </dsp:txBody>
      <dsp:txXfrm>
        <a:off x="0" y="1804128"/>
        <a:ext cx="4189836" cy="1801486"/>
      </dsp:txXfrm>
    </dsp:sp>
    <dsp:sp modelId="{CA3CC7DD-9E2D-E943-BF51-6BF755053683}">
      <dsp:nvSpPr>
        <dsp:cNvPr id="0" name=""/>
        <dsp:cNvSpPr/>
      </dsp:nvSpPr>
      <dsp:spPr>
        <a:xfrm>
          <a:off x="0" y="3605614"/>
          <a:ext cx="4189836"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597B8-6C0B-904C-97BF-EB4C4E6687FC}">
      <dsp:nvSpPr>
        <dsp:cNvPr id="0" name=""/>
        <dsp:cNvSpPr/>
      </dsp:nvSpPr>
      <dsp:spPr>
        <a:xfrm>
          <a:off x="0" y="3605614"/>
          <a:ext cx="4189836" cy="180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it-IT" sz="2100" kern="1200" baseline="0"/>
            <a:t>Richiamare l’attenzione sulle peculiarità caratteriali e comportamentali del proprio figlio, facendo luce sull’interazione Figlio-Genitori-Situazione.</a:t>
          </a:r>
          <a:endParaRPr lang="en-US" sz="2100" kern="1200"/>
        </a:p>
      </dsp:txBody>
      <dsp:txXfrm>
        <a:off x="0" y="3605614"/>
        <a:ext cx="4189836" cy="1801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502A7-49ED-9947-84AD-E167D9EA897B}">
      <dsp:nvSpPr>
        <dsp:cNvPr id="0" name=""/>
        <dsp:cNvSpPr/>
      </dsp:nvSpPr>
      <dsp:spPr>
        <a:xfrm>
          <a:off x="0" y="845486"/>
          <a:ext cx="5098904"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E80EDCA-3D7E-9E40-8161-3539EF1F1BC8}">
      <dsp:nvSpPr>
        <dsp:cNvPr id="0" name=""/>
        <dsp:cNvSpPr/>
      </dsp:nvSpPr>
      <dsp:spPr>
        <a:xfrm>
          <a:off x="254945" y="594566"/>
          <a:ext cx="3569232"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4909" tIns="0" rIns="134909" bIns="0" numCol="1" spcCol="1270" anchor="ctr" anchorCtr="0">
          <a:noAutofit/>
        </a:bodyPr>
        <a:lstStyle/>
        <a:p>
          <a:pPr marL="0" lvl="0" indent="0" algn="l" defTabSz="755650">
            <a:lnSpc>
              <a:spcPct val="90000"/>
            </a:lnSpc>
            <a:spcBef>
              <a:spcPct val="0"/>
            </a:spcBef>
            <a:spcAft>
              <a:spcPct val="35000"/>
            </a:spcAft>
            <a:buNone/>
          </a:pPr>
          <a:r>
            <a:rPr lang="it-IT" sz="1700" kern="1200"/>
            <a:t>Scala SDAG </a:t>
          </a:r>
          <a:endParaRPr lang="en-US" sz="1700" kern="1200"/>
        </a:p>
      </dsp:txBody>
      <dsp:txXfrm>
        <a:off x="279443" y="619064"/>
        <a:ext cx="3520236" cy="452844"/>
      </dsp:txXfrm>
    </dsp:sp>
    <dsp:sp modelId="{5DF3B3B8-7431-1348-BBA6-EC88459F5F35}">
      <dsp:nvSpPr>
        <dsp:cNvPr id="0" name=""/>
        <dsp:cNvSpPr/>
      </dsp:nvSpPr>
      <dsp:spPr>
        <a:xfrm>
          <a:off x="0" y="1616606"/>
          <a:ext cx="5098904"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F9F0EB8-57DA-2A46-BA57-6C29172BCCF0}">
      <dsp:nvSpPr>
        <dsp:cNvPr id="0" name=""/>
        <dsp:cNvSpPr/>
      </dsp:nvSpPr>
      <dsp:spPr>
        <a:xfrm>
          <a:off x="254945" y="1365686"/>
          <a:ext cx="3569232"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4909" tIns="0" rIns="134909" bIns="0" numCol="1" spcCol="1270" anchor="ctr" anchorCtr="0">
          <a:noAutofit/>
        </a:bodyPr>
        <a:lstStyle/>
        <a:p>
          <a:pPr marL="0" lvl="0" indent="0" algn="l" defTabSz="755650">
            <a:lnSpc>
              <a:spcPct val="90000"/>
            </a:lnSpc>
            <a:spcBef>
              <a:spcPct val="0"/>
            </a:spcBef>
            <a:spcAft>
              <a:spcPct val="35000"/>
            </a:spcAft>
            <a:buNone/>
          </a:pPr>
          <a:r>
            <a:rPr lang="it-IT" sz="1700" kern="1200"/>
            <a:t>Scala SDAI </a:t>
          </a:r>
          <a:endParaRPr lang="en-US" sz="1700" kern="1200"/>
        </a:p>
      </dsp:txBody>
      <dsp:txXfrm>
        <a:off x="279443" y="1390184"/>
        <a:ext cx="3520236" cy="452844"/>
      </dsp:txXfrm>
    </dsp:sp>
    <dsp:sp modelId="{1512C245-65CF-EA44-9272-1A01A7920589}">
      <dsp:nvSpPr>
        <dsp:cNvPr id="0" name=""/>
        <dsp:cNvSpPr/>
      </dsp:nvSpPr>
      <dsp:spPr>
        <a:xfrm>
          <a:off x="0" y="2387726"/>
          <a:ext cx="5098904" cy="7229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95732" tIns="354076" rIns="395732" bIns="120904" numCol="1" spcCol="1270" anchor="t" anchorCtr="0">
          <a:noAutofit/>
        </a:bodyPr>
        <a:lstStyle/>
        <a:p>
          <a:pPr marL="171450" lvl="1" indent="-171450" algn="l" defTabSz="755650">
            <a:lnSpc>
              <a:spcPct val="90000"/>
            </a:lnSpc>
            <a:spcBef>
              <a:spcPct val="0"/>
            </a:spcBef>
            <a:spcAft>
              <a:spcPct val="15000"/>
            </a:spcAft>
            <a:buChar char="•"/>
          </a:pPr>
          <a:r>
            <a:rPr lang="it-IT" sz="1700" kern="1200" dirty="0"/>
            <a:t>(versione per le madri, versione per i padri)</a:t>
          </a:r>
          <a:endParaRPr lang="en-US" sz="1700" kern="1200" dirty="0"/>
        </a:p>
      </dsp:txBody>
      <dsp:txXfrm>
        <a:off x="0" y="2387726"/>
        <a:ext cx="5098904" cy="722924"/>
      </dsp:txXfrm>
    </dsp:sp>
    <dsp:sp modelId="{5BDD973F-C6AB-954E-971A-3027C690D398}">
      <dsp:nvSpPr>
        <dsp:cNvPr id="0" name=""/>
        <dsp:cNvSpPr/>
      </dsp:nvSpPr>
      <dsp:spPr>
        <a:xfrm>
          <a:off x="254945" y="2136806"/>
          <a:ext cx="3569232"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4909" tIns="0" rIns="134909" bIns="0" numCol="1" spcCol="1270" anchor="ctr" anchorCtr="0">
          <a:noAutofit/>
        </a:bodyPr>
        <a:lstStyle/>
        <a:p>
          <a:pPr marL="0" lvl="0" indent="0" algn="l" defTabSz="755650">
            <a:lnSpc>
              <a:spcPct val="90000"/>
            </a:lnSpc>
            <a:spcBef>
              <a:spcPct val="0"/>
            </a:spcBef>
            <a:spcAft>
              <a:spcPct val="35000"/>
            </a:spcAft>
            <a:buNone/>
          </a:pPr>
          <a:r>
            <a:rPr lang="it-IT" sz="1700" kern="1200"/>
            <a:t>Senso di competenza dei genitori</a:t>
          </a:r>
          <a:endParaRPr lang="en-US" sz="1700" kern="1200"/>
        </a:p>
      </dsp:txBody>
      <dsp:txXfrm>
        <a:off x="279443" y="2161304"/>
        <a:ext cx="3520236"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3E686-DBFA-0445-8CA6-9BA91E95CC41}">
      <dsp:nvSpPr>
        <dsp:cNvPr id="0" name=""/>
        <dsp:cNvSpPr/>
      </dsp:nvSpPr>
      <dsp:spPr>
        <a:xfrm>
          <a:off x="0" y="0"/>
          <a:ext cx="3815379"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5813105-5996-DC40-9D80-C7997A516B2B}">
      <dsp:nvSpPr>
        <dsp:cNvPr id="0" name=""/>
        <dsp:cNvSpPr/>
      </dsp:nvSpPr>
      <dsp:spPr>
        <a:xfrm>
          <a:off x="0" y="0"/>
          <a:ext cx="3815379" cy="180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a:t>Non tutti i C – sono ugualmente gravi </a:t>
          </a:r>
          <a:endParaRPr lang="en-US" sz="1700" kern="1200"/>
        </a:p>
      </dsp:txBody>
      <dsp:txXfrm>
        <a:off x="0" y="0"/>
        <a:ext cx="3815379" cy="1804708"/>
      </dsp:txXfrm>
    </dsp:sp>
    <dsp:sp modelId="{F46F296A-C662-334A-B691-D5B563EDB9F6}">
      <dsp:nvSpPr>
        <dsp:cNvPr id="0" name=""/>
        <dsp:cNvSpPr/>
      </dsp:nvSpPr>
      <dsp:spPr>
        <a:xfrm>
          <a:off x="0" y="1804708"/>
          <a:ext cx="3815379"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55312B-3441-4B4E-A83F-A27E7EBA7546}">
      <dsp:nvSpPr>
        <dsp:cNvPr id="0" name=""/>
        <dsp:cNvSpPr/>
      </dsp:nvSpPr>
      <dsp:spPr>
        <a:xfrm>
          <a:off x="0" y="1804708"/>
          <a:ext cx="3815379" cy="180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a:t>Imparare a distinguere i C in lievemente negativi  (C solo disturbanti) e gravemente negativi (azioni che possono causare danno fisico e morale a persone e cose) al fine di modulare le proprie reazioni in maniera adeguata e coerente.</a:t>
          </a:r>
          <a:endParaRPr lang="en-US" sz="1700" kern="1200"/>
        </a:p>
      </dsp:txBody>
      <dsp:txXfrm>
        <a:off x="0" y="1804708"/>
        <a:ext cx="3815379" cy="18047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DA444-613A-744D-BFED-D36561D755BD}">
      <dsp:nvSpPr>
        <dsp:cNvPr id="0" name=""/>
        <dsp:cNvSpPr/>
      </dsp:nvSpPr>
      <dsp:spPr>
        <a:xfrm>
          <a:off x="0" y="304383"/>
          <a:ext cx="5098904" cy="1389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5732" tIns="291592" rIns="395732" bIns="99568" numCol="1" spcCol="1270" anchor="t" anchorCtr="0">
          <a:noAutofit/>
        </a:bodyPr>
        <a:lstStyle/>
        <a:p>
          <a:pPr marL="114300" lvl="1" indent="-114300" algn="l" defTabSz="622300">
            <a:lnSpc>
              <a:spcPct val="90000"/>
            </a:lnSpc>
            <a:spcBef>
              <a:spcPct val="0"/>
            </a:spcBef>
            <a:spcAft>
              <a:spcPct val="15000"/>
            </a:spcAft>
            <a:buChar char="•"/>
          </a:pPr>
          <a:r>
            <a:rPr lang="it-IT" sz="1400" kern="1200"/>
            <a:t>essendo coerenti nel tempo, cioè ogni qualvolta si presentino. All’inizio  la frequenza con cui tali C si presentano aumenterà, ma successivamente si registrerà un rapido calo e a volte la completa  scomparsa.</a:t>
          </a:r>
          <a:endParaRPr lang="en-US" sz="1400" kern="1200"/>
        </a:p>
      </dsp:txBody>
      <dsp:txXfrm>
        <a:off x="0" y="304383"/>
        <a:ext cx="5098904" cy="1389150"/>
      </dsp:txXfrm>
    </dsp:sp>
    <dsp:sp modelId="{BE59019E-F9A1-9D46-953E-8626C9B4A485}">
      <dsp:nvSpPr>
        <dsp:cNvPr id="0" name=""/>
        <dsp:cNvSpPr/>
      </dsp:nvSpPr>
      <dsp:spPr>
        <a:xfrm>
          <a:off x="254945" y="97743"/>
          <a:ext cx="3569232" cy="41327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4909" tIns="0" rIns="134909" bIns="0" numCol="1" spcCol="1270" anchor="ctr" anchorCtr="0">
          <a:noAutofit/>
        </a:bodyPr>
        <a:lstStyle/>
        <a:p>
          <a:pPr marL="0" lvl="0" indent="0" algn="l" defTabSz="622300">
            <a:lnSpc>
              <a:spcPct val="90000"/>
            </a:lnSpc>
            <a:spcBef>
              <a:spcPct val="0"/>
            </a:spcBef>
            <a:spcAft>
              <a:spcPct val="35000"/>
            </a:spcAft>
            <a:buNone/>
          </a:pPr>
          <a:r>
            <a:rPr lang="it-IT" sz="1400" b="1" kern="1200"/>
            <a:t>Ignorare i C lievemente negativi </a:t>
          </a:r>
          <a:r>
            <a:rPr lang="it-IT" sz="1400" kern="1200"/>
            <a:t>:</a:t>
          </a:r>
          <a:endParaRPr lang="en-US" sz="1400" kern="1200"/>
        </a:p>
      </dsp:txBody>
      <dsp:txXfrm>
        <a:off x="275120" y="117918"/>
        <a:ext cx="3528882" cy="372929"/>
      </dsp:txXfrm>
    </dsp:sp>
    <dsp:sp modelId="{FB2B1282-7924-D547-94A6-1E4859EF22FD}">
      <dsp:nvSpPr>
        <dsp:cNvPr id="0" name=""/>
        <dsp:cNvSpPr/>
      </dsp:nvSpPr>
      <dsp:spPr>
        <a:xfrm>
          <a:off x="0" y="1975773"/>
          <a:ext cx="5098904" cy="1631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5732" tIns="291592" rIns="395732" bIns="99568" numCol="1" spcCol="1270" anchor="t" anchorCtr="0">
          <a:noAutofit/>
        </a:bodyPr>
        <a:lstStyle/>
        <a:p>
          <a:pPr marL="114300" lvl="1" indent="-114300" algn="l" defTabSz="622300">
            <a:lnSpc>
              <a:spcPct val="90000"/>
            </a:lnSpc>
            <a:spcBef>
              <a:spcPct val="0"/>
            </a:spcBef>
            <a:spcAft>
              <a:spcPct val="15000"/>
            </a:spcAft>
            <a:buChar char="•"/>
          </a:pPr>
          <a:r>
            <a:rPr lang="it-IT" sz="1400" kern="1200"/>
            <a:t>sottoponendo il b. a una situazione che si è constatata per lui spiacevole (castigo, sculaccione, sgridata)</a:t>
          </a:r>
          <a:endParaRPr lang="en-US" sz="1400" kern="1200"/>
        </a:p>
        <a:p>
          <a:pPr marL="114300" lvl="1" indent="-114300" algn="l" defTabSz="622300">
            <a:lnSpc>
              <a:spcPct val="90000"/>
            </a:lnSpc>
            <a:spcBef>
              <a:spcPct val="0"/>
            </a:spcBef>
            <a:spcAft>
              <a:spcPct val="15000"/>
            </a:spcAft>
            <a:buChar char="•"/>
          </a:pPr>
          <a:r>
            <a:rPr lang="it-IT" sz="1400" kern="1200"/>
            <a:t>Togliendo al b. delle cose piacevoli (costo della risposta e time out)</a:t>
          </a:r>
          <a:endParaRPr lang="en-US" sz="1400" kern="1200"/>
        </a:p>
        <a:p>
          <a:pPr marL="114300" lvl="1" indent="-114300" algn="l" defTabSz="622300">
            <a:lnSpc>
              <a:spcPct val="90000"/>
            </a:lnSpc>
            <a:spcBef>
              <a:spcPct val="0"/>
            </a:spcBef>
            <a:spcAft>
              <a:spcPct val="15000"/>
            </a:spcAft>
            <a:buChar char="•"/>
          </a:pPr>
          <a:r>
            <a:rPr lang="it-IT" sz="1400" kern="1200"/>
            <a:t>Fornendo esempi di C positivi che possa adottare in alternativa </a:t>
          </a:r>
          <a:endParaRPr lang="en-US" sz="1400" kern="1200"/>
        </a:p>
      </dsp:txBody>
      <dsp:txXfrm>
        <a:off x="0" y="1975773"/>
        <a:ext cx="5098904" cy="1631700"/>
      </dsp:txXfrm>
    </dsp:sp>
    <dsp:sp modelId="{46AD5AB2-8178-274D-8F45-01068B025B6D}">
      <dsp:nvSpPr>
        <dsp:cNvPr id="0" name=""/>
        <dsp:cNvSpPr/>
      </dsp:nvSpPr>
      <dsp:spPr>
        <a:xfrm>
          <a:off x="254945" y="1769133"/>
          <a:ext cx="3569232" cy="41327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4909" tIns="0" rIns="134909" bIns="0" numCol="1" spcCol="1270" anchor="ctr" anchorCtr="0">
          <a:noAutofit/>
        </a:bodyPr>
        <a:lstStyle/>
        <a:p>
          <a:pPr marL="0" lvl="0" indent="0" algn="l" defTabSz="622300">
            <a:lnSpc>
              <a:spcPct val="90000"/>
            </a:lnSpc>
            <a:spcBef>
              <a:spcPct val="0"/>
            </a:spcBef>
            <a:spcAft>
              <a:spcPct val="35000"/>
            </a:spcAft>
            <a:buNone/>
          </a:pPr>
          <a:r>
            <a:rPr lang="it-IT" sz="1400" b="1" kern="1200"/>
            <a:t>Punire i C gravemente negativi</a:t>
          </a:r>
          <a:r>
            <a:rPr lang="it-IT" sz="1400" kern="1200"/>
            <a:t>:</a:t>
          </a:r>
          <a:endParaRPr lang="en-US" sz="1400" kern="1200"/>
        </a:p>
      </dsp:txBody>
      <dsp:txXfrm>
        <a:off x="275120" y="1789308"/>
        <a:ext cx="3528882" cy="3729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96CE7-6ED8-3A47-B01B-A89DB56F49A9}">
      <dsp:nvSpPr>
        <dsp:cNvPr id="0" name=""/>
        <dsp:cNvSpPr/>
      </dsp:nvSpPr>
      <dsp:spPr>
        <a:xfrm>
          <a:off x="2280144" y="992647"/>
          <a:ext cx="492856" cy="91440"/>
        </a:xfrm>
        <a:custGeom>
          <a:avLst/>
          <a:gdLst/>
          <a:ahLst/>
          <a:cxnLst/>
          <a:rect l="0" t="0" r="0" b="0"/>
          <a:pathLst>
            <a:path>
              <a:moveTo>
                <a:pt x="0" y="45720"/>
              </a:moveTo>
              <a:lnTo>
                <a:pt x="49285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1035749"/>
        <a:ext cx="26172" cy="5234"/>
      </dsp:txXfrm>
    </dsp:sp>
    <dsp:sp modelId="{1ED07506-FB21-A441-8359-E82E192FAC3E}">
      <dsp:nvSpPr>
        <dsp:cNvPr id="0" name=""/>
        <dsp:cNvSpPr/>
      </dsp:nvSpPr>
      <dsp:spPr>
        <a:xfrm>
          <a:off x="6045" y="355597"/>
          <a:ext cx="2275898" cy="136553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89000">
            <a:lnSpc>
              <a:spcPct val="90000"/>
            </a:lnSpc>
            <a:spcBef>
              <a:spcPct val="0"/>
            </a:spcBef>
            <a:spcAft>
              <a:spcPct val="35000"/>
            </a:spcAft>
            <a:buNone/>
          </a:pPr>
          <a:r>
            <a:rPr lang="it-IT" sz="2000" kern="1200"/>
            <a:t>1 Qual è esattamente il problema?</a:t>
          </a:r>
          <a:endParaRPr lang="en-US" sz="2000" kern="1200"/>
        </a:p>
      </dsp:txBody>
      <dsp:txXfrm>
        <a:off x="6045" y="355597"/>
        <a:ext cx="2275898" cy="1365538"/>
      </dsp:txXfrm>
    </dsp:sp>
    <dsp:sp modelId="{E6BEF991-9643-234D-B48D-2C5E4A0CB5E6}">
      <dsp:nvSpPr>
        <dsp:cNvPr id="0" name=""/>
        <dsp:cNvSpPr/>
      </dsp:nvSpPr>
      <dsp:spPr>
        <a:xfrm>
          <a:off x="5079499" y="992647"/>
          <a:ext cx="492856" cy="91440"/>
        </a:xfrm>
        <a:custGeom>
          <a:avLst/>
          <a:gdLst/>
          <a:ahLst/>
          <a:cxnLst/>
          <a:rect l="0" t="0" r="0" b="0"/>
          <a:pathLst>
            <a:path>
              <a:moveTo>
                <a:pt x="0" y="45720"/>
              </a:moveTo>
              <a:lnTo>
                <a:pt x="492856"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1035749"/>
        <a:ext cx="26172" cy="5234"/>
      </dsp:txXfrm>
    </dsp:sp>
    <dsp:sp modelId="{2D11C46B-DAEB-FC49-B619-4C22172C0762}">
      <dsp:nvSpPr>
        <dsp:cNvPr id="0" name=""/>
        <dsp:cNvSpPr/>
      </dsp:nvSpPr>
      <dsp:spPr>
        <a:xfrm>
          <a:off x="2805400" y="355597"/>
          <a:ext cx="2275898" cy="136553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89000">
            <a:lnSpc>
              <a:spcPct val="90000"/>
            </a:lnSpc>
            <a:spcBef>
              <a:spcPct val="0"/>
            </a:spcBef>
            <a:spcAft>
              <a:spcPct val="35000"/>
            </a:spcAft>
            <a:buNone/>
          </a:pPr>
          <a:r>
            <a:rPr lang="it-IT" sz="2000" kern="1200" dirty="0"/>
            <a:t>2 Penso tutte le soluzioni possibili</a:t>
          </a:r>
          <a:endParaRPr lang="en-US" sz="2000" kern="1200" dirty="0"/>
        </a:p>
      </dsp:txBody>
      <dsp:txXfrm>
        <a:off x="2805400" y="355597"/>
        <a:ext cx="2275898" cy="1365538"/>
      </dsp:txXfrm>
    </dsp:sp>
    <dsp:sp modelId="{0CE8EBE2-F1A7-B144-8532-AE43EEC97201}">
      <dsp:nvSpPr>
        <dsp:cNvPr id="0" name=""/>
        <dsp:cNvSpPr/>
      </dsp:nvSpPr>
      <dsp:spPr>
        <a:xfrm>
          <a:off x="1143995" y="1719336"/>
          <a:ext cx="5598709" cy="492856"/>
        </a:xfrm>
        <a:custGeom>
          <a:avLst/>
          <a:gdLst/>
          <a:ahLst/>
          <a:cxnLst/>
          <a:rect l="0" t="0" r="0" b="0"/>
          <a:pathLst>
            <a:path>
              <a:moveTo>
                <a:pt x="5598709" y="0"/>
              </a:moveTo>
              <a:lnTo>
                <a:pt x="5598709" y="263528"/>
              </a:lnTo>
              <a:lnTo>
                <a:pt x="0" y="263528"/>
              </a:lnTo>
              <a:lnTo>
                <a:pt x="0" y="492856"/>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2771" y="1963147"/>
        <a:ext cx="281156" cy="5234"/>
      </dsp:txXfrm>
    </dsp:sp>
    <dsp:sp modelId="{02238110-3CFA-4345-AB88-916562446257}">
      <dsp:nvSpPr>
        <dsp:cNvPr id="0" name=""/>
        <dsp:cNvSpPr/>
      </dsp:nvSpPr>
      <dsp:spPr>
        <a:xfrm>
          <a:off x="5604755" y="355597"/>
          <a:ext cx="2275898" cy="136553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89000">
            <a:lnSpc>
              <a:spcPct val="90000"/>
            </a:lnSpc>
            <a:spcBef>
              <a:spcPct val="0"/>
            </a:spcBef>
            <a:spcAft>
              <a:spcPct val="35000"/>
            </a:spcAft>
            <a:buNone/>
          </a:pPr>
          <a:r>
            <a:rPr lang="it-IT" sz="2000" kern="1200"/>
            <a:t>3 Considero con attenzione tutte le alternative individuate</a:t>
          </a:r>
          <a:endParaRPr lang="en-US" sz="2000" kern="1200"/>
        </a:p>
      </dsp:txBody>
      <dsp:txXfrm>
        <a:off x="5604755" y="355597"/>
        <a:ext cx="2275898" cy="1365538"/>
      </dsp:txXfrm>
    </dsp:sp>
    <dsp:sp modelId="{EB911EA6-F21D-9944-8486-BB5EFB0A4015}">
      <dsp:nvSpPr>
        <dsp:cNvPr id="0" name=""/>
        <dsp:cNvSpPr/>
      </dsp:nvSpPr>
      <dsp:spPr>
        <a:xfrm>
          <a:off x="2280144" y="2881642"/>
          <a:ext cx="492856" cy="91440"/>
        </a:xfrm>
        <a:custGeom>
          <a:avLst/>
          <a:gdLst/>
          <a:ahLst/>
          <a:cxnLst/>
          <a:rect l="0" t="0" r="0" b="0"/>
          <a:pathLst>
            <a:path>
              <a:moveTo>
                <a:pt x="0" y="45720"/>
              </a:moveTo>
              <a:lnTo>
                <a:pt x="492856"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2924745"/>
        <a:ext cx="26172" cy="5234"/>
      </dsp:txXfrm>
    </dsp:sp>
    <dsp:sp modelId="{0E6E4400-1385-ED4F-B8AC-A2BC3280DC56}">
      <dsp:nvSpPr>
        <dsp:cNvPr id="0" name=""/>
        <dsp:cNvSpPr/>
      </dsp:nvSpPr>
      <dsp:spPr>
        <a:xfrm>
          <a:off x="6045" y="2244593"/>
          <a:ext cx="2275898" cy="136553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89000">
            <a:lnSpc>
              <a:spcPct val="90000"/>
            </a:lnSpc>
            <a:spcBef>
              <a:spcPct val="0"/>
            </a:spcBef>
            <a:spcAft>
              <a:spcPct val="35000"/>
            </a:spcAft>
            <a:buNone/>
          </a:pPr>
          <a:r>
            <a:rPr lang="it-IT" sz="2000" kern="1200"/>
            <a:t>4 Formulo un piano dettagliato</a:t>
          </a:r>
          <a:endParaRPr lang="en-US" sz="2000" kern="1200"/>
        </a:p>
      </dsp:txBody>
      <dsp:txXfrm>
        <a:off x="6045" y="2244593"/>
        <a:ext cx="2275898" cy="1365538"/>
      </dsp:txXfrm>
    </dsp:sp>
    <dsp:sp modelId="{7E7EDBD1-107A-6A40-B897-03C4026F319F}">
      <dsp:nvSpPr>
        <dsp:cNvPr id="0" name=""/>
        <dsp:cNvSpPr/>
      </dsp:nvSpPr>
      <dsp:spPr>
        <a:xfrm>
          <a:off x="2805400" y="2244593"/>
          <a:ext cx="2275898" cy="136553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89000">
            <a:lnSpc>
              <a:spcPct val="90000"/>
            </a:lnSpc>
            <a:spcBef>
              <a:spcPct val="0"/>
            </a:spcBef>
            <a:spcAft>
              <a:spcPct val="35000"/>
            </a:spcAft>
            <a:buNone/>
          </a:pPr>
          <a:r>
            <a:rPr lang="it-IT" sz="2000" kern="1200"/>
            <a:t>5 Verifico di aver eseguito bene il piano e di aver raggiunto lo scopo</a:t>
          </a:r>
          <a:endParaRPr lang="en-US" sz="2000" kern="1200"/>
        </a:p>
      </dsp:txBody>
      <dsp:txXfrm>
        <a:off x="2805400" y="2244593"/>
        <a:ext cx="2275898" cy="13655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951D801-7335-104C-6A0C-496FF19D1BC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200">
                <a:latin typeface="Arial" charset="0"/>
              </a:defRPr>
            </a:lvl1pPr>
          </a:lstStyle>
          <a:p>
            <a:pPr>
              <a:defRPr/>
            </a:pPr>
            <a:endParaRPr lang="it-IT"/>
          </a:p>
        </p:txBody>
      </p:sp>
      <p:sp>
        <p:nvSpPr>
          <p:cNvPr id="30723" name="Rectangle 3">
            <a:extLst>
              <a:ext uri="{FF2B5EF4-FFF2-40B4-BE49-F238E27FC236}">
                <a16:creationId xmlns:a16="http://schemas.microsoft.com/office/drawing/2014/main" id="{41E6E1EE-1B11-5410-48DB-718C3D6FBED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200">
                <a:latin typeface="Arial" charset="0"/>
              </a:defRPr>
            </a:lvl1pPr>
          </a:lstStyle>
          <a:p>
            <a:pPr>
              <a:defRPr/>
            </a:pPr>
            <a:endParaRPr lang="it-IT"/>
          </a:p>
        </p:txBody>
      </p:sp>
      <p:sp>
        <p:nvSpPr>
          <p:cNvPr id="9220" name="Rectangle 4">
            <a:extLst>
              <a:ext uri="{FF2B5EF4-FFF2-40B4-BE49-F238E27FC236}">
                <a16:creationId xmlns:a16="http://schemas.microsoft.com/office/drawing/2014/main" id="{7C1FFE96-24B4-7846-D121-5DBFC28948D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5CE6D8F-67E4-4CD7-2265-42621280CB9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0726" name="Rectangle 6">
            <a:extLst>
              <a:ext uri="{FF2B5EF4-FFF2-40B4-BE49-F238E27FC236}">
                <a16:creationId xmlns:a16="http://schemas.microsoft.com/office/drawing/2014/main" id="{A5DE7AC7-0855-C277-1955-BD5F737DBDF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200">
                <a:latin typeface="Arial" charset="0"/>
              </a:defRPr>
            </a:lvl1pPr>
          </a:lstStyle>
          <a:p>
            <a:pPr>
              <a:defRPr/>
            </a:pPr>
            <a:endParaRPr lang="it-IT"/>
          </a:p>
        </p:txBody>
      </p:sp>
      <p:sp>
        <p:nvSpPr>
          <p:cNvPr id="30727" name="Rectangle 7">
            <a:extLst>
              <a:ext uri="{FF2B5EF4-FFF2-40B4-BE49-F238E27FC236}">
                <a16:creationId xmlns:a16="http://schemas.microsoft.com/office/drawing/2014/main" id="{529B5C95-C34E-30B8-847A-70DF825761D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200" smtClean="0">
                <a:latin typeface="Arial" panose="020B0604020202020204" pitchFamily="34" charset="0"/>
              </a:defRPr>
            </a:lvl1pPr>
          </a:lstStyle>
          <a:p>
            <a:pPr>
              <a:defRPr/>
            </a:pPr>
            <a:fld id="{684D2B22-83DA-FE45-AF2B-FD151F2A4AED}"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a:extLst>
              <a:ext uri="{FF2B5EF4-FFF2-40B4-BE49-F238E27FC236}">
                <a16:creationId xmlns:a16="http://schemas.microsoft.com/office/drawing/2014/main" id="{82C9B63C-8DBD-AE66-9DDA-9EABD688AE3E}"/>
              </a:ext>
            </a:extLst>
          </p:cNvPr>
          <p:cNvSpPr>
            <a:spLocks noGrp="1" noRot="1" noChangeAspect="1" noChangeArrowheads="1" noTextEdit="1"/>
          </p:cNvSpPr>
          <p:nvPr>
            <p:ph type="sldImg"/>
          </p:nvPr>
        </p:nvSpPr>
        <p:spPr>
          <a:ln/>
        </p:spPr>
      </p:sp>
      <p:sp>
        <p:nvSpPr>
          <p:cNvPr id="12291" name="Segnaposto note 2">
            <a:extLst>
              <a:ext uri="{FF2B5EF4-FFF2-40B4-BE49-F238E27FC236}">
                <a16:creationId xmlns:a16="http://schemas.microsoft.com/office/drawing/2014/main" id="{22B6E804-1000-E339-7F7F-C5EC263167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12292" name="Segnaposto numero diapositiva 3">
            <a:extLst>
              <a:ext uri="{FF2B5EF4-FFF2-40B4-BE49-F238E27FC236}">
                <a16:creationId xmlns:a16="http://schemas.microsoft.com/office/drawing/2014/main" id="{25FC71F0-E5F1-94CC-8DF9-00047E8B71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BC3C6C-8200-B446-9C6A-8ACFAE6A545B}" type="slidenum">
              <a:rPr lang="it-IT" altLang="it-IT"/>
              <a:pPr>
                <a:spcBef>
                  <a:spcPct val="0"/>
                </a:spcBef>
              </a:pPr>
              <a:t>2</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84D2B22-83DA-FE45-AF2B-FD151F2A4AED}" type="slidenum">
              <a:rPr lang="it-IT" altLang="it-IT" smtClean="0"/>
              <a:pPr>
                <a:defRPr/>
              </a:pPr>
              <a:t>4</a:t>
            </a:fld>
            <a:endParaRPr lang="it-IT" altLang="it-IT"/>
          </a:p>
        </p:txBody>
      </p:sp>
    </p:spTree>
    <p:extLst>
      <p:ext uri="{BB962C8B-B14F-4D97-AF65-F5344CB8AC3E}">
        <p14:creationId xmlns:p14="http://schemas.microsoft.com/office/powerpoint/2010/main" val="353138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dirty="0">
                <a:solidFill>
                  <a:srgbClr val="696572"/>
                </a:solidFill>
                <a:effectLst/>
                <a:latin typeface="Roboto" panose="02000000000000000000" pitchFamily="2" charset="0"/>
              </a:rPr>
              <a:t>Genitori più riflessivi, organizzati e coerenti nelle loro richieste ed azioni, permettono un maggiore sviluppo di autonomia dei propri figli nel trovare alternative di pensiero e di comportamento (Vio, Marzocchi, &amp; Offredi, 1999). Questo non significa che le famiglie con bambini con ADHD debbano avere uno stile di vita estremamente rigido e colmo di regole da seguire, piuttosto che sia utile ed efficace creare un ambiente strutturato che dia uno spazio e un tempo al bambino per riflettere su ciò che sta facendo (Marzocchi, et al., 2019).</a:t>
            </a:r>
            <a:endParaRPr lang="it-IT" dirty="0"/>
          </a:p>
        </p:txBody>
      </p:sp>
      <p:sp>
        <p:nvSpPr>
          <p:cNvPr id="4" name="Segnaposto numero diapositiva 3"/>
          <p:cNvSpPr>
            <a:spLocks noGrp="1"/>
          </p:cNvSpPr>
          <p:nvPr>
            <p:ph type="sldNum" sz="quarter" idx="5"/>
          </p:nvPr>
        </p:nvSpPr>
        <p:spPr/>
        <p:txBody>
          <a:bodyPr/>
          <a:lstStyle/>
          <a:p>
            <a:pPr>
              <a:defRPr/>
            </a:pPr>
            <a:fld id="{684D2B22-83DA-FE45-AF2B-FD151F2A4AED}" type="slidenum">
              <a:rPr lang="it-IT" altLang="it-IT" smtClean="0"/>
              <a:pPr>
                <a:defRPr/>
              </a:pPr>
              <a:t>7</a:t>
            </a:fld>
            <a:endParaRPr lang="it-IT" altLang="it-IT"/>
          </a:p>
        </p:txBody>
      </p:sp>
    </p:spTree>
    <p:extLst>
      <p:ext uri="{BB962C8B-B14F-4D97-AF65-F5344CB8AC3E}">
        <p14:creationId xmlns:p14="http://schemas.microsoft.com/office/powerpoint/2010/main" val="115497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84D2B22-83DA-FE45-AF2B-FD151F2A4AED}" type="slidenum">
              <a:rPr lang="it-IT" altLang="it-IT" smtClean="0"/>
              <a:pPr>
                <a:defRPr/>
              </a:pPr>
              <a:t>16</a:t>
            </a:fld>
            <a:endParaRPr lang="it-IT" altLang="it-IT"/>
          </a:p>
        </p:txBody>
      </p:sp>
    </p:spTree>
    <p:extLst>
      <p:ext uri="{BB962C8B-B14F-4D97-AF65-F5344CB8AC3E}">
        <p14:creationId xmlns:p14="http://schemas.microsoft.com/office/powerpoint/2010/main" val="1486274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CE3323-582A-4C87-1F08-1D168A17771A}"/>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035E734-96E9-20BF-9493-5EE619B832D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34B2006-ECBD-3F15-30C3-024AA0AC62FE}"/>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9859F6EB-A1E1-FC1E-435B-BFE072790DDE}"/>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18A37604-71A2-768F-9329-07D7FB73C4F4}"/>
              </a:ext>
            </a:extLst>
          </p:cNvPr>
          <p:cNvSpPr>
            <a:spLocks noGrp="1"/>
          </p:cNvSpPr>
          <p:nvPr>
            <p:ph type="sldNum" sz="quarter" idx="12"/>
          </p:nvPr>
        </p:nvSpPr>
        <p:spPr/>
        <p:txBody>
          <a:bodyPr/>
          <a:lstStyle/>
          <a:p>
            <a:pPr>
              <a:defRPr/>
            </a:pPr>
            <a:fld id="{B4FAA126-8D23-5840-9281-58C3AE115F24}" type="slidenum">
              <a:rPr lang="it-IT" altLang="it-IT" smtClean="0"/>
              <a:pPr>
                <a:defRPr/>
              </a:pPr>
              <a:t>‹N›</a:t>
            </a:fld>
            <a:endParaRPr lang="it-IT" altLang="it-IT"/>
          </a:p>
        </p:txBody>
      </p:sp>
    </p:spTree>
    <p:extLst>
      <p:ext uri="{BB962C8B-B14F-4D97-AF65-F5344CB8AC3E}">
        <p14:creationId xmlns:p14="http://schemas.microsoft.com/office/powerpoint/2010/main" val="365329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224353-CBBA-96D5-D21F-63E68714D6A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58E1EBE-34A4-8198-C77F-7CF2D332F31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56C85E9-C2F0-29A5-E62B-7DF6C03E8EA5}"/>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B3841A19-9AA5-EBD1-AF28-B154E726576C}"/>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BC52172F-DBD5-5401-2160-8E7F236D4DB8}"/>
              </a:ext>
            </a:extLst>
          </p:cNvPr>
          <p:cNvSpPr>
            <a:spLocks noGrp="1"/>
          </p:cNvSpPr>
          <p:nvPr>
            <p:ph type="sldNum" sz="quarter" idx="12"/>
          </p:nvPr>
        </p:nvSpPr>
        <p:spPr/>
        <p:txBody>
          <a:bodyPr/>
          <a:lstStyle/>
          <a:p>
            <a:pPr>
              <a:defRPr/>
            </a:pPr>
            <a:fld id="{DF530159-CF21-EA42-B448-D9BB22848CB0}" type="slidenum">
              <a:rPr lang="it-IT" altLang="it-IT" smtClean="0"/>
              <a:pPr>
                <a:defRPr/>
              </a:pPr>
              <a:t>‹N›</a:t>
            </a:fld>
            <a:endParaRPr lang="it-IT" altLang="it-IT"/>
          </a:p>
        </p:txBody>
      </p:sp>
    </p:spTree>
    <p:extLst>
      <p:ext uri="{BB962C8B-B14F-4D97-AF65-F5344CB8AC3E}">
        <p14:creationId xmlns:p14="http://schemas.microsoft.com/office/powerpoint/2010/main" val="322882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F065051-9B05-1F7A-694F-BACAE6C01CD7}"/>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AB6D2F4-D3B3-E5AC-2A11-F7D06D3DF5E4}"/>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DB85CE-027C-A483-7F79-599EBEACDBB9}"/>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6DFA8561-87FD-8EC4-F137-2CE14F39C56F}"/>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1F74F21F-5D9F-64E4-C2C5-726C63E667A2}"/>
              </a:ext>
            </a:extLst>
          </p:cNvPr>
          <p:cNvSpPr>
            <a:spLocks noGrp="1"/>
          </p:cNvSpPr>
          <p:nvPr>
            <p:ph type="sldNum" sz="quarter" idx="12"/>
          </p:nvPr>
        </p:nvSpPr>
        <p:spPr/>
        <p:txBody>
          <a:bodyPr/>
          <a:lstStyle/>
          <a:p>
            <a:pPr>
              <a:defRPr/>
            </a:pPr>
            <a:fld id="{DF530159-CF21-EA42-B448-D9BB22848CB0}" type="slidenum">
              <a:rPr lang="it-IT" altLang="it-IT" smtClean="0"/>
              <a:pPr>
                <a:defRPr/>
              </a:pPr>
              <a:t>‹N›</a:t>
            </a:fld>
            <a:endParaRPr lang="it-IT" altLang="it-IT"/>
          </a:p>
        </p:txBody>
      </p:sp>
    </p:spTree>
    <p:extLst>
      <p:ext uri="{BB962C8B-B14F-4D97-AF65-F5344CB8AC3E}">
        <p14:creationId xmlns:p14="http://schemas.microsoft.com/office/powerpoint/2010/main" val="328744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43000" y="228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1295400" y="19050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257800" y="19050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13">
            <a:extLst>
              <a:ext uri="{FF2B5EF4-FFF2-40B4-BE49-F238E27FC236}">
                <a16:creationId xmlns:a16="http://schemas.microsoft.com/office/drawing/2014/main" id="{3CA3CCFD-56B0-9826-1709-5A000954D2AA}"/>
              </a:ext>
            </a:extLst>
          </p:cNvPr>
          <p:cNvSpPr>
            <a:spLocks noGrp="1"/>
          </p:cNvSpPr>
          <p:nvPr>
            <p:ph type="dt" sz="half" idx="10"/>
          </p:nvPr>
        </p:nvSpPr>
        <p:spPr/>
        <p:txBody>
          <a:bodyPr/>
          <a:lstStyle>
            <a:lvl1pPr>
              <a:defRPr/>
            </a:lvl1pPr>
          </a:lstStyle>
          <a:p>
            <a:pPr>
              <a:defRPr/>
            </a:pPr>
            <a:endParaRPr lang="it-IT"/>
          </a:p>
        </p:txBody>
      </p:sp>
      <p:sp>
        <p:nvSpPr>
          <p:cNvPr id="6" name="Segnaposto piè di pagina 2">
            <a:extLst>
              <a:ext uri="{FF2B5EF4-FFF2-40B4-BE49-F238E27FC236}">
                <a16:creationId xmlns:a16="http://schemas.microsoft.com/office/drawing/2014/main" id="{E2842E14-1563-8777-04AB-0806F9F860A0}"/>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22">
            <a:extLst>
              <a:ext uri="{FF2B5EF4-FFF2-40B4-BE49-F238E27FC236}">
                <a16:creationId xmlns:a16="http://schemas.microsoft.com/office/drawing/2014/main" id="{032D128C-6F13-E14F-2A40-BA18499BB87F}"/>
              </a:ext>
            </a:extLst>
          </p:cNvPr>
          <p:cNvSpPr>
            <a:spLocks noGrp="1"/>
          </p:cNvSpPr>
          <p:nvPr>
            <p:ph type="sldNum" sz="quarter" idx="12"/>
          </p:nvPr>
        </p:nvSpPr>
        <p:spPr/>
        <p:txBody>
          <a:bodyPr/>
          <a:lstStyle>
            <a:lvl1pPr>
              <a:defRPr/>
            </a:lvl1pPr>
          </a:lstStyle>
          <a:p>
            <a:pPr>
              <a:defRPr/>
            </a:pPr>
            <a:fld id="{77474098-0F9D-8442-B335-E459644CC8B2}" type="slidenum">
              <a:rPr lang="it-IT" altLang="it-IT"/>
              <a:pPr>
                <a:defRPr/>
              </a:pPr>
              <a:t>‹N›</a:t>
            </a:fld>
            <a:endParaRPr lang="it-IT" altLang="it-IT"/>
          </a:p>
        </p:txBody>
      </p:sp>
    </p:spTree>
    <p:extLst>
      <p:ext uri="{BB962C8B-B14F-4D97-AF65-F5344CB8AC3E}">
        <p14:creationId xmlns:p14="http://schemas.microsoft.com/office/powerpoint/2010/main" val="180373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75DF9B-3CF4-4489-89C6-EDCE346029C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EAFEFC3-26C3-D6A8-D5AB-86D6FB1A8C7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78696E6-C99D-CF16-8FC8-8037473E6CBB}"/>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DC14A75E-A7D5-F2B9-A2CD-1FC85014F9BB}"/>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5FB2360A-4F2A-ABBB-542A-B48EA7F9D927}"/>
              </a:ext>
            </a:extLst>
          </p:cNvPr>
          <p:cNvSpPr>
            <a:spLocks noGrp="1"/>
          </p:cNvSpPr>
          <p:nvPr>
            <p:ph type="sldNum" sz="quarter" idx="12"/>
          </p:nvPr>
        </p:nvSpPr>
        <p:spPr/>
        <p:txBody>
          <a:bodyPr/>
          <a:lstStyle/>
          <a:p>
            <a:pPr>
              <a:defRPr/>
            </a:pPr>
            <a:fld id="{DF530159-CF21-EA42-B448-D9BB22848CB0}" type="slidenum">
              <a:rPr lang="it-IT" altLang="it-IT" smtClean="0"/>
              <a:pPr>
                <a:defRPr/>
              </a:pPr>
              <a:t>‹N›</a:t>
            </a:fld>
            <a:endParaRPr lang="it-IT" altLang="it-IT"/>
          </a:p>
        </p:txBody>
      </p:sp>
    </p:spTree>
    <p:extLst>
      <p:ext uri="{BB962C8B-B14F-4D97-AF65-F5344CB8AC3E}">
        <p14:creationId xmlns:p14="http://schemas.microsoft.com/office/powerpoint/2010/main" val="185824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756ACF-DA25-AA72-2BDF-CE55DEE8DD8B}"/>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1423B05-1F0C-4822-CA64-4CA0117BA562}"/>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1C7447F-D9E9-35D9-2DEA-7DBF7C4B4A1F}"/>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E249F91A-F45A-F6A0-600E-22390F687E37}"/>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0DF7A164-8DAF-C530-B2A0-29D946499445}"/>
              </a:ext>
            </a:extLst>
          </p:cNvPr>
          <p:cNvSpPr>
            <a:spLocks noGrp="1"/>
          </p:cNvSpPr>
          <p:nvPr>
            <p:ph type="sldNum" sz="quarter" idx="12"/>
          </p:nvPr>
        </p:nvSpPr>
        <p:spPr/>
        <p:txBody>
          <a:bodyPr/>
          <a:lstStyle/>
          <a:p>
            <a:pPr>
              <a:defRPr/>
            </a:pPr>
            <a:fld id="{6355CBC9-6CE9-2D42-BDE2-2508C2EF894A}" type="slidenum">
              <a:rPr lang="it-IT" altLang="it-IT" smtClean="0"/>
              <a:pPr>
                <a:defRPr/>
              </a:pPr>
              <a:t>‹N›</a:t>
            </a:fld>
            <a:endParaRPr lang="it-IT" altLang="it-IT"/>
          </a:p>
        </p:txBody>
      </p:sp>
    </p:spTree>
    <p:extLst>
      <p:ext uri="{BB962C8B-B14F-4D97-AF65-F5344CB8AC3E}">
        <p14:creationId xmlns:p14="http://schemas.microsoft.com/office/powerpoint/2010/main" val="85807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460F40-251F-A8AF-B2A9-AE0374B1B9C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9EF0DE0-8E8A-C825-E2EF-FF274AAD1BD7}"/>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797B7BC-C744-09A5-9100-D3A50D2A3113}"/>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B0B8D8F-ED62-926A-594B-2718E5A6C251}"/>
              </a:ext>
            </a:extLst>
          </p:cNvPr>
          <p:cNvSpPr>
            <a:spLocks noGrp="1"/>
          </p:cNvSpPr>
          <p:nvPr>
            <p:ph type="dt" sz="half" idx="10"/>
          </p:nvPr>
        </p:nvSpPr>
        <p:spPr/>
        <p:txBody>
          <a:bodyPr/>
          <a:lstStyle/>
          <a:p>
            <a:pPr>
              <a:defRPr/>
            </a:pPr>
            <a:endParaRPr lang="it-IT"/>
          </a:p>
        </p:txBody>
      </p:sp>
      <p:sp>
        <p:nvSpPr>
          <p:cNvPr id="6" name="Segnaposto piè di pagina 5">
            <a:extLst>
              <a:ext uri="{FF2B5EF4-FFF2-40B4-BE49-F238E27FC236}">
                <a16:creationId xmlns:a16="http://schemas.microsoft.com/office/drawing/2014/main" id="{1A9D4576-71A3-5BB3-3ADA-DF458BC1BAF4}"/>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D708056E-85E9-04FD-B9BA-43C8DA6DF955}"/>
              </a:ext>
            </a:extLst>
          </p:cNvPr>
          <p:cNvSpPr>
            <a:spLocks noGrp="1"/>
          </p:cNvSpPr>
          <p:nvPr>
            <p:ph type="sldNum" sz="quarter" idx="12"/>
          </p:nvPr>
        </p:nvSpPr>
        <p:spPr/>
        <p:txBody>
          <a:bodyPr/>
          <a:lstStyle/>
          <a:p>
            <a:pPr>
              <a:defRPr/>
            </a:pPr>
            <a:fld id="{DF530159-CF21-EA42-B448-D9BB22848CB0}" type="slidenum">
              <a:rPr lang="it-IT" altLang="it-IT" smtClean="0"/>
              <a:pPr>
                <a:defRPr/>
              </a:pPr>
              <a:t>‹N›</a:t>
            </a:fld>
            <a:endParaRPr lang="it-IT" altLang="it-IT"/>
          </a:p>
        </p:txBody>
      </p:sp>
    </p:spTree>
    <p:extLst>
      <p:ext uri="{BB962C8B-B14F-4D97-AF65-F5344CB8AC3E}">
        <p14:creationId xmlns:p14="http://schemas.microsoft.com/office/powerpoint/2010/main" val="143242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4B2139-D85C-6FF7-6FAF-BE831F76AE03}"/>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1EF356E-3B69-00D6-0BCB-37498CC2D4A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F73A2A1-5785-D326-23A4-D330D77D844D}"/>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5548005-4090-0B4D-FBC2-8C2A3FAC08A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F597B6F-F5EE-CBC9-FEB9-F45E23DF4C09}"/>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ABD63E1-7AAB-8511-7977-903396A2332E}"/>
              </a:ext>
            </a:extLst>
          </p:cNvPr>
          <p:cNvSpPr>
            <a:spLocks noGrp="1"/>
          </p:cNvSpPr>
          <p:nvPr>
            <p:ph type="dt" sz="half" idx="10"/>
          </p:nvPr>
        </p:nvSpPr>
        <p:spPr/>
        <p:txBody>
          <a:bodyPr/>
          <a:lstStyle/>
          <a:p>
            <a:pPr>
              <a:defRPr/>
            </a:pPr>
            <a:endParaRPr lang="it-IT"/>
          </a:p>
        </p:txBody>
      </p:sp>
      <p:sp>
        <p:nvSpPr>
          <p:cNvPr id="8" name="Segnaposto piè di pagina 7">
            <a:extLst>
              <a:ext uri="{FF2B5EF4-FFF2-40B4-BE49-F238E27FC236}">
                <a16:creationId xmlns:a16="http://schemas.microsoft.com/office/drawing/2014/main" id="{2611CCCF-9240-6D47-1202-E68769298A5B}"/>
              </a:ext>
            </a:extLst>
          </p:cNvPr>
          <p:cNvSpPr>
            <a:spLocks noGrp="1"/>
          </p:cNvSpPr>
          <p:nvPr>
            <p:ph type="ftr" sz="quarter" idx="11"/>
          </p:nvPr>
        </p:nvSpPr>
        <p:spPr/>
        <p:txBody>
          <a:bodyPr/>
          <a:lstStyle/>
          <a:p>
            <a:pPr>
              <a:defRPr/>
            </a:pPr>
            <a:endParaRPr lang="it-IT"/>
          </a:p>
        </p:txBody>
      </p:sp>
      <p:sp>
        <p:nvSpPr>
          <p:cNvPr id="9" name="Segnaposto numero diapositiva 8">
            <a:extLst>
              <a:ext uri="{FF2B5EF4-FFF2-40B4-BE49-F238E27FC236}">
                <a16:creationId xmlns:a16="http://schemas.microsoft.com/office/drawing/2014/main" id="{77E2FDA2-F2E9-01F4-7A48-3ED44DAC7977}"/>
              </a:ext>
            </a:extLst>
          </p:cNvPr>
          <p:cNvSpPr>
            <a:spLocks noGrp="1"/>
          </p:cNvSpPr>
          <p:nvPr>
            <p:ph type="sldNum" sz="quarter" idx="12"/>
          </p:nvPr>
        </p:nvSpPr>
        <p:spPr/>
        <p:txBody>
          <a:bodyPr/>
          <a:lstStyle/>
          <a:p>
            <a:pPr>
              <a:defRPr/>
            </a:pPr>
            <a:fld id="{DF530159-CF21-EA42-B448-D9BB22848CB0}" type="slidenum">
              <a:rPr lang="it-IT" altLang="it-IT" smtClean="0"/>
              <a:pPr>
                <a:defRPr/>
              </a:pPr>
              <a:t>‹N›</a:t>
            </a:fld>
            <a:endParaRPr lang="it-IT" altLang="it-IT"/>
          </a:p>
        </p:txBody>
      </p:sp>
    </p:spTree>
    <p:extLst>
      <p:ext uri="{BB962C8B-B14F-4D97-AF65-F5344CB8AC3E}">
        <p14:creationId xmlns:p14="http://schemas.microsoft.com/office/powerpoint/2010/main" val="128905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CE2318-4CEF-807B-69A1-928634B0D06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BE4349F-A9CB-5649-C56D-DC6DBA3A1D96}"/>
              </a:ext>
            </a:extLst>
          </p:cNvPr>
          <p:cNvSpPr>
            <a:spLocks noGrp="1"/>
          </p:cNvSpPr>
          <p:nvPr>
            <p:ph type="dt" sz="half" idx="10"/>
          </p:nvPr>
        </p:nvSpPr>
        <p:spPr/>
        <p:txBody>
          <a:bodyPr/>
          <a:lstStyle/>
          <a:p>
            <a:pPr>
              <a:defRPr/>
            </a:pPr>
            <a:endParaRPr lang="it-IT"/>
          </a:p>
        </p:txBody>
      </p:sp>
      <p:sp>
        <p:nvSpPr>
          <p:cNvPr id="4" name="Segnaposto piè di pagina 3">
            <a:extLst>
              <a:ext uri="{FF2B5EF4-FFF2-40B4-BE49-F238E27FC236}">
                <a16:creationId xmlns:a16="http://schemas.microsoft.com/office/drawing/2014/main" id="{715073B6-B7EA-E0D9-D21D-DF753F3BA1FA}"/>
              </a:ext>
            </a:extLst>
          </p:cNvPr>
          <p:cNvSpPr>
            <a:spLocks noGrp="1"/>
          </p:cNvSpPr>
          <p:nvPr>
            <p:ph type="ftr" sz="quarter" idx="11"/>
          </p:nvPr>
        </p:nvSpPr>
        <p:spPr/>
        <p:txBody>
          <a:bodyPr/>
          <a:lstStyle/>
          <a:p>
            <a:pPr>
              <a:defRPr/>
            </a:pPr>
            <a:endParaRPr lang="it-IT"/>
          </a:p>
        </p:txBody>
      </p:sp>
      <p:sp>
        <p:nvSpPr>
          <p:cNvPr id="5" name="Segnaposto numero diapositiva 4">
            <a:extLst>
              <a:ext uri="{FF2B5EF4-FFF2-40B4-BE49-F238E27FC236}">
                <a16:creationId xmlns:a16="http://schemas.microsoft.com/office/drawing/2014/main" id="{E1AD0F23-E6E7-FDC6-0C53-7FBDEB79FF02}"/>
              </a:ext>
            </a:extLst>
          </p:cNvPr>
          <p:cNvSpPr>
            <a:spLocks noGrp="1"/>
          </p:cNvSpPr>
          <p:nvPr>
            <p:ph type="sldNum" sz="quarter" idx="12"/>
          </p:nvPr>
        </p:nvSpPr>
        <p:spPr/>
        <p:txBody>
          <a:bodyPr/>
          <a:lstStyle/>
          <a:p>
            <a:pPr>
              <a:defRPr/>
            </a:pPr>
            <a:fld id="{367EE70E-BC39-B14E-AC0E-860A0B1CC480}" type="slidenum">
              <a:rPr lang="it-IT" altLang="it-IT" smtClean="0"/>
              <a:pPr>
                <a:defRPr/>
              </a:pPr>
              <a:t>‹N›</a:t>
            </a:fld>
            <a:endParaRPr lang="it-IT" altLang="it-IT"/>
          </a:p>
        </p:txBody>
      </p:sp>
    </p:spTree>
    <p:extLst>
      <p:ext uri="{BB962C8B-B14F-4D97-AF65-F5344CB8AC3E}">
        <p14:creationId xmlns:p14="http://schemas.microsoft.com/office/powerpoint/2010/main" val="279662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38E2881-6F0B-633A-74AA-39EC682AD629}"/>
              </a:ext>
            </a:extLst>
          </p:cNvPr>
          <p:cNvSpPr>
            <a:spLocks noGrp="1"/>
          </p:cNvSpPr>
          <p:nvPr>
            <p:ph type="dt" sz="half" idx="10"/>
          </p:nvPr>
        </p:nvSpPr>
        <p:spPr/>
        <p:txBody>
          <a:bodyPr/>
          <a:lstStyle/>
          <a:p>
            <a:pPr>
              <a:defRPr/>
            </a:pPr>
            <a:endParaRPr lang="it-IT"/>
          </a:p>
        </p:txBody>
      </p:sp>
      <p:sp>
        <p:nvSpPr>
          <p:cNvPr id="3" name="Segnaposto piè di pagina 2">
            <a:extLst>
              <a:ext uri="{FF2B5EF4-FFF2-40B4-BE49-F238E27FC236}">
                <a16:creationId xmlns:a16="http://schemas.microsoft.com/office/drawing/2014/main" id="{12570BEF-C3AD-DAC2-0700-2757FB89104F}"/>
              </a:ext>
            </a:extLst>
          </p:cNvPr>
          <p:cNvSpPr>
            <a:spLocks noGrp="1"/>
          </p:cNvSpPr>
          <p:nvPr>
            <p:ph type="ftr" sz="quarter" idx="11"/>
          </p:nvPr>
        </p:nvSpPr>
        <p:spPr/>
        <p:txBody>
          <a:bodyPr/>
          <a:lstStyle/>
          <a:p>
            <a:pPr>
              <a:defRPr/>
            </a:pPr>
            <a:endParaRPr lang="it-IT"/>
          </a:p>
        </p:txBody>
      </p:sp>
      <p:sp>
        <p:nvSpPr>
          <p:cNvPr id="4" name="Segnaposto numero diapositiva 3">
            <a:extLst>
              <a:ext uri="{FF2B5EF4-FFF2-40B4-BE49-F238E27FC236}">
                <a16:creationId xmlns:a16="http://schemas.microsoft.com/office/drawing/2014/main" id="{32509995-9E7A-B7D2-3E54-7A2B92E50060}"/>
              </a:ext>
            </a:extLst>
          </p:cNvPr>
          <p:cNvSpPr>
            <a:spLocks noGrp="1"/>
          </p:cNvSpPr>
          <p:nvPr>
            <p:ph type="sldNum" sz="quarter" idx="12"/>
          </p:nvPr>
        </p:nvSpPr>
        <p:spPr/>
        <p:txBody>
          <a:bodyPr/>
          <a:lstStyle/>
          <a:p>
            <a:pPr>
              <a:defRPr/>
            </a:pPr>
            <a:fld id="{E26ECB57-FDF6-CB4B-B1DB-7F254057EC2B}" type="slidenum">
              <a:rPr lang="it-IT" altLang="it-IT" smtClean="0"/>
              <a:pPr>
                <a:defRPr/>
              </a:pPr>
              <a:t>‹N›</a:t>
            </a:fld>
            <a:endParaRPr lang="it-IT" altLang="it-IT"/>
          </a:p>
        </p:txBody>
      </p:sp>
    </p:spTree>
    <p:extLst>
      <p:ext uri="{BB962C8B-B14F-4D97-AF65-F5344CB8AC3E}">
        <p14:creationId xmlns:p14="http://schemas.microsoft.com/office/powerpoint/2010/main" val="193664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0F4DC9-EC39-BFC0-7196-88362FD448C5}"/>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E7A77A7-306E-4180-5D7B-B5DD83A5017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6FF7D9A-16E6-9F80-7AE2-E8F5F586E2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ACF20E9-402D-AA5A-A224-42262BC9DF02}"/>
              </a:ext>
            </a:extLst>
          </p:cNvPr>
          <p:cNvSpPr>
            <a:spLocks noGrp="1"/>
          </p:cNvSpPr>
          <p:nvPr>
            <p:ph type="dt" sz="half" idx="10"/>
          </p:nvPr>
        </p:nvSpPr>
        <p:spPr/>
        <p:txBody>
          <a:bodyPr/>
          <a:lstStyle/>
          <a:p>
            <a:pPr>
              <a:defRPr/>
            </a:pPr>
            <a:endParaRPr lang="it-IT"/>
          </a:p>
        </p:txBody>
      </p:sp>
      <p:sp>
        <p:nvSpPr>
          <p:cNvPr id="6" name="Segnaposto piè di pagina 5">
            <a:extLst>
              <a:ext uri="{FF2B5EF4-FFF2-40B4-BE49-F238E27FC236}">
                <a16:creationId xmlns:a16="http://schemas.microsoft.com/office/drawing/2014/main" id="{694462C5-7C9B-1AA8-D750-9FEC15157896}"/>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34941052-555D-0762-62DD-EAD9247FF729}"/>
              </a:ext>
            </a:extLst>
          </p:cNvPr>
          <p:cNvSpPr>
            <a:spLocks noGrp="1"/>
          </p:cNvSpPr>
          <p:nvPr>
            <p:ph type="sldNum" sz="quarter" idx="12"/>
          </p:nvPr>
        </p:nvSpPr>
        <p:spPr/>
        <p:txBody>
          <a:bodyPr/>
          <a:lstStyle/>
          <a:p>
            <a:pPr>
              <a:defRPr/>
            </a:pPr>
            <a:fld id="{DF530159-CF21-EA42-B448-D9BB22848CB0}" type="slidenum">
              <a:rPr lang="it-IT" altLang="it-IT" smtClean="0"/>
              <a:pPr>
                <a:defRPr/>
              </a:pPr>
              <a:t>‹N›</a:t>
            </a:fld>
            <a:endParaRPr lang="it-IT" altLang="it-IT"/>
          </a:p>
        </p:txBody>
      </p:sp>
    </p:spTree>
    <p:extLst>
      <p:ext uri="{BB962C8B-B14F-4D97-AF65-F5344CB8AC3E}">
        <p14:creationId xmlns:p14="http://schemas.microsoft.com/office/powerpoint/2010/main" val="326330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17BAE3-0B8E-C0B1-4EDF-F27EB079B3A3}"/>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B622B0-1804-1DAA-867E-729B4783E35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9CF6106A-DC3D-0C0A-CA64-D22F4546CE2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1F9CAAA-DD72-EC55-BB33-420F468D0EAF}"/>
              </a:ext>
            </a:extLst>
          </p:cNvPr>
          <p:cNvSpPr>
            <a:spLocks noGrp="1"/>
          </p:cNvSpPr>
          <p:nvPr>
            <p:ph type="dt" sz="half" idx="10"/>
          </p:nvPr>
        </p:nvSpPr>
        <p:spPr/>
        <p:txBody>
          <a:bodyPr/>
          <a:lstStyle/>
          <a:p>
            <a:pPr>
              <a:defRPr/>
            </a:pPr>
            <a:endParaRPr lang="it-IT"/>
          </a:p>
        </p:txBody>
      </p:sp>
      <p:sp>
        <p:nvSpPr>
          <p:cNvPr id="6" name="Segnaposto piè di pagina 5">
            <a:extLst>
              <a:ext uri="{FF2B5EF4-FFF2-40B4-BE49-F238E27FC236}">
                <a16:creationId xmlns:a16="http://schemas.microsoft.com/office/drawing/2014/main" id="{8DA655EA-9E0B-5102-DE4C-E18DB783101D}"/>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A06652E0-33DA-85CF-3F21-BB82A754CC0A}"/>
              </a:ext>
            </a:extLst>
          </p:cNvPr>
          <p:cNvSpPr>
            <a:spLocks noGrp="1"/>
          </p:cNvSpPr>
          <p:nvPr>
            <p:ph type="sldNum" sz="quarter" idx="12"/>
          </p:nvPr>
        </p:nvSpPr>
        <p:spPr/>
        <p:txBody>
          <a:bodyPr/>
          <a:lstStyle/>
          <a:p>
            <a:pPr>
              <a:defRPr/>
            </a:pPr>
            <a:fld id="{DCCC29C1-C910-CC44-99D8-C0314127272E}" type="slidenum">
              <a:rPr lang="it-IT" altLang="it-IT" smtClean="0"/>
              <a:pPr>
                <a:defRPr/>
              </a:pPr>
              <a:t>‹N›</a:t>
            </a:fld>
            <a:endParaRPr lang="it-IT" altLang="it-IT"/>
          </a:p>
        </p:txBody>
      </p:sp>
    </p:spTree>
    <p:extLst>
      <p:ext uri="{BB962C8B-B14F-4D97-AF65-F5344CB8AC3E}">
        <p14:creationId xmlns:p14="http://schemas.microsoft.com/office/powerpoint/2010/main" val="258891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3B6DFE0-8976-9E5A-3566-169FC258001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E1E2E72-0454-E36B-3C58-070C52240E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D71D3F-34B7-C501-99FC-1EB7AF0FFE1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a:defRPr/>
            </a:pPr>
            <a:endParaRPr lang="it-IT"/>
          </a:p>
        </p:txBody>
      </p:sp>
      <p:sp>
        <p:nvSpPr>
          <p:cNvPr id="5" name="Segnaposto piè di pagina 4">
            <a:extLst>
              <a:ext uri="{FF2B5EF4-FFF2-40B4-BE49-F238E27FC236}">
                <a16:creationId xmlns:a16="http://schemas.microsoft.com/office/drawing/2014/main" id="{CD62D08C-FE1C-DBE4-318B-699EB78163E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CAEF8289-365B-859D-1A76-918E92E57FE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pPr>
              <a:defRPr/>
            </a:pPr>
            <a:fld id="{DF530159-CF21-EA42-B448-D9BB22848CB0}" type="slidenum">
              <a:rPr lang="it-IT" altLang="it-IT" smtClean="0"/>
              <a:pPr>
                <a:defRPr/>
              </a:pPr>
              <a:t>‹N›</a:t>
            </a:fld>
            <a:endParaRPr lang="it-IT" altLang="it-IT"/>
          </a:p>
        </p:txBody>
      </p:sp>
    </p:spTree>
    <p:extLst>
      <p:ext uri="{BB962C8B-B14F-4D97-AF65-F5344CB8AC3E}">
        <p14:creationId xmlns:p14="http://schemas.microsoft.com/office/powerpoint/2010/main" val="201892431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tateofmind.it/tag/famiglia/" TargetMode="External"/><Relationship Id="rId2" Type="http://schemas.openxmlformats.org/officeDocument/2006/relationships/hyperlink" Target="https://www.stateofmind.it/tag/bambini-e-adolescent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erickson.it/it/mondo-erickson/il-parent-training-per-la-gestione-dei-comportamenti-problema" TargetMode="External"/><Relationship Id="rId7" Type="http://schemas.openxmlformats.org/officeDocument/2006/relationships/hyperlink" Target="https://gruppoclinico-adhd.it/parent-training/" TargetMode="External"/><Relationship Id="rId2" Type="http://schemas.openxmlformats.org/officeDocument/2006/relationships/hyperlink" Target="https://www.stateofmind.it/2020/10/adhd-parent-training/" TargetMode="External"/><Relationship Id="rId1" Type="http://schemas.openxmlformats.org/officeDocument/2006/relationships/slideLayout" Target="../slideLayouts/slideLayout2.xml"/><Relationship Id="rId6" Type="http://schemas.openxmlformats.org/officeDocument/2006/relationships/hyperlink" Target="https://sinpia.eu/rivista/2010002/02Allegretti.pdf" TargetMode="External"/><Relationship Id="rId5" Type="http://schemas.openxmlformats.org/officeDocument/2006/relationships/hyperlink" Target="https://centroitalianoadhd.it/terapie/parent-training/" TargetMode="External"/><Relationship Id="rId4" Type="http://schemas.openxmlformats.org/officeDocument/2006/relationships/hyperlink" Target="https://www.consorziohumanitas.com/38324/parent-training-adhd-strategie-educative-supporto-famigli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5234761" y="2150362"/>
            <a:ext cx="5860051" cy="1559357"/>
            <a:chOff x="6081624" y="1998368"/>
            <a:chExt cx="5613457" cy="782175"/>
          </a:xfrm>
          <a:solidFill>
            <a:schemeClr val="accent4"/>
          </a:solidFill>
        </p:grpSpPr>
        <p:sp>
          <p:nvSpPr>
            <p:cNvPr id="13" name="Rectangle 1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AC302D44-1AD8-01A4-4E45-304722320094}"/>
              </a:ext>
            </a:extLst>
          </p:cNvPr>
          <p:cNvPicPr>
            <a:picLocks noChangeAspect="1"/>
          </p:cNvPicPr>
          <p:nvPr/>
        </p:nvPicPr>
        <p:blipFill>
          <a:blip r:embed="rId2">
            <a:extLst>
              <a:ext uri="{28A0092B-C50C-407E-A947-70E740481C1C}">
                <a14:useLocalDpi xmlns:a14="http://schemas.microsoft.com/office/drawing/2010/main" val="0"/>
              </a:ext>
            </a:extLst>
          </a:blip>
          <a:srcRect l="4958" r="11151" b="-2"/>
          <a:stretch/>
        </p:blipFill>
        <p:spPr>
          <a:xfrm>
            <a:off x="628650" y="704765"/>
            <a:ext cx="7971282" cy="5440003"/>
          </a:xfrm>
          <a:prstGeom prst="rect">
            <a:avLst/>
          </a:prstGeom>
        </p:spPr>
      </p:pic>
      <p:sp>
        <p:nvSpPr>
          <p:cNvPr id="6" name="CasellaDiTesto 5">
            <a:extLst>
              <a:ext uri="{FF2B5EF4-FFF2-40B4-BE49-F238E27FC236}">
                <a16:creationId xmlns:a16="http://schemas.microsoft.com/office/drawing/2014/main" id="{0BAAC315-BF7D-B893-DC27-A1B1C77A61FE}"/>
              </a:ext>
            </a:extLst>
          </p:cNvPr>
          <p:cNvSpPr txBox="1"/>
          <p:nvPr/>
        </p:nvSpPr>
        <p:spPr>
          <a:xfrm>
            <a:off x="1434826" y="6447124"/>
            <a:ext cx="6274346" cy="369332"/>
          </a:xfrm>
          <a:prstGeom prst="rect">
            <a:avLst/>
          </a:prstGeom>
          <a:noFill/>
        </p:spPr>
        <p:txBody>
          <a:bodyPr wrap="none" rtlCol="0">
            <a:spAutoFit/>
          </a:bodyPr>
          <a:lstStyle/>
          <a:p>
            <a:r>
              <a:rPr lang="it-IT"/>
              <a:t>Antonella Chifari – Primo ricercatore CNR - Psicoterapeuta CC</a:t>
            </a:r>
            <a:endParaRPr lang="it-IT" dirty="0"/>
          </a:p>
        </p:txBody>
      </p:sp>
    </p:spTree>
    <p:extLst>
      <p:ext uri="{BB962C8B-B14F-4D97-AF65-F5344CB8AC3E}">
        <p14:creationId xmlns:p14="http://schemas.microsoft.com/office/powerpoint/2010/main" val="1946134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9C867835-A917-4A2B-8424-3AFAF7436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4" name="Freeform: Shape 1639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26824" y="1204508"/>
            <a:ext cx="3850317" cy="4903967"/>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16386" name="Titolo 1">
            <a:extLst>
              <a:ext uri="{FF2B5EF4-FFF2-40B4-BE49-F238E27FC236}">
                <a16:creationId xmlns:a16="http://schemas.microsoft.com/office/drawing/2014/main" id="{A81A252C-1728-2C4B-5FB8-3D6B846506D7}"/>
              </a:ext>
            </a:extLst>
          </p:cNvPr>
          <p:cNvSpPr>
            <a:spLocks noGrp="1"/>
          </p:cNvSpPr>
          <p:nvPr>
            <p:ph type="title"/>
          </p:nvPr>
        </p:nvSpPr>
        <p:spPr>
          <a:xfrm>
            <a:off x="401540" y="2248263"/>
            <a:ext cx="2826688" cy="1606163"/>
          </a:xfrm>
        </p:spPr>
        <p:txBody>
          <a:bodyPr vert="horz" lIns="91440" tIns="45720" rIns="91440" bIns="45720" rtlCol="0" anchor="b">
            <a:normAutofit/>
          </a:bodyPr>
          <a:lstStyle/>
          <a:p>
            <a:pPr defTabSz="914400"/>
            <a:r>
              <a:rPr lang="en-US" altLang="it-IT" sz="2900" kern="1200">
                <a:solidFill>
                  <a:schemeClr val="tx1"/>
                </a:solidFill>
                <a:latin typeface="+mj-lt"/>
                <a:ea typeface="+mj-ea"/>
                <a:cs typeface="+mj-cs"/>
              </a:rPr>
              <a:t>I genitori come &lt;&lt;coterapeuti&gt;&gt;</a:t>
            </a:r>
          </a:p>
        </p:txBody>
      </p:sp>
      <p:pic>
        <p:nvPicPr>
          <p:cNvPr id="16387" name="Picture 2" descr="http://www.mondoidee.org/images/psicologo.jpg">
            <a:extLst>
              <a:ext uri="{FF2B5EF4-FFF2-40B4-BE49-F238E27FC236}">
                <a16:creationId xmlns:a16="http://schemas.microsoft.com/office/drawing/2014/main" id="{D27E5079-73A1-CE71-ED96-9B4A904190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86568" y="1926416"/>
            <a:ext cx="3278366" cy="30051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30" name="Rectangle 1742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2" name="Rectangle 1743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olo 1">
            <a:extLst>
              <a:ext uri="{FF2B5EF4-FFF2-40B4-BE49-F238E27FC236}">
                <a16:creationId xmlns:a16="http://schemas.microsoft.com/office/drawing/2014/main" id="{591A1FC6-38EC-923E-3D67-6208B8B15CB0}"/>
              </a:ext>
            </a:extLst>
          </p:cNvPr>
          <p:cNvSpPr>
            <a:spLocks noGrp="1"/>
          </p:cNvSpPr>
          <p:nvPr>
            <p:ph type="title"/>
          </p:nvPr>
        </p:nvSpPr>
        <p:spPr>
          <a:xfrm>
            <a:off x="603504" y="-283138"/>
            <a:ext cx="5113404" cy="1454051"/>
          </a:xfrm>
        </p:spPr>
        <p:txBody>
          <a:bodyPr>
            <a:normAutofit/>
          </a:bodyPr>
          <a:lstStyle/>
          <a:p>
            <a:r>
              <a:rPr lang="it-IT" altLang="it-IT" sz="3100" dirty="0">
                <a:solidFill>
                  <a:schemeClr val="tx2"/>
                </a:solidFill>
              </a:rPr>
              <a:t>Famiglie problematiche</a:t>
            </a:r>
          </a:p>
        </p:txBody>
      </p:sp>
      <p:sp>
        <p:nvSpPr>
          <p:cNvPr id="17411" name="Segnaposto contenuto 2">
            <a:extLst>
              <a:ext uri="{FF2B5EF4-FFF2-40B4-BE49-F238E27FC236}">
                <a16:creationId xmlns:a16="http://schemas.microsoft.com/office/drawing/2014/main" id="{440318B7-2757-924C-31D1-BA33F83D9263}"/>
              </a:ext>
            </a:extLst>
          </p:cNvPr>
          <p:cNvSpPr>
            <a:spLocks noGrp="1"/>
          </p:cNvSpPr>
          <p:nvPr>
            <p:ph idx="1"/>
          </p:nvPr>
        </p:nvSpPr>
        <p:spPr>
          <a:xfrm>
            <a:off x="281494" y="1052736"/>
            <a:ext cx="4866570" cy="5308393"/>
          </a:xfrm>
        </p:spPr>
        <p:txBody>
          <a:bodyPr anchor="ctr">
            <a:noAutofit/>
          </a:bodyPr>
          <a:lstStyle/>
          <a:p>
            <a:r>
              <a:rPr lang="it-IT" altLang="it-IT" sz="1800" b="1" dirty="0">
                <a:solidFill>
                  <a:schemeClr val="tx2"/>
                </a:solidFill>
              </a:rPr>
              <a:t>Aspetti cognitivi</a:t>
            </a:r>
          </a:p>
          <a:p>
            <a:pPr lvl="1"/>
            <a:r>
              <a:rPr lang="it-IT" altLang="it-IT" dirty="0">
                <a:solidFill>
                  <a:schemeClr val="tx2"/>
                </a:solidFill>
              </a:rPr>
              <a:t>Attribuzioni disfunzionali</a:t>
            </a:r>
          </a:p>
          <a:p>
            <a:pPr lvl="2"/>
            <a:r>
              <a:rPr lang="it-IT" altLang="it-IT" sz="1800" dirty="0">
                <a:solidFill>
                  <a:schemeClr val="tx2"/>
                </a:solidFill>
              </a:rPr>
              <a:t>Relative ai tratti di personalità del figlio (&lt;&lt;E’ cocciuto, non ascolta mai quello che gli si dice, è irritabile&gt;&gt;)</a:t>
            </a:r>
          </a:p>
          <a:p>
            <a:pPr lvl="2"/>
            <a:r>
              <a:rPr lang="it-IT" altLang="it-IT" sz="1800" dirty="0">
                <a:solidFill>
                  <a:schemeClr val="tx2"/>
                </a:solidFill>
              </a:rPr>
              <a:t>Di </a:t>
            </a:r>
            <a:r>
              <a:rPr lang="it-IT" altLang="it-IT" sz="1800" dirty="0" err="1">
                <a:solidFill>
                  <a:schemeClr val="tx2"/>
                </a:solidFill>
              </a:rPr>
              <a:t>autobiasimo</a:t>
            </a:r>
            <a:r>
              <a:rPr lang="it-IT" altLang="it-IT" sz="1800" dirty="0">
                <a:solidFill>
                  <a:schemeClr val="tx2"/>
                </a:solidFill>
              </a:rPr>
              <a:t> (&lt;&lt;siamo sfortunati …&gt;&gt;</a:t>
            </a:r>
          </a:p>
          <a:p>
            <a:pPr lvl="1"/>
            <a:r>
              <a:rPr lang="it-IT" altLang="it-IT" dirty="0">
                <a:solidFill>
                  <a:schemeClr val="tx2"/>
                </a:solidFill>
              </a:rPr>
              <a:t>Credenze non realistiche</a:t>
            </a:r>
          </a:p>
          <a:p>
            <a:pPr lvl="2"/>
            <a:r>
              <a:rPr lang="it-IT" altLang="it-IT" sz="1800" dirty="0">
                <a:solidFill>
                  <a:schemeClr val="tx2"/>
                </a:solidFill>
              </a:rPr>
              <a:t>Fisse e globali verso il figlio (&lt;&lt;E’ fatto così, non c’è niente da fare; è sempre stato tremendo&gt;&gt;)</a:t>
            </a:r>
          </a:p>
          <a:p>
            <a:pPr lvl="2"/>
            <a:r>
              <a:rPr lang="it-IT" altLang="it-IT" sz="1800" dirty="0">
                <a:solidFill>
                  <a:schemeClr val="tx2"/>
                </a:solidFill>
              </a:rPr>
              <a:t>Fisse e globali verso se stessi</a:t>
            </a:r>
          </a:p>
          <a:p>
            <a:pPr lvl="1"/>
            <a:r>
              <a:rPr lang="it-IT" altLang="it-IT" dirty="0">
                <a:solidFill>
                  <a:schemeClr val="tx2"/>
                </a:solidFill>
              </a:rPr>
              <a:t>Aspettative non realistiche, non adeguate alla reale maturazione psicologica del b. in base all’età cronologica)</a:t>
            </a:r>
          </a:p>
          <a:p>
            <a:pPr lvl="1"/>
            <a:r>
              <a:rPr lang="it-IT" altLang="it-IT" i="1" dirty="0">
                <a:solidFill>
                  <a:schemeClr val="tx2"/>
                </a:solidFill>
              </a:rPr>
              <a:t>Locus of control </a:t>
            </a:r>
            <a:r>
              <a:rPr lang="it-IT" altLang="it-IT" dirty="0">
                <a:solidFill>
                  <a:schemeClr val="tx2"/>
                </a:solidFill>
              </a:rPr>
              <a:t>esterno</a:t>
            </a:r>
          </a:p>
          <a:p>
            <a:pPr lvl="1"/>
            <a:r>
              <a:rPr lang="it-IT" altLang="it-IT" dirty="0">
                <a:solidFill>
                  <a:schemeClr val="tx2"/>
                </a:solidFill>
              </a:rPr>
              <a:t>Errori sistematici di percezione della situazione</a:t>
            </a:r>
          </a:p>
          <a:p>
            <a:pPr lvl="1"/>
            <a:r>
              <a:rPr lang="it-IT" altLang="it-IT" dirty="0">
                <a:solidFill>
                  <a:schemeClr val="tx2"/>
                </a:solidFill>
              </a:rPr>
              <a:t>Rabbia impulsiva</a:t>
            </a:r>
          </a:p>
        </p:txBody>
      </p:sp>
      <p:grpSp>
        <p:nvGrpSpPr>
          <p:cNvPr id="17434" name="Group 1743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77422" y="0"/>
            <a:ext cx="4366578" cy="6685267"/>
            <a:chOff x="6357228" y="0"/>
            <a:chExt cx="5822103" cy="6685267"/>
          </a:xfrm>
        </p:grpSpPr>
        <p:sp>
          <p:nvSpPr>
            <p:cNvPr id="17435" name="Freeform: Shape 1743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6" name="Freeform: Shape 1743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7" name="Freeform: Shape 1743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8" name="Freeform: Shape 1743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415" name="Graphic 17414" descr="Head with Gears">
            <a:extLst>
              <a:ext uri="{FF2B5EF4-FFF2-40B4-BE49-F238E27FC236}">
                <a16:creationId xmlns:a16="http://schemas.microsoft.com/office/drawing/2014/main" id="{609B3C7F-B543-A21D-D67A-DBB8FFE7BA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5615" y="2065912"/>
            <a:ext cx="2746374" cy="27463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443" name="Rectangle 1844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olo 1">
            <a:extLst>
              <a:ext uri="{FF2B5EF4-FFF2-40B4-BE49-F238E27FC236}">
                <a16:creationId xmlns:a16="http://schemas.microsoft.com/office/drawing/2014/main" id="{90053E37-2729-F2B2-9887-C77B238E489A}"/>
              </a:ext>
            </a:extLst>
          </p:cNvPr>
          <p:cNvSpPr>
            <a:spLocks noGrp="1"/>
          </p:cNvSpPr>
          <p:nvPr>
            <p:ph type="title"/>
          </p:nvPr>
        </p:nvSpPr>
        <p:spPr>
          <a:xfrm>
            <a:off x="571352" y="350196"/>
            <a:ext cx="3485178" cy="1624520"/>
          </a:xfrm>
        </p:spPr>
        <p:txBody>
          <a:bodyPr anchor="ctr">
            <a:normAutofit/>
          </a:bodyPr>
          <a:lstStyle/>
          <a:p>
            <a:r>
              <a:rPr lang="it-IT" altLang="it-IT" sz="3500"/>
              <a:t>Famiglie problematiche</a:t>
            </a:r>
          </a:p>
        </p:txBody>
      </p:sp>
      <p:sp>
        <p:nvSpPr>
          <p:cNvPr id="18435" name="Segnaposto contenuto 2">
            <a:extLst>
              <a:ext uri="{FF2B5EF4-FFF2-40B4-BE49-F238E27FC236}">
                <a16:creationId xmlns:a16="http://schemas.microsoft.com/office/drawing/2014/main" id="{3DB4F42A-78C0-4472-82BA-231CD6D83DE7}"/>
              </a:ext>
            </a:extLst>
          </p:cNvPr>
          <p:cNvSpPr>
            <a:spLocks noGrp="1"/>
          </p:cNvSpPr>
          <p:nvPr>
            <p:ph idx="1"/>
          </p:nvPr>
        </p:nvSpPr>
        <p:spPr>
          <a:xfrm>
            <a:off x="571352" y="2636196"/>
            <a:ext cx="3485178" cy="3720154"/>
          </a:xfrm>
        </p:spPr>
        <p:txBody>
          <a:bodyPr anchor="ctr">
            <a:normAutofit/>
          </a:bodyPr>
          <a:lstStyle/>
          <a:p>
            <a:r>
              <a:rPr lang="it-IT" altLang="it-IT" sz="1400" b="1" dirty="0"/>
              <a:t>Aspetti comportamentali</a:t>
            </a:r>
          </a:p>
          <a:p>
            <a:pPr lvl="1"/>
            <a:r>
              <a:rPr lang="it-IT" altLang="it-IT" sz="1400" dirty="0"/>
              <a:t>Punizione di comportamenti inappropriati</a:t>
            </a:r>
          </a:p>
          <a:p>
            <a:pPr lvl="1"/>
            <a:r>
              <a:rPr lang="it-IT" altLang="it-IT" sz="1400" dirty="0"/>
              <a:t>Pochi rinforzi positivi di comportamenti appropriati</a:t>
            </a:r>
          </a:p>
          <a:p>
            <a:pPr lvl="1"/>
            <a:r>
              <a:rPr lang="it-IT" altLang="it-IT" sz="1400" dirty="0"/>
              <a:t>Disciplina inefficace</a:t>
            </a:r>
          </a:p>
          <a:p>
            <a:pPr lvl="1"/>
            <a:r>
              <a:rPr lang="it-IT" altLang="it-IT" sz="1400" dirty="0"/>
              <a:t>Scarso monitoraggio di come si comporta il figlio</a:t>
            </a:r>
          </a:p>
          <a:p>
            <a:r>
              <a:rPr lang="it-IT" altLang="it-IT" sz="1400" b="1" dirty="0"/>
              <a:t>Aspetti cognitivo-comportamentali</a:t>
            </a:r>
          </a:p>
          <a:p>
            <a:pPr lvl="1"/>
            <a:r>
              <a:rPr lang="it-IT" altLang="it-IT" sz="1400" dirty="0"/>
              <a:t>Difficoltà nella soluzione di problemi familiari</a:t>
            </a:r>
          </a:p>
          <a:p>
            <a:pPr lvl="1"/>
            <a:r>
              <a:rPr lang="it-IT" altLang="it-IT" sz="1400" dirty="0"/>
              <a:t>Difficoltà di comunicazione</a:t>
            </a:r>
          </a:p>
          <a:p>
            <a:pPr lvl="1"/>
            <a:r>
              <a:rPr lang="it-IT" altLang="it-IT" sz="1400" dirty="0"/>
              <a:t>Problemi nel controllo della rabbia</a:t>
            </a:r>
          </a:p>
        </p:txBody>
      </p:sp>
      <p:pic>
        <p:nvPicPr>
          <p:cNvPr id="18437" name="Picture 18436" descr="Disegni su carta colorata">
            <a:extLst>
              <a:ext uri="{FF2B5EF4-FFF2-40B4-BE49-F238E27FC236}">
                <a16:creationId xmlns:a16="http://schemas.microsoft.com/office/drawing/2014/main" id="{861C4E68-5E84-0138-1B56-054DF33F8FFC}"/>
              </a:ext>
            </a:extLst>
          </p:cNvPr>
          <p:cNvPicPr>
            <a:picLocks noChangeAspect="1"/>
          </p:cNvPicPr>
          <p:nvPr/>
        </p:nvPicPr>
        <p:blipFill>
          <a:blip r:embed="rId2"/>
          <a:srcRect l="17596" r="37853" b="-2"/>
          <a:stretch/>
        </p:blipFill>
        <p:spPr>
          <a:xfrm>
            <a:off x="4572000" y="1"/>
            <a:ext cx="4577118"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458" name="Titolo 1">
            <a:extLst>
              <a:ext uri="{FF2B5EF4-FFF2-40B4-BE49-F238E27FC236}">
                <a16:creationId xmlns:a16="http://schemas.microsoft.com/office/drawing/2014/main" id="{46EBDDF6-E95C-6147-06DB-2FDB31F3A631}"/>
              </a:ext>
            </a:extLst>
          </p:cNvPr>
          <p:cNvSpPr>
            <a:spLocks noGrp="1"/>
          </p:cNvSpPr>
          <p:nvPr>
            <p:ph type="title"/>
          </p:nvPr>
        </p:nvSpPr>
        <p:spPr>
          <a:xfrm>
            <a:off x="292437" y="444464"/>
            <a:ext cx="2565228" cy="1906317"/>
          </a:xfrm>
        </p:spPr>
        <p:txBody>
          <a:bodyPr>
            <a:normAutofit/>
          </a:bodyPr>
          <a:lstStyle/>
          <a:p>
            <a:pPr algn="ctr" eaLnBrk="1" hangingPunct="1"/>
            <a:r>
              <a:rPr lang="it-IT" altLang="it-IT" sz="2400"/>
              <a:t>Formare aspettative realistiche riguardo agli incontri proposti</a:t>
            </a:r>
          </a:p>
        </p:txBody>
      </p:sp>
      <p:pic>
        <p:nvPicPr>
          <p:cNvPr id="19461" name="Picture 19460" descr="Giocattolo rosso persona davanti a due righe di figure bianchi">
            <a:extLst>
              <a:ext uri="{FF2B5EF4-FFF2-40B4-BE49-F238E27FC236}">
                <a16:creationId xmlns:a16="http://schemas.microsoft.com/office/drawing/2014/main" id="{F80B2AF4-C0AF-C3FC-622C-CCE2982CD2C7}"/>
              </a:ext>
            </a:extLst>
          </p:cNvPr>
          <p:cNvPicPr>
            <a:picLocks noChangeAspect="1"/>
          </p:cNvPicPr>
          <p:nvPr/>
        </p:nvPicPr>
        <p:blipFill>
          <a:blip r:embed="rId2"/>
          <a:srcRect l="26131" r="22279" b="3"/>
          <a:stretch/>
        </p:blipFill>
        <p:spPr>
          <a:xfrm>
            <a:off x="20" y="2768743"/>
            <a:ext cx="3208693" cy="4089258"/>
          </a:xfrm>
          <a:prstGeom prst="rect">
            <a:avLst/>
          </a:prstGeom>
        </p:spPr>
      </p:pic>
      <p:sp>
        <p:nvSpPr>
          <p:cNvPr id="19467" name="Rectangle 19466">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3232716"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9459" name="Segnaposto contenuto 2">
            <a:extLst>
              <a:ext uri="{FF2B5EF4-FFF2-40B4-BE49-F238E27FC236}">
                <a16:creationId xmlns:a16="http://schemas.microsoft.com/office/drawing/2014/main" id="{DD762CAB-29D2-C830-B5A8-7E9741FAB4C4}"/>
              </a:ext>
            </a:extLst>
          </p:cNvPr>
          <p:cNvSpPr>
            <a:spLocks noGrp="1"/>
          </p:cNvSpPr>
          <p:nvPr>
            <p:ph idx="1"/>
          </p:nvPr>
        </p:nvSpPr>
        <p:spPr>
          <a:xfrm>
            <a:off x="3467879" y="678955"/>
            <a:ext cx="5383684" cy="5409743"/>
          </a:xfrm>
        </p:spPr>
        <p:txBody>
          <a:bodyPr anchor="ctr">
            <a:normAutofit/>
          </a:bodyPr>
          <a:lstStyle/>
          <a:p>
            <a:pPr eaLnBrk="1" hangingPunct="1">
              <a:buFontTx/>
              <a:buNone/>
            </a:pPr>
            <a:r>
              <a:rPr lang="it-IT" altLang="it-IT" sz="2400" dirty="0"/>
              <a:t>1) Chiarire la relazione tra trattamento CC e DDAI</a:t>
            </a:r>
          </a:p>
          <a:p>
            <a:pPr eaLnBrk="1" hangingPunct="1">
              <a:buFontTx/>
              <a:buNone/>
            </a:pPr>
            <a:r>
              <a:rPr lang="it-IT" altLang="it-IT" sz="2400" dirty="0"/>
              <a:t>2) Fare luce sui problemi che si presentano e cercare di risolverli insieme, individuando quali circostanze e comportamenti possano causare situazioni difficili, cosa le mantenga nel tempo, come si possono modificare alla ricerca della soluzione migliore.</a:t>
            </a:r>
          </a:p>
        </p:txBody>
      </p:sp>
      <p:sp>
        <p:nvSpPr>
          <p:cNvPr id="19469" name="Rectangle 19468">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31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8" name="Rectangle 2048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0" name="Right Triangle 2048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92" name="Rectangle 2049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A18E699-BD01-C43C-593D-9B1B81672356}"/>
              </a:ext>
            </a:extLst>
          </p:cNvPr>
          <p:cNvSpPr>
            <a:spLocks noGrp="1"/>
          </p:cNvSpPr>
          <p:nvPr>
            <p:ph type="title"/>
          </p:nvPr>
        </p:nvSpPr>
        <p:spPr>
          <a:xfrm>
            <a:off x="963930" y="1050595"/>
            <a:ext cx="6056111" cy="1618489"/>
          </a:xfrm>
        </p:spPr>
        <p:txBody>
          <a:bodyPr anchor="ctr">
            <a:normAutofit/>
          </a:bodyPr>
          <a:lstStyle/>
          <a:p>
            <a:pPr eaLnBrk="1" fontAlgn="auto" hangingPunct="1">
              <a:spcAft>
                <a:spcPts val="0"/>
              </a:spcAft>
              <a:defRPr/>
            </a:pPr>
            <a:r>
              <a:rPr lang="it-IT" sz="3900"/>
              <a:t>Creare un quadro equilibrato delle risorse e dei limiti del b.</a:t>
            </a:r>
          </a:p>
        </p:txBody>
      </p:sp>
      <p:sp>
        <p:nvSpPr>
          <p:cNvPr id="20483" name="Segnaposto contenuto 2">
            <a:extLst>
              <a:ext uri="{FF2B5EF4-FFF2-40B4-BE49-F238E27FC236}">
                <a16:creationId xmlns:a16="http://schemas.microsoft.com/office/drawing/2014/main" id="{4844BBE6-4688-EA85-EADD-BD3234B0D015}"/>
              </a:ext>
            </a:extLst>
          </p:cNvPr>
          <p:cNvSpPr>
            <a:spLocks noGrp="1"/>
          </p:cNvSpPr>
          <p:nvPr>
            <p:ph idx="1"/>
          </p:nvPr>
        </p:nvSpPr>
        <p:spPr>
          <a:xfrm>
            <a:off x="963930" y="2969469"/>
            <a:ext cx="6056111" cy="2800395"/>
          </a:xfrm>
        </p:spPr>
        <p:txBody>
          <a:bodyPr anchor="t">
            <a:normAutofit/>
          </a:bodyPr>
          <a:lstStyle/>
          <a:p>
            <a:pPr eaLnBrk="1" hangingPunct="1"/>
            <a:r>
              <a:rPr lang="it-IT" altLang="it-IT" dirty="0"/>
              <a:t>Il bambino con DDAI non è stupido, ha difficoltà di autoregolazione del proprio comportamento e del livello attenti, per questo è </a:t>
            </a:r>
            <a:r>
              <a:rPr lang="it-IT" altLang="it-IT" dirty="0" err="1"/>
              <a:t>imp</a:t>
            </a:r>
            <a:r>
              <a:rPr lang="it-IT" altLang="it-IT" dirty="0"/>
              <a:t>. che i genitori capiscano quanto essi possano essere disturbati dai fattori esterni.</a:t>
            </a:r>
          </a:p>
          <a:p>
            <a:pPr eaLnBrk="1" hangingPunct="1"/>
            <a:r>
              <a:rPr lang="it-IT" altLang="it-IT" dirty="0"/>
              <a:t>Promuovere una riflessione sulle proprie aspettative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A4DDB55-8588-1FE4-F14E-3682DB233066}"/>
              </a:ext>
            </a:extLst>
          </p:cNvPr>
          <p:cNvSpPr>
            <a:spLocks noGrp="1"/>
          </p:cNvSpPr>
          <p:nvPr>
            <p:ph type="title"/>
          </p:nvPr>
        </p:nvSpPr>
        <p:spPr>
          <a:xfrm>
            <a:off x="571350" y="762001"/>
            <a:ext cx="4000647" cy="1708242"/>
          </a:xfrm>
        </p:spPr>
        <p:txBody>
          <a:bodyPr anchor="ctr">
            <a:normAutofit/>
          </a:bodyPr>
          <a:lstStyle/>
          <a:p>
            <a:pPr eaLnBrk="1" fontAlgn="auto" hangingPunct="1">
              <a:spcAft>
                <a:spcPts val="0"/>
              </a:spcAft>
              <a:defRPr/>
            </a:pPr>
            <a:r>
              <a:rPr lang="it-IT" sz="3200"/>
              <a:t>Dare strumenti per la gestione del comportamento del b.</a:t>
            </a:r>
          </a:p>
        </p:txBody>
      </p:sp>
      <p:sp>
        <p:nvSpPr>
          <p:cNvPr id="21507" name="Segnaposto contenuto 2">
            <a:extLst>
              <a:ext uri="{FF2B5EF4-FFF2-40B4-BE49-F238E27FC236}">
                <a16:creationId xmlns:a16="http://schemas.microsoft.com/office/drawing/2014/main" id="{2BAE1180-8894-0169-C993-E595056AE962}"/>
              </a:ext>
            </a:extLst>
          </p:cNvPr>
          <p:cNvSpPr>
            <a:spLocks noGrp="1"/>
          </p:cNvSpPr>
          <p:nvPr>
            <p:ph idx="1"/>
          </p:nvPr>
        </p:nvSpPr>
        <p:spPr>
          <a:xfrm>
            <a:off x="571350" y="2470244"/>
            <a:ext cx="4000647" cy="3769835"/>
          </a:xfrm>
        </p:spPr>
        <p:txBody>
          <a:bodyPr anchor="ctr">
            <a:normAutofit/>
          </a:bodyPr>
          <a:lstStyle/>
          <a:p>
            <a:pPr eaLnBrk="1" hangingPunct="1"/>
            <a:r>
              <a:rPr lang="it-IT" altLang="it-IT" sz="1700"/>
              <a:t>Attraverso il confronto delle varie esperienze, è possibile valutare l’efficacia e la quotidiana applicabilità di alcune regole comportamentali e educative particolarmente efficaci con questi b. e individuare percorsi di risoluzione e/o di prevenzione delle difficoltà e dei conflitti che possono presentarsi nella vita familiare.</a:t>
            </a:r>
          </a:p>
          <a:p>
            <a:pPr eaLnBrk="1" hangingPunct="1"/>
            <a:r>
              <a:rPr lang="it-IT" altLang="it-IT" sz="1700"/>
              <a:t>Porsi come modello adulto di buon risolutore di problemi</a:t>
            </a:r>
          </a:p>
          <a:p>
            <a:pPr eaLnBrk="1" hangingPunct="1"/>
            <a:endParaRPr lang="it-IT" altLang="it-IT" sz="1700"/>
          </a:p>
        </p:txBody>
      </p:sp>
      <p:pic>
        <p:nvPicPr>
          <p:cNvPr id="21518" name="Picture 21508" descr="Frecce bianche che vanno al bersaglio rosso">
            <a:extLst>
              <a:ext uri="{FF2B5EF4-FFF2-40B4-BE49-F238E27FC236}">
                <a16:creationId xmlns:a16="http://schemas.microsoft.com/office/drawing/2014/main" id="{073931F6-FC55-BEEC-A3B5-33F3E1AF1955}"/>
              </a:ext>
            </a:extLst>
          </p:cNvPr>
          <p:cNvPicPr>
            <a:picLocks noChangeAspect="1"/>
          </p:cNvPicPr>
          <p:nvPr/>
        </p:nvPicPr>
        <p:blipFill>
          <a:blip r:embed="rId2"/>
          <a:srcRect l="48318" r="12804"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8" name="Rectangle 22537">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olo 1">
            <a:extLst>
              <a:ext uri="{FF2B5EF4-FFF2-40B4-BE49-F238E27FC236}">
                <a16:creationId xmlns:a16="http://schemas.microsoft.com/office/drawing/2014/main" id="{578EC22C-2048-D848-0E65-578274AD1CD7}"/>
              </a:ext>
            </a:extLst>
          </p:cNvPr>
          <p:cNvSpPr>
            <a:spLocks noGrp="1"/>
          </p:cNvSpPr>
          <p:nvPr>
            <p:ph type="title"/>
          </p:nvPr>
        </p:nvSpPr>
        <p:spPr>
          <a:xfrm>
            <a:off x="3415299" y="548464"/>
            <a:ext cx="5098906" cy="1675623"/>
          </a:xfrm>
        </p:spPr>
        <p:txBody>
          <a:bodyPr anchor="b">
            <a:normAutofit/>
          </a:bodyPr>
          <a:lstStyle/>
          <a:p>
            <a:pPr eaLnBrk="1" hangingPunct="1"/>
            <a:r>
              <a:rPr lang="it-IT" altLang="it-IT" sz="3500"/>
              <a:t>Strumenti</a:t>
            </a:r>
          </a:p>
        </p:txBody>
      </p:sp>
      <p:pic>
        <p:nvPicPr>
          <p:cNvPr id="22534" name="Picture 22533">
            <a:extLst>
              <a:ext uri="{FF2B5EF4-FFF2-40B4-BE49-F238E27FC236}">
                <a16:creationId xmlns:a16="http://schemas.microsoft.com/office/drawing/2014/main" id="{F128AD2E-E00D-1B98-6FBE-7D1162DCA9D2}"/>
              </a:ext>
            </a:extLst>
          </p:cNvPr>
          <p:cNvPicPr>
            <a:picLocks noChangeAspect="1"/>
          </p:cNvPicPr>
          <p:nvPr/>
        </p:nvPicPr>
        <p:blipFill>
          <a:blip r:embed="rId3"/>
          <a:srcRect l="47316" r="19870"/>
          <a:stretch/>
        </p:blipFill>
        <p:spPr>
          <a:xfrm>
            <a:off x="20" y="10"/>
            <a:ext cx="3147352" cy="6857990"/>
          </a:xfrm>
          <a:prstGeom prst="rect">
            <a:avLst/>
          </a:prstGeom>
          <a:effectLst/>
        </p:spPr>
      </p:pic>
      <p:graphicFrame>
        <p:nvGraphicFramePr>
          <p:cNvPr id="22533" name="Segnaposto contenuto 2">
            <a:extLst>
              <a:ext uri="{FF2B5EF4-FFF2-40B4-BE49-F238E27FC236}">
                <a16:creationId xmlns:a16="http://schemas.microsoft.com/office/drawing/2014/main" id="{D8A7957A-7CE6-773B-640E-66759539B001}"/>
              </a:ext>
            </a:extLst>
          </p:cNvPr>
          <p:cNvGraphicFramePr>
            <a:graphicFrameLocks noGrp="1"/>
          </p:cNvGraphicFramePr>
          <p:nvPr>
            <p:ph idx="1"/>
            <p:extLst>
              <p:ext uri="{D42A27DB-BD31-4B8C-83A1-F6EECF244321}">
                <p14:modId xmlns:p14="http://schemas.microsoft.com/office/powerpoint/2010/main" val="1501117367"/>
              </p:ext>
            </p:extLst>
          </p:nvPr>
        </p:nvGraphicFramePr>
        <p:xfrm>
          <a:off x="3415300" y="2409830"/>
          <a:ext cx="5098904" cy="3705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0" name="Rectangle 2355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olo 1">
            <a:extLst>
              <a:ext uri="{FF2B5EF4-FFF2-40B4-BE49-F238E27FC236}">
                <a16:creationId xmlns:a16="http://schemas.microsoft.com/office/drawing/2014/main" id="{9F5776C8-842F-47A6-BF2E-158C28F07625}"/>
              </a:ext>
            </a:extLst>
          </p:cNvPr>
          <p:cNvSpPr>
            <a:spLocks noGrp="1"/>
          </p:cNvSpPr>
          <p:nvPr>
            <p:ph type="title"/>
          </p:nvPr>
        </p:nvSpPr>
        <p:spPr>
          <a:xfrm>
            <a:off x="3973321" y="329184"/>
            <a:ext cx="4688333" cy="1783080"/>
          </a:xfrm>
        </p:spPr>
        <p:txBody>
          <a:bodyPr anchor="b">
            <a:normAutofit/>
          </a:bodyPr>
          <a:lstStyle/>
          <a:p>
            <a:pPr eaLnBrk="1" hangingPunct="1"/>
            <a:r>
              <a:rPr lang="it-IT" altLang="it-IT" sz="4700"/>
              <a:t>Strumenti</a:t>
            </a:r>
          </a:p>
        </p:txBody>
      </p:sp>
      <p:pic>
        <p:nvPicPr>
          <p:cNvPr id="23556" name="Picture 23555">
            <a:extLst>
              <a:ext uri="{FF2B5EF4-FFF2-40B4-BE49-F238E27FC236}">
                <a16:creationId xmlns:a16="http://schemas.microsoft.com/office/drawing/2014/main" id="{4AD5C3B0-96FE-6F83-C56A-EBEE14348B86}"/>
              </a:ext>
            </a:extLst>
          </p:cNvPr>
          <p:cNvPicPr>
            <a:picLocks noChangeAspect="1"/>
          </p:cNvPicPr>
          <p:nvPr/>
        </p:nvPicPr>
        <p:blipFill>
          <a:blip r:embed="rId2"/>
          <a:srcRect l="38310" r="33040"/>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356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3233314-D8D9-2AC7-A258-AD250D95D539}"/>
              </a:ext>
            </a:extLst>
          </p:cNvPr>
          <p:cNvSpPr>
            <a:spLocks noGrp="1"/>
          </p:cNvSpPr>
          <p:nvPr>
            <p:ph idx="1"/>
          </p:nvPr>
        </p:nvSpPr>
        <p:spPr>
          <a:xfrm>
            <a:off x="3973321" y="2706624"/>
            <a:ext cx="4688333" cy="3483864"/>
          </a:xfrm>
        </p:spPr>
        <p:txBody>
          <a:bodyPr>
            <a:normAutofit/>
          </a:bodyPr>
          <a:lstStyle/>
          <a:p>
            <a:pPr marL="320040" indent="-320040" eaLnBrk="1" fontAlgn="auto" hangingPunct="1">
              <a:spcAft>
                <a:spcPts val="0"/>
              </a:spcAft>
              <a:buFont typeface="Wingdings"/>
              <a:buChar char=""/>
              <a:defRPr/>
            </a:pPr>
            <a:r>
              <a:rPr lang="it-IT" sz="1600" dirty="0"/>
              <a:t>Scheda </a:t>
            </a:r>
            <a:r>
              <a:rPr lang="it-IT" sz="1600" b="1" dirty="0"/>
              <a:t>Cosa penso di mio figlio </a:t>
            </a:r>
          </a:p>
          <a:p>
            <a:pPr marL="640080" lvl="1" indent="-274320" eaLnBrk="1" fontAlgn="auto" hangingPunct="1">
              <a:spcAft>
                <a:spcPts val="0"/>
              </a:spcAft>
              <a:buFont typeface="Wingdings 2"/>
              <a:buChar char=""/>
              <a:defRPr/>
            </a:pPr>
            <a:r>
              <a:rPr lang="it-IT" sz="1600" dirty="0"/>
              <a:t>Chiede al genitore di valutare con quale frequenza gli capiti di formulare una serie di pensieri e giudizi che è possibile raccogliere in 5 raggruppamenti: </a:t>
            </a:r>
            <a:r>
              <a:rPr lang="it-IT" sz="1600" b="1" dirty="0"/>
              <a:t>attribuzioni</a:t>
            </a:r>
            <a:r>
              <a:rPr lang="it-IT" sz="1600" dirty="0"/>
              <a:t> relative al bambino, a se stessi e agli altri, </a:t>
            </a:r>
            <a:r>
              <a:rPr lang="it-IT" sz="1600" b="1" dirty="0"/>
              <a:t>aspettative</a:t>
            </a:r>
            <a:r>
              <a:rPr lang="it-IT" sz="1600" dirty="0"/>
              <a:t> e credenze relative al b., su se stesso e sulla propria famiglia, circa il trattamento.</a:t>
            </a:r>
          </a:p>
          <a:p>
            <a:pPr marL="640080" lvl="1" indent="-274320" eaLnBrk="1" fontAlgn="auto" hangingPunct="1">
              <a:spcAft>
                <a:spcPts val="0"/>
              </a:spcAft>
              <a:buFontTx/>
              <a:buNone/>
              <a:defRPr/>
            </a:pPr>
            <a:r>
              <a:rPr lang="it-IT" sz="1600" dirty="0"/>
              <a:t>	</a:t>
            </a:r>
          </a:p>
          <a:p>
            <a:pPr marL="640080" lvl="1" indent="-274320" eaLnBrk="1" fontAlgn="auto" hangingPunct="1">
              <a:spcAft>
                <a:spcPts val="0"/>
              </a:spcAft>
              <a:buFontTx/>
              <a:buNone/>
              <a:defRPr/>
            </a:pPr>
            <a:r>
              <a:rPr lang="it-IT" sz="1600" i="1" dirty="0"/>
              <a:t>Avere chiaro lo “stile </a:t>
            </a:r>
            <a:r>
              <a:rPr lang="it-IT" sz="1600" i="1" dirty="0" err="1"/>
              <a:t>attribuzionale</a:t>
            </a:r>
            <a:r>
              <a:rPr lang="it-IT" sz="1600" i="1" dirty="0"/>
              <a:t>” del genitore è fondamentale per poter favorire il cambiamento anche cercando di modificare il modo di percepire le cause degli eventi.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600" name="Rectangle 2459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02" name="Rectangle 2460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604" name="Group 2460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24605" name="Freeform: Shape 2460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606" name="Freeform: Shape 2460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607" name="Freeform: Shape 2460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608" name="Freeform: Shape 2460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578" name="Titolo 1">
            <a:extLst>
              <a:ext uri="{FF2B5EF4-FFF2-40B4-BE49-F238E27FC236}">
                <a16:creationId xmlns:a16="http://schemas.microsoft.com/office/drawing/2014/main" id="{B30820D1-FEF4-1199-4905-3997C53B21E8}"/>
              </a:ext>
            </a:extLst>
          </p:cNvPr>
          <p:cNvSpPr>
            <a:spLocks noGrp="1"/>
          </p:cNvSpPr>
          <p:nvPr>
            <p:ph type="title"/>
          </p:nvPr>
        </p:nvSpPr>
        <p:spPr>
          <a:xfrm>
            <a:off x="480060" y="1243013"/>
            <a:ext cx="2891790" cy="4371974"/>
          </a:xfrm>
        </p:spPr>
        <p:txBody>
          <a:bodyPr>
            <a:normAutofit/>
          </a:bodyPr>
          <a:lstStyle/>
          <a:p>
            <a:pPr eaLnBrk="1" hangingPunct="1"/>
            <a:r>
              <a:rPr lang="it-IT" altLang="it-IT" sz="3100">
                <a:solidFill>
                  <a:schemeClr val="tx2"/>
                </a:solidFill>
              </a:rPr>
              <a:t>Strumenti</a:t>
            </a:r>
          </a:p>
        </p:txBody>
      </p:sp>
      <p:sp>
        <p:nvSpPr>
          <p:cNvPr id="24579" name="Segnaposto contenuto 2">
            <a:extLst>
              <a:ext uri="{FF2B5EF4-FFF2-40B4-BE49-F238E27FC236}">
                <a16:creationId xmlns:a16="http://schemas.microsoft.com/office/drawing/2014/main" id="{9B56A90B-D093-FD71-204E-E23A8FA34584}"/>
              </a:ext>
            </a:extLst>
          </p:cNvPr>
          <p:cNvSpPr>
            <a:spLocks noGrp="1"/>
          </p:cNvSpPr>
          <p:nvPr>
            <p:ph idx="1"/>
          </p:nvPr>
        </p:nvSpPr>
        <p:spPr>
          <a:xfrm>
            <a:off x="4139952" y="804672"/>
            <a:ext cx="4405116" cy="5230368"/>
          </a:xfrm>
        </p:spPr>
        <p:txBody>
          <a:bodyPr anchor="ctr">
            <a:normAutofit/>
          </a:bodyPr>
          <a:lstStyle/>
          <a:p>
            <a:pPr eaLnBrk="1" hangingPunct="1"/>
            <a:r>
              <a:rPr lang="it-IT" altLang="it-IT" sz="2000" dirty="0">
                <a:solidFill>
                  <a:schemeClr val="tx2"/>
                </a:solidFill>
              </a:rPr>
              <a:t>Scheda </a:t>
            </a:r>
            <a:r>
              <a:rPr lang="it-IT" altLang="it-IT" sz="2000" b="1" dirty="0">
                <a:solidFill>
                  <a:schemeClr val="tx2"/>
                </a:solidFill>
              </a:rPr>
              <a:t>Come mi comporto con mio figlio</a:t>
            </a:r>
          </a:p>
          <a:p>
            <a:pPr lvl="1" eaLnBrk="1" hangingPunct="1"/>
            <a:r>
              <a:rPr lang="it-IT" altLang="it-IT" sz="2000" dirty="0">
                <a:solidFill>
                  <a:schemeClr val="tx2"/>
                </a:solidFill>
              </a:rPr>
              <a:t>Chiede al genitore di valutare con quale frequenza gli capiti di comportarsi nei modi descritti in 6 gruppi di affermazioni riguardanti: comandi problematici, uso di mezzi inopportuni per controllare il C del b., scarsi </a:t>
            </a:r>
            <a:r>
              <a:rPr lang="it-IT" altLang="it-IT" sz="2000" dirty="0" err="1">
                <a:solidFill>
                  <a:schemeClr val="tx2"/>
                </a:solidFill>
              </a:rPr>
              <a:t>R</a:t>
            </a:r>
            <a:r>
              <a:rPr lang="it-IT" altLang="it-IT" sz="2000" dirty="0">
                <a:solidFill>
                  <a:schemeClr val="tx2"/>
                </a:solidFill>
              </a:rPr>
              <a:t> +, rinforzi e gratificazioni involontari di C – del b, disciplina inefficace, eccessivo controllo.</a:t>
            </a:r>
          </a:p>
          <a:p>
            <a:pPr eaLnBrk="1" hangingPunct="1"/>
            <a:endParaRPr lang="it-IT" altLang="it-IT" sz="1600" dirty="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5611" name="Rectangle 256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olo 1">
            <a:extLst>
              <a:ext uri="{FF2B5EF4-FFF2-40B4-BE49-F238E27FC236}">
                <a16:creationId xmlns:a16="http://schemas.microsoft.com/office/drawing/2014/main" id="{34803B74-D675-6B98-94AD-A2EF51961DD9}"/>
              </a:ext>
            </a:extLst>
          </p:cNvPr>
          <p:cNvSpPr>
            <a:spLocks noGrp="1"/>
          </p:cNvSpPr>
          <p:nvPr>
            <p:ph type="title"/>
          </p:nvPr>
        </p:nvSpPr>
        <p:spPr>
          <a:xfrm>
            <a:off x="571352" y="350196"/>
            <a:ext cx="3485178" cy="1624520"/>
          </a:xfrm>
        </p:spPr>
        <p:txBody>
          <a:bodyPr anchor="ctr">
            <a:normAutofit/>
          </a:bodyPr>
          <a:lstStyle/>
          <a:p>
            <a:pPr eaLnBrk="1" hangingPunct="1"/>
            <a:r>
              <a:rPr lang="it-IT" altLang="it-IT" sz="3500"/>
              <a:t>Strumenti</a:t>
            </a:r>
          </a:p>
        </p:txBody>
      </p:sp>
      <p:sp>
        <p:nvSpPr>
          <p:cNvPr id="25603" name="Segnaposto contenuto 2">
            <a:extLst>
              <a:ext uri="{FF2B5EF4-FFF2-40B4-BE49-F238E27FC236}">
                <a16:creationId xmlns:a16="http://schemas.microsoft.com/office/drawing/2014/main" id="{71164D13-2CAD-438A-3BCD-D67B24116D0D}"/>
              </a:ext>
            </a:extLst>
          </p:cNvPr>
          <p:cNvSpPr>
            <a:spLocks noGrp="1"/>
          </p:cNvSpPr>
          <p:nvPr>
            <p:ph idx="1"/>
          </p:nvPr>
        </p:nvSpPr>
        <p:spPr>
          <a:xfrm>
            <a:off x="571351" y="2743200"/>
            <a:ext cx="3485179" cy="3613149"/>
          </a:xfrm>
        </p:spPr>
        <p:txBody>
          <a:bodyPr anchor="ctr">
            <a:normAutofit/>
          </a:bodyPr>
          <a:lstStyle/>
          <a:p>
            <a:pPr eaLnBrk="1" hangingPunct="1"/>
            <a:r>
              <a:rPr lang="it-IT" altLang="it-IT" sz="1700" dirty="0"/>
              <a:t>Scheda </a:t>
            </a:r>
            <a:r>
              <a:rPr lang="it-IT" altLang="it-IT" sz="1700" b="1" dirty="0"/>
              <a:t>Cosa dovrei pensare di mio figlio </a:t>
            </a:r>
            <a:endParaRPr lang="it-IT" altLang="it-IT" sz="1700" dirty="0"/>
          </a:p>
          <a:p>
            <a:pPr eaLnBrk="1" hangingPunct="1"/>
            <a:r>
              <a:rPr lang="it-IT" altLang="it-IT" sz="1700" dirty="0"/>
              <a:t>Scheda </a:t>
            </a:r>
            <a:r>
              <a:rPr lang="it-IT" altLang="it-IT" sz="1700" b="1" dirty="0"/>
              <a:t>Come mi dovrei comportare con mio figlio </a:t>
            </a:r>
            <a:endParaRPr lang="it-IT" altLang="it-IT" sz="1700" dirty="0"/>
          </a:p>
          <a:p>
            <a:pPr eaLnBrk="1" hangingPunct="1">
              <a:buFontTx/>
              <a:buNone/>
            </a:pPr>
            <a:r>
              <a:rPr lang="it-IT" altLang="it-IT" sz="1700" dirty="0"/>
              <a:t>Entrambe raccolgono un inventario di pensieri e modi di agire che sarebbero funzionali a un approccio attivo alla risoluzione dei problemi posti dal bambino con DDAI.</a:t>
            </a:r>
          </a:p>
          <a:p>
            <a:pPr eaLnBrk="1" hangingPunct="1">
              <a:buFontTx/>
              <a:buNone/>
            </a:pPr>
            <a:endParaRPr lang="it-IT" altLang="it-IT" sz="1700" dirty="0"/>
          </a:p>
        </p:txBody>
      </p:sp>
      <p:pic>
        <p:nvPicPr>
          <p:cNvPr id="25605" name="Picture 25604" descr="Pezzi su una tavola di Carrom">
            <a:extLst>
              <a:ext uri="{FF2B5EF4-FFF2-40B4-BE49-F238E27FC236}">
                <a16:creationId xmlns:a16="http://schemas.microsoft.com/office/drawing/2014/main" id="{9F7A8591-2838-A419-B24D-E093D65D8320}"/>
              </a:ext>
            </a:extLst>
          </p:cNvPr>
          <p:cNvPicPr>
            <a:picLocks noChangeAspect="1"/>
          </p:cNvPicPr>
          <p:nvPr/>
        </p:nvPicPr>
        <p:blipFill>
          <a:blip r:embed="rId2"/>
          <a:srcRect l="28417" r="27032" b="-2"/>
          <a:stretch/>
        </p:blipFill>
        <p:spPr>
          <a:xfrm>
            <a:off x="4572000" y="1"/>
            <a:ext cx="4577118"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1A0DD05-7242-6361-8CC0-9AC1EA4AC2B9}"/>
              </a:ext>
            </a:extLst>
          </p:cNvPr>
          <p:cNvSpPr>
            <a:spLocks noGrp="1"/>
          </p:cNvSpPr>
          <p:nvPr>
            <p:ph type="title"/>
          </p:nvPr>
        </p:nvSpPr>
        <p:spPr/>
        <p:txBody>
          <a:bodyPr wrap="square" anchor="ctr">
            <a:normAutofit/>
          </a:bodyPr>
          <a:lstStyle/>
          <a:p>
            <a:pPr eaLnBrk="1" hangingPunct="1"/>
            <a:r>
              <a:rPr lang="it-IT" altLang="it-IT"/>
              <a:t>Parent training</a:t>
            </a:r>
          </a:p>
        </p:txBody>
      </p:sp>
      <p:graphicFrame>
        <p:nvGraphicFramePr>
          <p:cNvPr id="11271" name="Rectangle 3">
            <a:extLst>
              <a:ext uri="{FF2B5EF4-FFF2-40B4-BE49-F238E27FC236}">
                <a16:creationId xmlns:a16="http://schemas.microsoft.com/office/drawing/2014/main" id="{AFEBE84E-4307-4039-F5D3-61863F1CF6A1}"/>
              </a:ext>
            </a:extLst>
          </p:cNvPr>
          <p:cNvGraphicFramePr>
            <a:graphicFrameLocks noGrp="1"/>
          </p:cNvGraphicFramePr>
          <p:nvPr>
            <p:ph idx="1"/>
            <p:extLst>
              <p:ext uri="{D42A27DB-BD31-4B8C-83A1-F6EECF244321}">
                <p14:modId xmlns:p14="http://schemas.microsoft.com/office/powerpoint/2010/main" val="200623149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olo 1">
            <a:extLst>
              <a:ext uri="{FF2B5EF4-FFF2-40B4-BE49-F238E27FC236}">
                <a16:creationId xmlns:a16="http://schemas.microsoft.com/office/drawing/2014/main" id="{CFBE26DA-66A9-4901-8AD6-E4B229EB97C0}"/>
              </a:ext>
            </a:extLst>
          </p:cNvPr>
          <p:cNvSpPr>
            <a:spLocks noGrp="1"/>
          </p:cNvSpPr>
          <p:nvPr>
            <p:ph type="title"/>
          </p:nvPr>
        </p:nvSpPr>
        <p:spPr>
          <a:xfrm>
            <a:off x="840699" y="687480"/>
            <a:ext cx="5605629" cy="994172"/>
          </a:xfrm>
        </p:spPr>
        <p:txBody>
          <a:bodyPr>
            <a:normAutofit/>
          </a:bodyPr>
          <a:lstStyle/>
          <a:p>
            <a:pPr eaLnBrk="1" hangingPunct="1"/>
            <a:r>
              <a:rPr lang="it-IT" altLang="it-IT" sz="3850"/>
              <a:t>Strumenti</a:t>
            </a:r>
          </a:p>
        </p:txBody>
      </p:sp>
      <p:sp>
        <p:nvSpPr>
          <p:cNvPr id="3" name="Segnaposto contenuto 2">
            <a:extLst>
              <a:ext uri="{FF2B5EF4-FFF2-40B4-BE49-F238E27FC236}">
                <a16:creationId xmlns:a16="http://schemas.microsoft.com/office/drawing/2014/main" id="{7F32D6C4-8A5D-7C0D-4C0F-9769C9E69659}"/>
              </a:ext>
            </a:extLst>
          </p:cNvPr>
          <p:cNvSpPr>
            <a:spLocks noGrp="1"/>
          </p:cNvSpPr>
          <p:nvPr>
            <p:ph idx="1"/>
          </p:nvPr>
        </p:nvSpPr>
        <p:spPr>
          <a:xfrm>
            <a:off x="852321" y="2227943"/>
            <a:ext cx="5277246" cy="3788227"/>
          </a:xfrm>
        </p:spPr>
        <p:txBody>
          <a:bodyPr anchor="ctr">
            <a:normAutofit fontScale="62500" lnSpcReduction="20000"/>
          </a:bodyPr>
          <a:lstStyle/>
          <a:p>
            <a:pPr marL="320040" indent="-320040" eaLnBrk="1" fontAlgn="auto" hangingPunct="1">
              <a:spcAft>
                <a:spcPts val="0"/>
              </a:spcAft>
              <a:buFont typeface="Wingdings"/>
              <a:buChar char=""/>
              <a:defRPr/>
            </a:pPr>
            <a:r>
              <a:rPr lang="it-IT" sz="4000" dirty="0"/>
              <a:t>Scheda </a:t>
            </a:r>
            <a:r>
              <a:rPr lang="it-IT" sz="4000" b="1" dirty="0"/>
              <a:t>Elenco dei punti di forza e di debolezza</a:t>
            </a:r>
            <a:r>
              <a:rPr lang="it-IT" sz="2400" b="1" dirty="0"/>
              <a:t> </a:t>
            </a:r>
          </a:p>
          <a:p>
            <a:pPr marL="640080" lvl="1" indent="-274320" eaLnBrk="1" fontAlgn="auto" hangingPunct="1">
              <a:spcAft>
                <a:spcPts val="0"/>
              </a:spcAft>
              <a:buFont typeface="Wingdings 2"/>
              <a:buChar char=""/>
              <a:defRPr/>
            </a:pPr>
            <a:r>
              <a:rPr lang="it-IT" sz="2900" dirty="0"/>
              <a:t>Sprona a riflettere su quali siano le qualità e le abilità del bambino, indicate come suoi </a:t>
            </a:r>
            <a:r>
              <a:rPr lang="it-IT" sz="2900" i="1" dirty="0"/>
              <a:t>punti di forza</a:t>
            </a:r>
            <a:r>
              <a:rPr lang="it-IT" sz="2900" dirty="0"/>
              <a:t>, per poter sempre avere presente ciò che di positivo c’è nel suo modo di essere e poterlo sottolineare ogni volta che se ne presenti l’occasione, valorizzando le sue capacità.</a:t>
            </a:r>
          </a:p>
          <a:p>
            <a:pPr marL="640080" lvl="1" indent="-274320" eaLnBrk="1" fontAlgn="auto" hangingPunct="1">
              <a:spcAft>
                <a:spcPts val="0"/>
              </a:spcAft>
              <a:buFont typeface="Wingdings 2"/>
              <a:buChar char=""/>
              <a:defRPr/>
            </a:pPr>
            <a:r>
              <a:rPr lang="it-IT" sz="2900" dirty="0"/>
              <a:t>Idem per i </a:t>
            </a:r>
            <a:r>
              <a:rPr lang="it-IT" sz="2900" i="1" dirty="0"/>
              <a:t>punti di debolezza</a:t>
            </a:r>
            <a:r>
              <a:rPr lang="it-IT" sz="2900" dirty="0"/>
              <a:t>, con lo scopo di ricercarne insieme una spiegazione e di poterne tener conto quando si deve dare un giudizio sull’operato del b., sia quando è necessario sostenerlo negli sforzi da lui compiuti per superare le proprie difficoltà.</a:t>
            </a:r>
          </a:p>
          <a:p>
            <a:pPr marL="640080" lvl="1" indent="-274320" eaLnBrk="1" fontAlgn="auto" hangingPunct="1">
              <a:spcAft>
                <a:spcPts val="0"/>
              </a:spcAft>
              <a:buFont typeface="Wingdings 2"/>
              <a:buChar char=""/>
              <a:defRPr/>
            </a:pPr>
            <a:endParaRPr lang="it-IT" sz="1600" dirty="0"/>
          </a:p>
          <a:p>
            <a:pPr marL="320040" indent="-320040" eaLnBrk="1" fontAlgn="auto" hangingPunct="1">
              <a:spcAft>
                <a:spcPts val="0"/>
              </a:spcAft>
              <a:buFont typeface="Wingdings"/>
              <a:buChar char=""/>
              <a:defRPr/>
            </a:pPr>
            <a:endParaRPr lang="it-IT" sz="1600" dirty="0"/>
          </a:p>
        </p:txBody>
      </p:sp>
      <p:sp>
        <p:nvSpPr>
          <p:cNvPr id="26633" name="Rectangle 2663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35" name="Oval 2663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630" name="Graphic 26629" descr="Manubrio">
            <a:extLst>
              <a:ext uri="{FF2B5EF4-FFF2-40B4-BE49-F238E27FC236}">
                <a16:creationId xmlns:a16="http://schemas.microsoft.com/office/drawing/2014/main" id="{3BAED8BF-E97A-D597-FC69-FF75DF6A58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olo 1">
            <a:extLst>
              <a:ext uri="{FF2B5EF4-FFF2-40B4-BE49-F238E27FC236}">
                <a16:creationId xmlns:a16="http://schemas.microsoft.com/office/drawing/2014/main" id="{8A8909C2-CA4B-760D-EE46-B162930758C7}"/>
              </a:ext>
            </a:extLst>
          </p:cNvPr>
          <p:cNvSpPr>
            <a:spLocks noGrp="1"/>
          </p:cNvSpPr>
          <p:nvPr>
            <p:ph type="title"/>
          </p:nvPr>
        </p:nvSpPr>
        <p:spPr>
          <a:xfrm>
            <a:off x="628650" y="365125"/>
            <a:ext cx="3938487" cy="1807305"/>
          </a:xfrm>
        </p:spPr>
        <p:txBody>
          <a:bodyPr>
            <a:normAutofit/>
          </a:bodyPr>
          <a:lstStyle/>
          <a:p>
            <a:pPr eaLnBrk="1" hangingPunct="1"/>
            <a:r>
              <a:rPr lang="it-IT" altLang="it-IT" dirty="0"/>
              <a:t>Strumenti</a:t>
            </a:r>
          </a:p>
        </p:txBody>
      </p:sp>
      <p:sp>
        <p:nvSpPr>
          <p:cNvPr id="27651" name="Segnaposto contenuto 2">
            <a:extLst>
              <a:ext uri="{FF2B5EF4-FFF2-40B4-BE49-F238E27FC236}">
                <a16:creationId xmlns:a16="http://schemas.microsoft.com/office/drawing/2014/main" id="{C7552E14-B5C6-A664-A19D-A75B6D3FD739}"/>
              </a:ext>
            </a:extLst>
          </p:cNvPr>
          <p:cNvSpPr>
            <a:spLocks noGrp="1"/>
          </p:cNvSpPr>
          <p:nvPr>
            <p:ph idx="1"/>
          </p:nvPr>
        </p:nvSpPr>
        <p:spPr>
          <a:xfrm>
            <a:off x="628650" y="2333297"/>
            <a:ext cx="3938487" cy="4159578"/>
          </a:xfrm>
        </p:spPr>
        <p:txBody>
          <a:bodyPr>
            <a:normAutofit/>
          </a:bodyPr>
          <a:lstStyle/>
          <a:p>
            <a:pPr eaLnBrk="1" hangingPunct="1"/>
            <a:r>
              <a:rPr lang="it-IT" altLang="it-IT" sz="2000" b="1" dirty="0"/>
              <a:t>Scheda Antecedenti, comportamento, conseguenze</a:t>
            </a:r>
          </a:p>
          <a:p>
            <a:pPr lvl="1" eaLnBrk="1" hangingPunct="1"/>
            <a:r>
              <a:rPr lang="it-IT" altLang="it-IT" sz="2000" dirty="0"/>
              <a:t>Le azioni del b. non accadono nel nulla, in uno spazio vuoto, per questo è importante imparare ad osservare attentamente ciò che accade in famiglia in termini di comportamento dei vari membri e di interazione reciproca.</a:t>
            </a:r>
          </a:p>
        </p:txBody>
      </p:sp>
      <p:pic>
        <p:nvPicPr>
          <p:cNvPr id="2" name="Immagine 1">
            <a:extLst>
              <a:ext uri="{FF2B5EF4-FFF2-40B4-BE49-F238E27FC236}">
                <a16:creationId xmlns:a16="http://schemas.microsoft.com/office/drawing/2014/main" id="{99905DED-3765-2DFA-624C-04A79E742B2E}"/>
              </a:ext>
            </a:extLst>
          </p:cNvPr>
          <p:cNvPicPr>
            <a:picLocks noChangeAspect="1"/>
          </p:cNvPicPr>
          <p:nvPr/>
        </p:nvPicPr>
        <p:blipFill>
          <a:blip r:embed="rId2"/>
          <a:srcRect l="12970" r="2182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B53F99-0233-8564-E449-222C610BFE10}"/>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A182C109-9E4C-3C96-8794-9411573CB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9144000" cy="6894986"/>
            <a:chOff x="0" y="-7622"/>
            <a:chExt cx="12192000" cy="6894986"/>
          </a:xfrm>
        </p:grpSpPr>
        <p:sp>
          <p:nvSpPr>
            <p:cNvPr id="22" name="Rectangle 21">
              <a:extLst>
                <a:ext uri="{FF2B5EF4-FFF2-40B4-BE49-F238E27FC236}">
                  <a16:creationId xmlns:a16="http://schemas.microsoft.com/office/drawing/2014/main" id="{1C864660-C52B-BC40-9AE0-D900B4B6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FD81F2E-754B-ACB7-ECD1-E1DADAD0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B2A2591-0296-4CF4-E75F-51D7CB8E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78A07A2-FD92-5AD1-01EE-9D7AEAB88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5" name="Immagine 4">
            <a:extLst>
              <a:ext uri="{FF2B5EF4-FFF2-40B4-BE49-F238E27FC236}">
                <a16:creationId xmlns:a16="http://schemas.microsoft.com/office/drawing/2014/main" id="{80E814C8-1A69-FC05-D4ED-471E63D55AFA}"/>
              </a:ext>
            </a:extLst>
          </p:cNvPr>
          <p:cNvPicPr>
            <a:picLocks noChangeAspect="1"/>
          </p:cNvPicPr>
          <p:nvPr/>
        </p:nvPicPr>
        <p:blipFill>
          <a:blip r:embed="rId2">
            <a:extLst>
              <a:ext uri="{28A0092B-C50C-407E-A947-70E740481C1C}">
                <a14:useLocalDpi xmlns:a14="http://schemas.microsoft.com/office/drawing/2010/main" val="0"/>
              </a:ext>
            </a:extLst>
          </a:blip>
          <a:srcRect l="5477" r="11673" b="1"/>
          <a:stretch/>
        </p:blipFill>
        <p:spPr>
          <a:xfrm>
            <a:off x="425644" y="559901"/>
            <a:ext cx="8292710" cy="5730212"/>
          </a:xfrm>
          <a:prstGeom prst="rect">
            <a:avLst/>
          </a:prstGeom>
        </p:spPr>
      </p:pic>
    </p:spTree>
    <p:extLst>
      <p:ext uri="{BB962C8B-B14F-4D97-AF65-F5344CB8AC3E}">
        <p14:creationId xmlns:p14="http://schemas.microsoft.com/office/powerpoint/2010/main" val="732443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a:extLst>
              <a:ext uri="{FF2B5EF4-FFF2-40B4-BE49-F238E27FC236}">
                <a16:creationId xmlns:a16="http://schemas.microsoft.com/office/drawing/2014/main" id="{13E4CA6D-02E8-826D-4A81-C865E2F6F3A2}"/>
              </a:ext>
            </a:extLst>
          </p:cNvPr>
          <p:cNvSpPr>
            <a:spLocks noGrp="1"/>
          </p:cNvSpPr>
          <p:nvPr>
            <p:ph type="title"/>
          </p:nvPr>
        </p:nvSpPr>
        <p:spPr>
          <a:xfrm>
            <a:off x="628650" y="365125"/>
            <a:ext cx="4447406" cy="1807305"/>
          </a:xfrm>
        </p:spPr>
        <p:txBody>
          <a:bodyPr>
            <a:normAutofit/>
          </a:bodyPr>
          <a:lstStyle/>
          <a:p>
            <a:r>
              <a:rPr lang="it-IT" altLang="it-IT" sz="3100" dirty="0"/>
              <a:t>Strumenti</a:t>
            </a:r>
            <a:br>
              <a:rPr lang="it-IT" altLang="it-IT" sz="3100" dirty="0"/>
            </a:br>
            <a:r>
              <a:rPr lang="it-IT" altLang="it-IT" sz="3100" dirty="0"/>
              <a:t>«</a:t>
            </a:r>
            <a:r>
              <a:rPr lang="it-IT" sz="3100" dirty="0"/>
              <a:t>Che cosa succede esattamente?»</a:t>
            </a:r>
            <a:br>
              <a:rPr lang="it-IT" sz="3100" dirty="0"/>
            </a:br>
            <a:endParaRPr lang="it-IT" altLang="it-IT" sz="3100" dirty="0"/>
          </a:p>
        </p:txBody>
      </p:sp>
      <p:sp>
        <p:nvSpPr>
          <p:cNvPr id="38931" name="Segnaposto contenuto 2">
            <a:extLst>
              <a:ext uri="{FF2B5EF4-FFF2-40B4-BE49-F238E27FC236}">
                <a16:creationId xmlns:a16="http://schemas.microsoft.com/office/drawing/2014/main" id="{6B90A4A3-0ECF-3FC9-C0FF-1F80F747C4E3}"/>
              </a:ext>
            </a:extLst>
          </p:cNvPr>
          <p:cNvSpPr>
            <a:spLocks noGrp="1"/>
          </p:cNvSpPr>
          <p:nvPr>
            <p:ph idx="1"/>
          </p:nvPr>
        </p:nvSpPr>
        <p:spPr>
          <a:xfrm>
            <a:off x="628650" y="1844825"/>
            <a:ext cx="4735438" cy="4464496"/>
          </a:xfrm>
        </p:spPr>
        <p:txBody>
          <a:bodyPr>
            <a:normAutofit lnSpcReduction="10000"/>
          </a:bodyPr>
          <a:lstStyle/>
          <a:p>
            <a:pPr marL="0" indent="0" eaLnBrk="1" fontAlgn="auto" hangingPunct="1">
              <a:spcAft>
                <a:spcPts val="0"/>
              </a:spcAft>
              <a:buNone/>
              <a:defRPr/>
            </a:pPr>
            <a:r>
              <a:rPr lang="it-IT" sz="2000" dirty="0"/>
              <a:t>Questa valutazione è utile per capire meglio le ragioni per cui un C sgradevole non voglia scomparire, è probabile che quelle che si pensano essere delle punizioni in realtà procurano una situazione piacevole che funge da rinforzo al C - </a:t>
            </a:r>
          </a:p>
          <a:p>
            <a:pPr marL="0" indent="0" eaLnBrk="1" fontAlgn="auto" hangingPunct="1">
              <a:spcAft>
                <a:spcPts val="0"/>
              </a:spcAft>
              <a:buNone/>
              <a:defRPr/>
            </a:pPr>
            <a:r>
              <a:rPr lang="it-IT" sz="2000" b="1" dirty="0"/>
              <a:t>L’antecedente</a:t>
            </a:r>
            <a:r>
              <a:rPr lang="it-IT" sz="2000" dirty="0"/>
              <a:t>: buon segnale di un problema </a:t>
            </a:r>
          </a:p>
          <a:p>
            <a:pPr marL="640080" lvl="1" indent="-274320" eaLnBrk="1" fontAlgn="auto" hangingPunct="1">
              <a:spcAft>
                <a:spcPts val="0"/>
              </a:spcAft>
              <a:buFont typeface="Wingdings 2"/>
              <a:buChar char=""/>
              <a:defRPr/>
            </a:pPr>
            <a:r>
              <a:rPr lang="it-IT" sz="2000" dirty="0"/>
              <a:t>Diventare abili nel riconoscere un determinato antecedente è la premessa indispensabile per poter agire d’anticipo scongiurando, o almeno contenendo, le manifestazioni negative che si prospettano.</a:t>
            </a:r>
          </a:p>
          <a:p>
            <a:pPr marL="320040" indent="-320040" eaLnBrk="1" fontAlgn="auto" hangingPunct="1">
              <a:spcAft>
                <a:spcPts val="0"/>
              </a:spcAft>
              <a:buFont typeface="Wingdings"/>
              <a:buChar char=""/>
              <a:defRPr/>
            </a:pPr>
            <a:endParaRPr lang="it-IT" sz="1400" dirty="0"/>
          </a:p>
        </p:txBody>
      </p:sp>
      <p:pic>
        <p:nvPicPr>
          <p:cNvPr id="38934" name="Picture 38933" descr="Penna posizionata sopra riga della firma">
            <a:extLst>
              <a:ext uri="{FF2B5EF4-FFF2-40B4-BE49-F238E27FC236}">
                <a16:creationId xmlns:a16="http://schemas.microsoft.com/office/drawing/2014/main" id="{D5918131-965D-F99F-EED6-1CFA1315E8AA}"/>
              </a:ext>
            </a:extLst>
          </p:cNvPr>
          <p:cNvPicPr>
            <a:picLocks noChangeAspect="1"/>
          </p:cNvPicPr>
          <p:nvPr/>
        </p:nvPicPr>
        <p:blipFill>
          <a:blip r:embed="rId2"/>
          <a:srcRect l="53180" r="3292" b="-1"/>
          <a:stretch/>
        </p:blipFill>
        <p:spPr>
          <a:xfrm>
            <a:off x="5731764" y="814405"/>
            <a:ext cx="3409950" cy="52291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50111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1879DB2-608B-701B-077E-7316AEEC4953}"/>
              </a:ext>
            </a:extLst>
          </p:cNvPr>
          <p:cNvSpPr>
            <a:spLocks noGrp="1"/>
          </p:cNvSpPr>
          <p:nvPr>
            <p:ph type="title"/>
          </p:nvPr>
        </p:nvSpPr>
        <p:spPr>
          <a:xfrm>
            <a:off x="354396" y="0"/>
            <a:ext cx="4205288" cy="1807305"/>
          </a:xfrm>
        </p:spPr>
        <p:txBody>
          <a:bodyPr>
            <a:normAutofit/>
          </a:bodyPr>
          <a:lstStyle/>
          <a:p>
            <a:pPr eaLnBrk="1" fontAlgn="auto" hangingPunct="1">
              <a:spcAft>
                <a:spcPts val="0"/>
              </a:spcAft>
              <a:defRPr/>
            </a:pPr>
            <a:r>
              <a:rPr lang="it-IT" dirty="0"/>
              <a:t>Scelte educative che favoriscono l’autoregolazione</a:t>
            </a:r>
          </a:p>
        </p:txBody>
      </p:sp>
      <p:sp>
        <p:nvSpPr>
          <p:cNvPr id="3" name="Segnaposto contenuto 2">
            <a:extLst>
              <a:ext uri="{FF2B5EF4-FFF2-40B4-BE49-F238E27FC236}">
                <a16:creationId xmlns:a16="http://schemas.microsoft.com/office/drawing/2014/main" id="{5175673B-5EFF-34D0-F4C9-15D5D9BC8A5D}"/>
              </a:ext>
            </a:extLst>
          </p:cNvPr>
          <p:cNvSpPr>
            <a:spLocks noGrp="1"/>
          </p:cNvSpPr>
          <p:nvPr>
            <p:ph idx="1"/>
          </p:nvPr>
        </p:nvSpPr>
        <p:spPr>
          <a:xfrm>
            <a:off x="354395" y="1916832"/>
            <a:ext cx="4472088" cy="4159578"/>
          </a:xfrm>
        </p:spPr>
        <p:txBody>
          <a:bodyPr>
            <a:normAutofit fontScale="92500" lnSpcReduction="10000"/>
          </a:bodyPr>
          <a:lstStyle/>
          <a:p>
            <a:pPr marL="320040" indent="-320040" eaLnBrk="1" fontAlgn="auto" hangingPunct="1">
              <a:spcAft>
                <a:spcPts val="0"/>
              </a:spcAft>
              <a:buFont typeface="Wingdings"/>
              <a:buChar char=""/>
              <a:defRPr/>
            </a:pPr>
            <a:r>
              <a:rPr lang="it-IT" sz="2200" b="1" dirty="0"/>
              <a:t>Offrire informazioni di ritorno al bambino sia in caso di punizioni che di premi</a:t>
            </a:r>
          </a:p>
          <a:p>
            <a:pPr marL="320040" indent="-320040" eaLnBrk="1" fontAlgn="auto" hangingPunct="1">
              <a:spcAft>
                <a:spcPts val="0"/>
              </a:spcAft>
              <a:buFont typeface="Wingdings"/>
              <a:buChar char=""/>
              <a:defRPr/>
            </a:pPr>
            <a:r>
              <a:rPr lang="it-IT" sz="2200" b="1" dirty="0"/>
              <a:t>Instaurare delle routine</a:t>
            </a:r>
          </a:p>
          <a:p>
            <a:pPr marL="640080" lvl="1" indent="-274320" eaLnBrk="1" fontAlgn="auto" hangingPunct="1">
              <a:spcAft>
                <a:spcPts val="0"/>
              </a:spcAft>
              <a:buFont typeface="Wingdings 2"/>
              <a:buChar char=""/>
              <a:defRPr/>
            </a:pPr>
            <a:r>
              <a:rPr lang="it-IT" dirty="0" err="1"/>
              <a:t>Es.:Stabilire</a:t>
            </a:r>
            <a:r>
              <a:rPr lang="it-IT" dirty="0"/>
              <a:t> in anticipo l’orario per i compiti, la TV, il gioco e le varie attività. Il bambino iperattivo ha bisogno di situazioni ben strutturate. Non modificare la routine stabilita senza prima avvisare il figlio.</a:t>
            </a:r>
          </a:p>
          <a:p>
            <a:pPr marL="320040" indent="-320040" eaLnBrk="1" fontAlgn="auto" hangingPunct="1">
              <a:spcAft>
                <a:spcPts val="0"/>
              </a:spcAft>
              <a:buFont typeface="Wingdings"/>
              <a:buChar char=""/>
              <a:defRPr/>
            </a:pPr>
            <a:r>
              <a:rPr lang="it-IT" sz="2200" b="1" dirty="0"/>
              <a:t>Stabilire delle regole familiari</a:t>
            </a:r>
          </a:p>
          <a:p>
            <a:pPr marL="640080" lvl="1" indent="-274320" eaLnBrk="1" fontAlgn="auto" hangingPunct="1">
              <a:spcAft>
                <a:spcPts val="0"/>
              </a:spcAft>
              <a:buFont typeface="Wingdings 2"/>
              <a:buChar char=""/>
              <a:defRPr/>
            </a:pPr>
            <a:r>
              <a:rPr lang="it-IT" dirty="0"/>
              <a:t>Es.: stabilire regole ben precise per indicare quello che vi aspettate dal bambino in certe situazioni. Scrivere tali regole e stabilire in anticipo anche le conseguenze cui il bambino andrà incontro per ogni infrazione.</a:t>
            </a:r>
          </a:p>
        </p:txBody>
      </p:sp>
      <p:pic>
        <p:nvPicPr>
          <p:cNvPr id="12" name="Picture 4" descr="Numeri e simboli">
            <a:extLst>
              <a:ext uri="{FF2B5EF4-FFF2-40B4-BE49-F238E27FC236}">
                <a16:creationId xmlns:a16="http://schemas.microsoft.com/office/drawing/2014/main" id="{EB77C034-84FB-705A-391A-19EFFEF95E00}"/>
              </a:ext>
            </a:extLst>
          </p:cNvPr>
          <p:cNvPicPr>
            <a:picLocks noChangeAspect="1"/>
          </p:cNvPicPr>
          <p:nvPr/>
        </p:nvPicPr>
        <p:blipFill>
          <a:blip r:embed="rId2"/>
          <a:srcRect l="31166" r="25306"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31" name="Rectangle 307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itolo 1">
            <a:extLst>
              <a:ext uri="{FF2B5EF4-FFF2-40B4-BE49-F238E27FC236}">
                <a16:creationId xmlns:a16="http://schemas.microsoft.com/office/drawing/2014/main" id="{4F6ABB7A-E6F8-7634-431D-DF7B7CFFEDAC}"/>
              </a:ext>
            </a:extLst>
          </p:cNvPr>
          <p:cNvSpPr>
            <a:spLocks noGrp="1"/>
          </p:cNvSpPr>
          <p:nvPr>
            <p:ph type="title"/>
          </p:nvPr>
        </p:nvSpPr>
        <p:spPr>
          <a:xfrm>
            <a:off x="429369" y="238539"/>
            <a:ext cx="8263890" cy="1434415"/>
          </a:xfrm>
        </p:spPr>
        <p:txBody>
          <a:bodyPr anchor="b">
            <a:normAutofit/>
          </a:bodyPr>
          <a:lstStyle/>
          <a:p>
            <a:pPr eaLnBrk="1" hangingPunct="1"/>
            <a:r>
              <a:rPr lang="it-IT" altLang="it-IT" sz="4700"/>
              <a:t>Strumenti</a:t>
            </a:r>
          </a:p>
        </p:txBody>
      </p:sp>
      <p:sp>
        <p:nvSpPr>
          <p:cNvPr id="307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37FC858-D680-AC57-4E05-BCC0ED3D39E9}"/>
              </a:ext>
            </a:extLst>
          </p:cNvPr>
          <p:cNvSpPr>
            <a:spLocks noGrp="1"/>
          </p:cNvSpPr>
          <p:nvPr>
            <p:ph idx="1"/>
          </p:nvPr>
        </p:nvSpPr>
        <p:spPr>
          <a:xfrm>
            <a:off x="429369" y="2071316"/>
            <a:ext cx="5035164" cy="4119172"/>
          </a:xfrm>
        </p:spPr>
        <p:txBody>
          <a:bodyPr anchor="t">
            <a:normAutofit/>
          </a:bodyPr>
          <a:lstStyle/>
          <a:p>
            <a:pPr marL="320040" indent="-320040" eaLnBrk="1" fontAlgn="auto" hangingPunct="1">
              <a:spcAft>
                <a:spcPts val="0"/>
              </a:spcAft>
              <a:buFont typeface="Wingdings"/>
              <a:buChar char=""/>
              <a:defRPr/>
            </a:pPr>
            <a:r>
              <a:rPr lang="it-IT" sz="1800" b="1" dirty="0"/>
              <a:t>Inventario delle regole </a:t>
            </a:r>
          </a:p>
          <a:p>
            <a:pPr marL="320040" indent="-320040" eaLnBrk="1" fontAlgn="auto" hangingPunct="1">
              <a:spcAft>
                <a:spcPts val="0"/>
              </a:spcAft>
              <a:buFont typeface="Wingdings"/>
              <a:buChar char=""/>
              <a:defRPr/>
            </a:pPr>
            <a:r>
              <a:rPr lang="it-IT" sz="1800" b="1" dirty="0"/>
              <a:t>Uso delle gratificazioni come rinforzo per azioni corrette </a:t>
            </a:r>
          </a:p>
          <a:p>
            <a:pPr marL="640080" lvl="1" indent="-274320" eaLnBrk="1" fontAlgn="auto" hangingPunct="1">
              <a:spcAft>
                <a:spcPts val="0"/>
              </a:spcAft>
              <a:buFont typeface="Wingdings 2"/>
              <a:buChar char=""/>
              <a:defRPr/>
            </a:pPr>
            <a:r>
              <a:rPr lang="it-IT" dirty="0"/>
              <a:t>Sprona il genitore a riflettere sull’importanza di usare correttamente i rinforzi al fine di elicitare nel b. comportamenti positivi e desiderabili. Per far questo si insegna al genitore ad individuare quei C che si vogliono gratificare regolarmente, ovvero  quel C che il b conosce e produce anche se non ancora nella misura e con la frequenza desiderata.</a:t>
            </a:r>
          </a:p>
          <a:p>
            <a:pPr marL="320040" indent="-320040" eaLnBrk="1" fontAlgn="auto" hangingPunct="1">
              <a:spcAft>
                <a:spcPts val="0"/>
              </a:spcAft>
              <a:buFont typeface="Wingdings"/>
              <a:buChar char=""/>
              <a:defRPr/>
            </a:pPr>
            <a:r>
              <a:rPr lang="it-IT" sz="1800" b="1" dirty="0"/>
              <a:t>Elenco dei premi e Registro delle azioni da rinforzare</a:t>
            </a:r>
          </a:p>
        </p:txBody>
      </p:sp>
      <p:pic>
        <p:nvPicPr>
          <p:cNvPr id="2" name="Immagine 1">
            <a:extLst>
              <a:ext uri="{FF2B5EF4-FFF2-40B4-BE49-F238E27FC236}">
                <a16:creationId xmlns:a16="http://schemas.microsoft.com/office/drawing/2014/main" id="{B5F15F9F-25AB-7BC4-CA79-7EB4FB52848D}"/>
              </a:ext>
            </a:extLst>
          </p:cNvPr>
          <p:cNvPicPr>
            <a:picLocks noChangeAspect="1"/>
          </p:cNvPicPr>
          <p:nvPr/>
        </p:nvPicPr>
        <p:blipFill>
          <a:blip r:embed="rId2"/>
          <a:srcRect l="16569" r="11275" b="-3"/>
          <a:stretch/>
        </p:blipFill>
        <p:spPr>
          <a:xfrm>
            <a:off x="5756743" y="2093976"/>
            <a:ext cx="2955798" cy="409651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9" name="Rectangle 31753">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0" name="Freeform: Shape 3175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746" name="Titolo 1">
            <a:extLst>
              <a:ext uri="{FF2B5EF4-FFF2-40B4-BE49-F238E27FC236}">
                <a16:creationId xmlns:a16="http://schemas.microsoft.com/office/drawing/2014/main" id="{ADD00A27-9C8E-515D-0ACA-2F93FB054672}"/>
              </a:ext>
            </a:extLst>
          </p:cNvPr>
          <p:cNvSpPr>
            <a:spLocks noGrp="1"/>
          </p:cNvSpPr>
          <p:nvPr>
            <p:ph type="title"/>
          </p:nvPr>
        </p:nvSpPr>
        <p:spPr>
          <a:xfrm>
            <a:off x="395536" y="202100"/>
            <a:ext cx="7044316" cy="1330841"/>
          </a:xfrm>
        </p:spPr>
        <p:txBody>
          <a:bodyPr>
            <a:normAutofit/>
          </a:bodyPr>
          <a:lstStyle/>
          <a:p>
            <a:pPr eaLnBrk="1" hangingPunct="1"/>
            <a:r>
              <a:rPr lang="it-IT" altLang="it-IT" dirty="0"/>
              <a:t>Individuare i C – del b.</a:t>
            </a:r>
          </a:p>
        </p:txBody>
      </p:sp>
      <p:sp>
        <p:nvSpPr>
          <p:cNvPr id="31747" name="Segnaposto contenuto 2">
            <a:extLst>
              <a:ext uri="{FF2B5EF4-FFF2-40B4-BE49-F238E27FC236}">
                <a16:creationId xmlns:a16="http://schemas.microsoft.com/office/drawing/2014/main" id="{975F6CB2-46C3-FE64-738B-FB75F41FC2DF}"/>
              </a:ext>
            </a:extLst>
          </p:cNvPr>
          <p:cNvSpPr>
            <a:spLocks noGrp="1"/>
          </p:cNvSpPr>
          <p:nvPr>
            <p:ph idx="1"/>
          </p:nvPr>
        </p:nvSpPr>
        <p:spPr>
          <a:xfrm>
            <a:off x="395536" y="2198362"/>
            <a:ext cx="4392487" cy="3917773"/>
          </a:xfrm>
        </p:spPr>
        <p:txBody>
          <a:bodyPr>
            <a:normAutofit fontScale="92500" lnSpcReduction="20000"/>
          </a:bodyPr>
          <a:lstStyle/>
          <a:p>
            <a:pPr eaLnBrk="1" hangingPunct="1"/>
            <a:r>
              <a:rPr lang="it-IT" altLang="it-IT" sz="2400" dirty="0"/>
              <a:t>Cercare di fare il punto su quali siano tali C può essere molto utile per avere ben presente il modo di affrontarli</a:t>
            </a:r>
          </a:p>
          <a:p>
            <a:pPr lvl="1" eaLnBrk="1" hangingPunct="1"/>
            <a:r>
              <a:rPr lang="it-IT" altLang="it-IT" sz="2400" dirty="0"/>
              <a:t>Es.: disubbidire ad una richiesta, fare scherzi ai compagni, mentire, gridare forte e rispondere male se rimproverato, lasciare le proprie cose in giro per casa, etc.</a:t>
            </a:r>
          </a:p>
          <a:p>
            <a:pPr eaLnBrk="1" hangingPunct="1"/>
            <a:r>
              <a:rPr lang="it-IT" altLang="it-IT" sz="2400" dirty="0"/>
              <a:t>Distinguere il grado di gravità delle azioni negative e imparare a reagire di conseguenza</a:t>
            </a:r>
          </a:p>
          <a:p>
            <a:pPr marL="0" indent="0" eaLnBrk="1" hangingPunct="1">
              <a:buNone/>
            </a:pPr>
            <a:endParaRPr lang="it-IT" altLang="it-IT" sz="1700" dirty="0"/>
          </a:p>
        </p:txBody>
      </p:sp>
      <p:pic>
        <p:nvPicPr>
          <p:cNvPr id="31749" name="Picture 5" descr="Come correggere i comportamenti negativi dei bambini">
            <a:extLst>
              <a:ext uri="{FF2B5EF4-FFF2-40B4-BE49-F238E27FC236}">
                <a16:creationId xmlns:a16="http://schemas.microsoft.com/office/drawing/2014/main" id="{F014EE8E-AB38-670B-BEC1-D15CB55F6E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9525" y="3034839"/>
            <a:ext cx="3591379" cy="2056064"/>
          </a:xfrm>
          <a:prstGeom prst="rect">
            <a:avLst/>
          </a:prstGeom>
          <a:noFill/>
          <a:extLst>
            <a:ext uri="{909E8E84-426E-40DD-AFC4-6F175D3DCCD1}">
              <a14:hiddenFill xmlns:a14="http://schemas.microsoft.com/office/drawing/2010/main">
                <a:solidFill>
                  <a:srgbClr val="FFFFFF"/>
                </a:solidFill>
              </a14:hiddenFill>
            </a:ext>
          </a:extLst>
        </p:spPr>
      </p:pic>
      <p:sp>
        <p:nvSpPr>
          <p:cNvPr id="31758" name="Freeform: Shape 3175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85" name="Rectangle 32784">
            <a:extLst>
              <a:ext uri="{FF2B5EF4-FFF2-40B4-BE49-F238E27FC236}">
                <a16:creationId xmlns:a16="http://schemas.microsoft.com/office/drawing/2014/main" id="{D335A262-7106-4571-BE09-CFA60A9DB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7" name="Rectangle 32786">
            <a:extLst>
              <a:ext uri="{FF2B5EF4-FFF2-40B4-BE49-F238E27FC236}">
                <a16:creationId xmlns:a16="http://schemas.microsoft.com/office/drawing/2014/main" id="{7A6F043C-2A2A-4ECE-99FC-9670FAF95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2770" name="Titolo 1">
            <a:extLst>
              <a:ext uri="{FF2B5EF4-FFF2-40B4-BE49-F238E27FC236}">
                <a16:creationId xmlns:a16="http://schemas.microsoft.com/office/drawing/2014/main" id="{35229512-1B05-A2BE-158B-374E9D2C8A7F}"/>
              </a:ext>
            </a:extLst>
          </p:cNvPr>
          <p:cNvSpPr>
            <a:spLocks noGrp="1"/>
          </p:cNvSpPr>
          <p:nvPr>
            <p:ph type="title"/>
          </p:nvPr>
        </p:nvSpPr>
        <p:spPr>
          <a:xfrm>
            <a:off x="1097280" y="685800"/>
            <a:ext cx="3815379" cy="1692835"/>
          </a:xfrm>
        </p:spPr>
        <p:txBody>
          <a:bodyPr anchor="t">
            <a:normAutofit/>
          </a:bodyPr>
          <a:lstStyle/>
          <a:p>
            <a:pPr eaLnBrk="1" hangingPunct="1"/>
            <a:r>
              <a:rPr lang="it-IT" altLang="it-IT" sz="4100"/>
              <a:t>Strumenti:  «cosa c’è da cambiare»</a:t>
            </a:r>
          </a:p>
        </p:txBody>
      </p:sp>
      <p:sp>
        <p:nvSpPr>
          <p:cNvPr id="32789" name="Rectangle 32788">
            <a:extLst>
              <a:ext uri="{FF2B5EF4-FFF2-40B4-BE49-F238E27FC236}">
                <a16:creationId xmlns:a16="http://schemas.microsoft.com/office/drawing/2014/main" id="{046FE5A8-8C9A-4D97-A7C4-214929653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81" name="Picture 32780">
            <a:extLst>
              <a:ext uri="{FF2B5EF4-FFF2-40B4-BE49-F238E27FC236}">
                <a16:creationId xmlns:a16="http://schemas.microsoft.com/office/drawing/2014/main" id="{F8106D02-7C5B-A030-E55F-972524C48CCE}"/>
              </a:ext>
            </a:extLst>
          </p:cNvPr>
          <p:cNvPicPr>
            <a:picLocks noChangeAspect="1"/>
          </p:cNvPicPr>
          <p:nvPr/>
        </p:nvPicPr>
        <p:blipFill>
          <a:blip r:embed="rId2"/>
          <a:srcRect l="21766" r="13547" b="2"/>
          <a:stretch/>
        </p:blipFill>
        <p:spPr>
          <a:xfrm>
            <a:off x="5145741" y="1048447"/>
            <a:ext cx="3603812" cy="4805082"/>
          </a:xfrm>
          <a:prstGeom prst="rect">
            <a:avLst/>
          </a:prstGeom>
        </p:spPr>
      </p:pic>
      <p:sp>
        <p:nvSpPr>
          <p:cNvPr id="32791" name="Rectangle 32790">
            <a:extLst>
              <a:ext uri="{FF2B5EF4-FFF2-40B4-BE49-F238E27FC236}">
                <a16:creationId xmlns:a16="http://schemas.microsoft.com/office/drawing/2014/main" id="{B6297F2B-78AD-4022-83A4-78FC55E11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773" name="Segnaposto contenuto 2">
            <a:extLst>
              <a:ext uri="{FF2B5EF4-FFF2-40B4-BE49-F238E27FC236}">
                <a16:creationId xmlns:a16="http://schemas.microsoft.com/office/drawing/2014/main" id="{256FBBD5-2755-C403-B87A-CE4CD324A801}"/>
              </a:ext>
            </a:extLst>
          </p:cNvPr>
          <p:cNvGraphicFramePr>
            <a:graphicFrameLocks noGrp="1"/>
          </p:cNvGraphicFramePr>
          <p:nvPr>
            <p:ph idx="1"/>
            <p:extLst>
              <p:ext uri="{D42A27DB-BD31-4B8C-83A1-F6EECF244321}">
                <p14:modId xmlns:p14="http://schemas.microsoft.com/office/powerpoint/2010/main" val="3177464488"/>
              </p:ext>
            </p:extLst>
          </p:nvPr>
        </p:nvGraphicFramePr>
        <p:xfrm>
          <a:off x="1097280" y="2562784"/>
          <a:ext cx="3815379" cy="3609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32" name="Rectangle 33831">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Titolo 1">
            <a:extLst>
              <a:ext uri="{FF2B5EF4-FFF2-40B4-BE49-F238E27FC236}">
                <a16:creationId xmlns:a16="http://schemas.microsoft.com/office/drawing/2014/main" id="{EB530A4F-21B8-E3BC-3BAE-32AC60C59780}"/>
              </a:ext>
            </a:extLst>
          </p:cNvPr>
          <p:cNvSpPr>
            <a:spLocks noGrp="1"/>
          </p:cNvSpPr>
          <p:nvPr>
            <p:ph type="title"/>
          </p:nvPr>
        </p:nvSpPr>
        <p:spPr>
          <a:xfrm>
            <a:off x="3415299" y="548464"/>
            <a:ext cx="5098906" cy="1675623"/>
          </a:xfrm>
        </p:spPr>
        <p:txBody>
          <a:bodyPr anchor="b">
            <a:normAutofit/>
          </a:bodyPr>
          <a:lstStyle/>
          <a:p>
            <a:r>
              <a:rPr lang="it-IT" altLang="it-IT" sz="3500"/>
              <a:t>Strumenti: «c</a:t>
            </a:r>
            <a:r>
              <a:rPr lang="it-IT" sz="3500"/>
              <a:t>ome porre rimedio ai C – »</a:t>
            </a:r>
            <a:br>
              <a:rPr lang="it-IT" sz="3500"/>
            </a:br>
            <a:endParaRPr lang="it-IT" altLang="it-IT" sz="3500"/>
          </a:p>
        </p:txBody>
      </p:sp>
      <p:pic>
        <p:nvPicPr>
          <p:cNvPr id="33828" name="Picture 33827" descr="Immagine che contiene sfocatura, Policromia, schermata, blu&#10;&#10;Descrizione generata automaticamente">
            <a:extLst>
              <a:ext uri="{FF2B5EF4-FFF2-40B4-BE49-F238E27FC236}">
                <a16:creationId xmlns:a16="http://schemas.microsoft.com/office/drawing/2014/main" id="{043AC151-9C04-1B25-4A58-6F09D950A3AB}"/>
              </a:ext>
            </a:extLst>
          </p:cNvPr>
          <p:cNvPicPr>
            <a:picLocks noChangeAspect="1"/>
          </p:cNvPicPr>
          <p:nvPr/>
        </p:nvPicPr>
        <p:blipFill>
          <a:blip r:embed="rId2"/>
          <a:srcRect l="38626" r="29592"/>
          <a:stretch/>
        </p:blipFill>
        <p:spPr>
          <a:xfrm>
            <a:off x="20" y="10"/>
            <a:ext cx="3147352" cy="6857990"/>
          </a:xfrm>
          <a:prstGeom prst="rect">
            <a:avLst/>
          </a:prstGeom>
          <a:effectLst/>
        </p:spPr>
      </p:pic>
      <p:graphicFrame>
        <p:nvGraphicFramePr>
          <p:cNvPr id="33827" name="Segnaposto contenuto 2">
            <a:extLst>
              <a:ext uri="{FF2B5EF4-FFF2-40B4-BE49-F238E27FC236}">
                <a16:creationId xmlns:a16="http://schemas.microsoft.com/office/drawing/2014/main" id="{E57C18EB-FCFD-7B92-0C2A-E4076CB471D3}"/>
              </a:ext>
            </a:extLst>
          </p:cNvPr>
          <p:cNvGraphicFramePr>
            <a:graphicFrameLocks noGrp="1"/>
          </p:cNvGraphicFramePr>
          <p:nvPr>
            <p:ph idx="1"/>
            <p:extLst>
              <p:ext uri="{D42A27DB-BD31-4B8C-83A1-F6EECF244321}">
                <p14:modId xmlns:p14="http://schemas.microsoft.com/office/powerpoint/2010/main" val="3422011173"/>
              </p:ext>
            </p:extLst>
          </p:nvPr>
        </p:nvGraphicFramePr>
        <p:xfrm>
          <a:off x="3415300" y="2409830"/>
          <a:ext cx="5098904"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5" name="Rectangle 3482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AE2E816-3DBE-3806-3DB7-93AB6E05C0E9}"/>
              </a:ext>
            </a:extLst>
          </p:cNvPr>
          <p:cNvSpPr>
            <a:spLocks noGrp="1"/>
          </p:cNvSpPr>
          <p:nvPr>
            <p:ph type="title"/>
          </p:nvPr>
        </p:nvSpPr>
        <p:spPr>
          <a:xfrm>
            <a:off x="3415299" y="548464"/>
            <a:ext cx="5098906" cy="1675623"/>
          </a:xfrm>
        </p:spPr>
        <p:txBody>
          <a:bodyPr anchor="b">
            <a:normAutofit/>
          </a:bodyPr>
          <a:lstStyle/>
          <a:p>
            <a:pPr eaLnBrk="1" fontAlgn="auto" hangingPunct="1">
              <a:spcAft>
                <a:spcPts val="0"/>
              </a:spcAft>
              <a:defRPr/>
            </a:pPr>
            <a:r>
              <a:rPr lang="it-IT" sz="3500"/>
              <a:t>Ampliare il proprio bagaglio di strategie</a:t>
            </a:r>
          </a:p>
        </p:txBody>
      </p:sp>
      <p:pic>
        <p:nvPicPr>
          <p:cNvPr id="34821" name="Picture 34820" descr="Immagine che contiene interno, libreria, libro, Scaffalatura&#10;&#10;Descrizione generata automaticamente">
            <a:extLst>
              <a:ext uri="{FF2B5EF4-FFF2-40B4-BE49-F238E27FC236}">
                <a16:creationId xmlns:a16="http://schemas.microsoft.com/office/drawing/2014/main" id="{E1D302DE-890F-C46F-DB1F-96084862598E}"/>
              </a:ext>
            </a:extLst>
          </p:cNvPr>
          <p:cNvPicPr>
            <a:picLocks noChangeAspect="1"/>
          </p:cNvPicPr>
          <p:nvPr/>
        </p:nvPicPr>
        <p:blipFill>
          <a:blip r:embed="rId2"/>
          <a:srcRect l="34815" r="39370"/>
          <a:stretch/>
        </p:blipFill>
        <p:spPr>
          <a:xfrm>
            <a:off x="20" y="10"/>
            <a:ext cx="3147352" cy="6857990"/>
          </a:xfrm>
          <a:prstGeom prst="rect">
            <a:avLst/>
          </a:prstGeom>
          <a:effectLst/>
        </p:spPr>
      </p:pic>
      <p:sp>
        <p:nvSpPr>
          <p:cNvPr id="34819" name="Segnaposto contenuto 2">
            <a:extLst>
              <a:ext uri="{FF2B5EF4-FFF2-40B4-BE49-F238E27FC236}">
                <a16:creationId xmlns:a16="http://schemas.microsoft.com/office/drawing/2014/main" id="{2129731D-4294-C7D0-8977-E8FC7B965C25}"/>
              </a:ext>
            </a:extLst>
          </p:cNvPr>
          <p:cNvSpPr>
            <a:spLocks noGrp="1"/>
          </p:cNvSpPr>
          <p:nvPr>
            <p:ph idx="1"/>
          </p:nvPr>
        </p:nvSpPr>
        <p:spPr>
          <a:xfrm>
            <a:off x="3415300" y="2409830"/>
            <a:ext cx="5098904" cy="3705217"/>
          </a:xfrm>
        </p:spPr>
        <p:txBody>
          <a:bodyPr>
            <a:normAutofit/>
          </a:bodyPr>
          <a:lstStyle/>
          <a:p>
            <a:pPr eaLnBrk="1" hangingPunct="1"/>
            <a:r>
              <a:rPr lang="it-IT" altLang="it-IT" sz="2400" dirty="0"/>
              <a:t>Imparare altri modi di reagire alle azioni negative del b., come applicare il costo della risposta alle azioni lievemente negative e utilizzare il </a:t>
            </a:r>
            <a:r>
              <a:rPr lang="it-IT" altLang="it-IT" sz="2400" dirty="0" err="1"/>
              <a:t>timeout</a:t>
            </a:r>
            <a:r>
              <a:rPr lang="it-IT" altLang="it-IT" sz="2400" dirty="0"/>
              <a:t> per quelle gravemente negative.</a:t>
            </a:r>
          </a:p>
          <a:p>
            <a:pPr eaLnBrk="1" hangingPunct="1"/>
            <a:r>
              <a:rPr lang="it-IT" altLang="it-IT" sz="2400" dirty="0"/>
              <a:t>Imparare a premiare l’impegno del b. favorendo l’acquisizione di C positivi per lui nuovi.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626F73-12D8-1BA9-02CD-5C58DE67739B}"/>
              </a:ext>
            </a:extLst>
          </p:cNvPr>
          <p:cNvSpPr>
            <a:spLocks noGrp="1"/>
          </p:cNvSpPr>
          <p:nvPr>
            <p:ph type="title"/>
          </p:nvPr>
        </p:nvSpPr>
        <p:spPr/>
        <p:txBody>
          <a:bodyPr/>
          <a:lstStyle/>
          <a:p>
            <a:r>
              <a:rPr lang="it-IT" dirty="0"/>
              <a:t>Quando nasce …</a:t>
            </a:r>
          </a:p>
        </p:txBody>
      </p:sp>
      <p:sp>
        <p:nvSpPr>
          <p:cNvPr id="3" name="Segnaposto contenuto 2">
            <a:extLst>
              <a:ext uri="{FF2B5EF4-FFF2-40B4-BE49-F238E27FC236}">
                <a16:creationId xmlns:a16="http://schemas.microsoft.com/office/drawing/2014/main" id="{121FB33C-53B2-79DC-287C-BF942600ECE6}"/>
              </a:ext>
            </a:extLst>
          </p:cNvPr>
          <p:cNvSpPr>
            <a:spLocks noGrp="1"/>
          </p:cNvSpPr>
          <p:nvPr>
            <p:ph idx="1"/>
          </p:nvPr>
        </p:nvSpPr>
        <p:spPr/>
        <p:txBody>
          <a:bodyPr>
            <a:normAutofit fontScale="92500"/>
          </a:bodyPr>
          <a:lstStyle/>
          <a:p>
            <a:r>
              <a:rPr lang="it-IT" dirty="0">
                <a:solidFill>
                  <a:srgbClr val="696572"/>
                </a:solidFill>
                <a:latin typeface="Roboto" panose="02000000000000000000" pitchFamily="2" charset="0"/>
              </a:rPr>
              <a:t>Il percorso di Parent Training è stato introdotto alla fine degli anni Sessanta, a partire dal lavoro di Constance </a:t>
            </a:r>
            <a:r>
              <a:rPr lang="it-IT" dirty="0" err="1">
                <a:solidFill>
                  <a:srgbClr val="696572"/>
                </a:solidFill>
                <a:latin typeface="Roboto" panose="02000000000000000000" pitchFamily="2" charset="0"/>
              </a:rPr>
              <a:t>Hanf</a:t>
            </a:r>
            <a:r>
              <a:rPr lang="it-IT" dirty="0">
                <a:solidFill>
                  <a:srgbClr val="696572"/>
                </a:solidFill>
                <a:latin typeface="Roboto" panose="02000000000000000000" pitchFamily="2" charset="0"/>
              </a:rPr>
              <a:t> (1969), un clinico interessato alla modificazione di comportamenti aggressivi, oppositivi e devianti di </a:t>
            </a:r>
            <a:r>
              <a:rPr lang="it-IT" dirty="0">
                <a:solidFill>
                  <a:srgbClr val="696572"/>
                </a:solidFill>
                <a:latin typeface="Roboto" panose="02000000000000000000" pitchFamily="2" charset="0"/>
                <a:hlinkClick r:id="rId2">
                  <a:extLst>
                    <a:ext uri="{A12FA001-AC4F-418D-AE19-62706E023703}">
                      <ahyp:hlinkClr xmlns:ahyp="http://schemas.microsoft.com/office/drawing/2018/hyperlinkcolor" val="tx"/>
                    </a:ext>
                  </a:extLst>
                </a:hlinkClick>
              </a:rPr>
              <a:t>bambini e ragazzi</a:t>
            </a:r>
            <a:r>
              <a:rPr lang="it-IT" dirty="0">
                <a:solidFill>
                  <a:srgbClr val="696572"/>
                </a:solidFill>
                <a:latin typeface="Roboto" panose="02000000000000000000" pitchFamily="2" charset="0"/>
              </a:rPr>
              <a:t>. </a:t>
            </a:r>
          </a:p>
          <a:p>
            <a:r>
              <a:rPr lang="it-IT" dirty="0" err="1">
                <a:solidFill>
                  <a:srgbClr val="696572"/>
                </a:solidFill>
                <a:latin typeface="Roboto" panose="02000000000000000000" pitchFamily="2" charset="0"/>
              </a:rPr>
              <a:t>Hanf</a:t>
            </a:r>
            <a:r>
              <a:rPr lang="it-IT" dirty="0">
                <a:solidFill>
                  <a:srgbClr val="696572"/>
                </a:solidFill>
                <a:latin typeface="Roboto" panose="02000000000000000000" pitchFamily="2" charset="0"/>
              </a:rPr>
              <a:t> basò il suo lavoro sull’importanza dell’intervento genitoriale, riconoscendo nella </a:t>
            </a:r>
            <a:r>
              <a:rPr lang="it-IT" dirty="0">
                <a:solidFill>
                  <a:srgbClr val="696572"/>
                </a:solidFill>
                <a:latin typeface="Roboto" panose="02000000000000000000" pitchFamily="2" charset="0"/>
                <a:hlinkClick r:id="rId3">
                  <a:extLst>
                    <a:ext uri="{A12FA001-AC4F-418D-AE19-62706E023703}">
                      <ahyp:hlinkClr xmlns:ahyp="http://schemas.microsoft.com/office/drawing/2018/hyperlinkcolor" val="tx"/>
                    </a:ext>
                  </a:extLst>
                </a:hlinkClick>
              </a:rPr>
              <a:t>famiglia</a:t>
            </a:r>
            <a:r>
              <a:rPr lang="it-IT" dirty="0">
                <a:solidFill>
                  <a:srgbClr val="696572"/>
                </a:solidFill>
                <a:latin typeface="Roboto" panose="02000000000000000000" pitchFamily="2" charset="0"/>
              </a:rPr>
              <a:t> una risorsa fondamentale per riuscire a favorire comportamenti positivi nel bambino (</a:t>
            </a:r>
            <a:r>
              <a:rPr lang="it-IT" dirty="0" err="1">
                <a:solidFill>
                  <a:srgbClr val="696572"/>
                </a:solidFill>
                <a:latin typeface="Roboto" panose="02000000000000000000" pitchFamily="2" charset="0"/>
              </a:rPr>
              <a:t>Scheriani</a:t>
            </a:r>
            <a:r>
              <a:rPr lang="it-IT" dirty="0">
                <a:solidFill>
                  <a:srgbClr val="696572"/>
                </a:solidFill>
                <a:latin typeface="Roboto" panose="02000000000000000000" pitchFamily="2" charset="0"/>
              </a:rPr>
              <a:t>, 2007).</a:t>
            </a:r>
          </a:p>
          <a:p>
            <a:endParaRPr lang="it-IT" dirty="0">
              <a:solidFill>
                <a:srgbClr val="696572"/>
              </a:solidFill>
              <a:latin typeface="Roboto" panose="02000000000000000000" pitchFamily="2" charset="0"/>
            </a:endParaRPr>
          </a:p>
          <a:p>
            <a:endParaRPr lang="it-IT" dirty="0">
              <a:solidFill>
                <a:srgbClr val="696572"/>
              </a:solidFill>
              <a:latin typeface="Roboto" panose="02000000000000000000" pitchFamily="2" charset="0"/>
            </a:endParaRPr>
          </a:p>
          <a:p>
            <a:endParaRPr lang="it-IT" dirty="0">
              <a:solidFill>
                <a:srgbClr val="696572"/>
              </a:solidFill>
              <a:latin typeface="Roboto" panose="02000000000000000000" pitchFamily="2" charset="0"/>
            </a:endParaRPr>
          </a:p>
          <a:p>
            <a:endParaRPr lang="it-IT" dirty="0">
              <a:solidFill>
                <a:srgbClr val="696572"/>
              </a:solidFill>
              <a:latin typeface="Roboto" panose="02000000000000000000" pitchFamily="2" charset="0"/>
            </a:endParaRPr>
          </a:p>
          <a:p>
            <a:pPr marL="0" indent="0">
              <a:buNone/>
            </a:pPr>
            <a:r>
              <a:rPr lang="it-IT" b="0" i="0" dirty="0" err="1">
                <a:solidFill>
                  <a:srgbClr val="222222"/>
                </a:solidFill>
                <a:effectLst/>
                <a:latin typeface="Arial" panose="020B0604020202020204" pitchFamily="34" charset="0"/>
              </a:rPr>
              <a:t>Scheriani</a:t>
            </a:r>
            <a:r>
              <a:rPr lang="it-IT" b="0" i="0" dirty="0">
                <a:solidFill>
                  <a:srgbClr val="222222"/>
                </a:solidFill>
                <a:effectLst/>
                <a:latin typeface="Arial" panose="020B0604020202020204" pitchFamily="34" charset="0"/>
              </a:rPr>
              <a:t>, C. (2007). </a:t>
            </a:r>
            <a:r>
              <a:rPr lang="it-IT" b="0" i="1" dirty="0">
                <a:solidFill>
                  <a:srgbClr val="222222"/>
                </a:solidFill>
                <a:effectLst/>
                <a:latin typeface="Arial" panose="020B0604020202020204" pitchFamily="34" charset="0"/>
              </a:rPr>
              <a:t>Bambini «sopra le righe». Bambini affetti da Disturbo da Deficit di Attenzione/Iperattività. Ricerca e trattamento nella scuola dell'obbligo</a:t>
            </a:r>
            <a:r>
              <a:rPr lang="it-IT" b="0" i="0" dirty="0">
                <a:solidFill>
                  <a:srgbClr val="222222"/>
                </a:solidFill>
                <a:effectLst/>
                <a:latin typeface="Arial" panose="020B0604020202020204" pitchFamily="34" charset="0"/>
              </a:rPr>
              <a:t>. Armando Editore.</a:t>
            </a:r>
            <a:endParaRPr lang="it-IT" dirty="0">
              <a:solidFill>
                <a:srgbClr val="696572"/>
              </a:solidFill>
              <a:latin typeface="Roboto" panose="02000000000000000000" pitchFamily="2" charset="0"/>
            </a:endParaRPr>
          </a:p>
        </p:txBody>
      </p:sp>
    </p:spTree>
    <p:extLst>
      <p:ext uri="{BB962C8B-B14F-4D97-AF65-F5344CB8AC3E}">
        <p14:creationId xmlns:p14="http://schemas.microsoft.com/office/powerpoint/2010/main" val="1312293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56" name="Rectangle 3584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Titolo 1">
            <a:extLst>
              <a:ext uri="{FF2B5EF4-FFF2-40B4-BE49-F238E27FC236}">
                <a16:creationId xmlns:a16="http://schemas.microsoft.com/office/drawing/2014/main" id="{D9CB2B73-E4B3-5CD9-8853-1C6B455D67A7}"/>
              </a:ext>
            </a:extLst>
          </p:cNvPr>
          <p:cNvSpPr>
            <a:spLocks noGrp="1"/>
          </p:cNvSpPr>
          <p:nvPr>
            <p:ph type="title"/>
          </p:nvPr>
        </p:nvSpPr>
        <p:spPr>
          <a:xfrm>
            <a:off x="4556574" y="188126"/>
            <a:ext cx="3630007" cy="1807305"/>
          </a:xfrm>
        </p:spPr>
        <p:txBody>
          <a:bodyPr>
            <a:normAutofit/>
          </a:bodyPr>
          <a:lstStyle/>
          <a:p>
            <a:pPr eaLnBrk="1" hangingPunct="1"/>
            <a:r>
              <a:rPr lang="it-IT" altLang="it-IT" dirty="0"/>
              <a:t>Strumenti</a:t>
            </a:r>
          </a:p>
        </p:txBody>
      </p:sp>
      <p:pic>
        <p:nvPicPr>
          <p:cNvPr id="35845" name="Picture 5" descr="Immagine che contiene giallo, design&#10;&#10;Descrizione generata automaticamente">
            <a:extLst>
              <a:ext uri="{FF2B5EF4-FFF2-40B4-BE49-F238E27FC236}">
                <a16:creationId xmlns:a16="http://schemas.microsoft.com/office/drawing/2014/main" id="{ADC1B55F-7B73-C66B-C960-67739A098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026" r="26648" b="-1"/>
          <a:stretch/>
        </p:blipFill>
        <p:spPr bwMode="auto">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C9CB3F8F-23BB-C971-98B8-4C8883E70100}"/>
              </a:ext>
            </a:extLst>
          </p:cNvPr>
          <p:cNvSpPr>
            <a:spLocks noGrp="1"/>
          </p:cNvSpPr>
          <p:nvPr>
            <p:ph idx="1"/>
          </p:nvPr>
        </p:nvSpPr>
        <p:spPr>
          <a:xfrm>
            <a:off x="4587427" y="1772816"/>
            <a:ext cx="4377062" cy="4404147"/>
          </a:xfrm>
        </p:spPr>
        <p:txBody>
          <a:bodyPr>
            <a:normAutofit lnSpcReduction="10000"/>
          </a:bodyPr>
          <a:lstStyle/>
          <a:p>
            <a:pPr marL="0" indent="0" eaLnBrk="1" fontAlgn="auto" hangingPunct="1">
              <a:spcAft>
                <a:spcPts val="0"/>
              </a:spcAft>
              <a:buNone/>
              <a:defRPr/>
            </a:pPr>
            <a:r>
              <a:rPr lang="it-IT" sz="2400" dirty="0"/>
              <a:t>Quando applichiamo il costo della risposta </a:t>
            </a:r>
          </a:p>
          <a:p>
            <a:pPr marL="0" indent="0" eaLnBrk="1" fontAlgn="auto" hangingPunct="1">
              <a:spcAft>
                <a:spcPts val="0"/>
              </a:spcAft>
              <a:buNone/>
              <a:defRPr/>
            </a:pPr>
            <a:r>
              <a:rPr lang="it-IT" sz="2000" dirty="0"/>
              <a:t>Utile nel caso di C non gravi, al genitore si insegna a comunicare al b che se si comporta in modo inadeguato “paga un pegno” proporzionato alla gravità dell’azione. Una volta stabilito in cosa consiste il costo della sua azione, il genitore deve rispettare e far rispettare ciò che è stato stabilito. In caso contrario, significa comunicare al b. che non sempre si viene puntiti quando ci si comporta male e che anche gli adulti a volte non mantengono la parola.</a:t>
            </a:r>
          </a:p>
          <a:p>
            <a:pPr marL="320040" indent="-320040" eaLnBrk="1" fontAlgn="auto" hangingPunct="1">
              <a:spcAft>
                <a:spcPts val="0"/>
              </a:spcAft>
              <a:buFont typeface="Wingdings"/>
              <a:buChar char=""/>
              <a:defRPr/>
            </a:pPr>
            <a:endParaRPr lang="it-IT"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Titolo 1">
            <a:extLst>
              <a:ext uri="{FF2B5EF4-FFF2-40B4-BE49-F238E27FC236}">
                <a16:creationId xmlns:a16="http://schemas.microsoft.com/office/drawing/2014/main" id="{080F6E91-F900-54FC-5FCA-4104E62EFE6E}"/>
              </a:ext>
            </a:extLst>
          </p:cNvPr>
          <p:cNvSpPr>
            <a:spLocks noGrp="1"/>
          </p:cNvSpPr>
          <p:nvPr>
            <p:ph type="title"/>
          </p:nvPr>
        </p:nvSpPr>
        <p:spPr>
          <a:xfrm>
            <a:off x="571344" y="-3922"/>
            <a:ext cx="4000647" cy="1708242"/>
          </a:xfrm>
        </p:spPr>
        <p:txBody>
          <a:bodyPr anchor="ctr">
            <a:normAutofit/>
          </a:bodyPr>
          <a:lstStyle/>
          <a:p>
            <a:pPr eaLnBrk="1" hangingPunct="1"/>
            <a:r>
              <a:rPr lang="it-IT" altLang="it-IT" sz="3500" dirty="0"/>
              <a:t>Strumenti</a:t>
            </a:r>
          </a:p>
        </p:txBody>
      </p:sp>
      <p:sp>
        <p:nvSpPr>
          <p:cNvPr id="3" name="Segnaposto contenuto 2">
            <a:extLst>
              <a:ext uri="{FF2B5EF4-FFF2-40B4-BE49-F238E27FC236}">
                <a16:creationId xmlns:a16="http://schemas.microsoft.com/office/drawing/2014/main" id="{9B1EED74-9236-8707-4E95-DBADB5CFE30F}"/>
              </a:ext>
            </a:extLst>
          </p:cNvPr>
          <p:cNvSpPr>
            <a:spLocks noGrp="1"/>
          </p:cNvSpPr>
          <p:nvPr>
            <p:ph idx="1"/>
          </p:nvPr>
        </p:nvSpPr>
        <p:spPr>
          <a:xfrm>
            <a:off x="571344" y="2060848"/>
            <a:ext cx="4792744" cy="4392488"/>
          </a:xfrm>
        </p:spPr>
        <p:txBody>
          <a:bodyPr anchor="ctr">
            <a:normAutofit fontScale="92500" lnSpcReduction="10000"/>
          </a:bodyPr>
          <a:lstStyle/>
          <a:p>
            <a:pPr marL="320040" indent="-320040" eaLnBrk="1" fontAlgn="auto" hangingPunct="1">
              <a:spcAft>
                <a:spcPts val="0"/>
              </a:spcAft>
              <a:buFont typeface="Wingdings"/>
              <a:buChar char=""/>
              <a:defRPr/>
            </a:pPr>
            <a:r>
              <a:rPr lang="it-IT" sz="2000" b="1" dirty="0"/>
              <a:t>Il </a:t>
            </a:r>
            <a:r>
              <a:rPr lang="it-IT" sz="2000" b="1" dirty="0" err="1"/>
              <a:t>timeout</a:t>
            </a:r>
            <a:r>
              <a:rPr lang="it-IT" sz="2000" b="1" dirty="0"/>
              <a:t> </a:t>
            </a:r>
            <a:endParaRPr lang="it-IT" sz="2000" dirty="0"/>
          </a:p>
          <a:p>
            <a:pPr marL="640080" lvl="1" indent="-274320" eaLnBrk="1" fontAlgn="auto" hangingPunct="1">
              <a:spcAft>
                <a:spcPts val="0"/>
              </a:spcAft>
              <a:buFont typeface="Wingdings 2"/>
              <a:buChar char=""/>
              <a:defRPr/>
            </a:pPr>
            <a:r>
              <a:rPr lang="it-IT" sz="2000" dirty="0"/>
              <a:t>il soggetto è posto in una situazione in cui non può avere accesso a nessun tipo di rinforzo. Nell’accezione più classica prevede di far sedere il b. su di una sedia, zitto e tranquillo, per alcuni minuti (da 2 a 5), senza che si impegni in nessuna attività e senza lasciare la sedia.</a:t>
            </a:r>
          </a:p>
          <a:p>
            <a:pPr marL="320040" indent="-320040" eaLnBrk="1" fontAlgn="auto" hangingPunct="1">
              <a:spcAft>
                <a:spcPts val="0"/>
              </a:spcAft>
              <a:buFont typeface="Wingdings"/>
              <a:buChar char=""/>
              <a:defRPr/>
            </a:pPr>
            <a:r>
              <a:rPr lang="it-IT" sz="2000" b="1" dirty="0"/>
              <a:t>Piano di rinforzo per azioni positive nuove </a:t>
            </a:r>
          </a:p>
          <a:p>
            <a:pPr marL="640080" lvl="1" indent="-274320" eaLnBrk="1" fontAlgn="auto" hangingPunct="1">
              <a:spcAft>
                <a:spcPts val="0"/>
              </a:spcAft>
              <a:buFont typeface="Wingdings 2"/>
              <a:buChar char=""/>
              <a:defRPr/>
            </a:pPr>
            <a:r>
              <a:rPr lang="it-IT" sz="2000" dirty="0"/>
              <a:t>Premiare l’impegno del b. rinforzandolo anche quando abbia raggiunto solo una meta parziale nel processo di apprendimento; fornire esempi di C + che lui possa adottare in alternativa.</a:t>
            </a:r>
          </a:p>
          <a:p>
            <a:pPr marL="320040" indent="-320040" eaLnBrk="1" fontAlgn="auto" hangingPunct="1">
              <a:spcAft>
                <a:spcPts val="0"/>
              </a:spcAft>
              <a:buFont typeface="Wingdings"/>
              <a:buChar char=""/>
              <a:defRPr/>
            </a:pPr>
            <a:endParaRPr lang="it-IT" sz="1400" dirty="0"/>
          </a:p>
          <a:p>
            <a:pPr marL="640080" lvl="1" indent="-274320" eaLnBrk="1" fontAlgn="auto" hangingPunct="1">
              <a:spcAft>
                <a:spcPts val="0"/>
              </a:spcAft>
              <a:buFontTx/>
              <a:buNone/>
              <a:defRPr/>
            </a:pPr>
            <a:endParaRPr lang="it-IT" sz="1400" dirty="0"/>
          </a:p>
          <a:p>
            <a:pPr marL="320040" indent="-320040" eaLnBrk="1" fontAlgn="auto" hangingPunct="1">
              <a:spcAft>
                <a:spcPts val="0"/>
              </a:spcAft>
              <a:buFont typeface="Wingdings"/>
              <a:buChar char=""/>
              <a:defRPr/>
            </a:pPr>
            <a:endParaRPr lang="it-IT" sz="1400" dirty="0"/>
          </a:p>
        </p:txBody>
      </p:sp>
      <p:pic>
        <p:nvPicPr>
          <p:cNvPr id="36868" name="Picture 36867" descr="Una sedia di legno isolata">
            <a:extLst>
              <a:ext uri="{FF2B5EF4-FFF2-40B4-BE49-F238E27FC236}">
                <a16:creationId xmlns:a16="http://schemas.microsoft.com/office/drawing/2014/main" id="{4DEC1476-473B-C337-4441-656A8D4E3A5D}"/>
              </a:ext>
            </a:extLst>
          </p:cNvPr>
          <p:cNvPicPr>
            <a:picLocks noChangeAspect="1"/>
          </p:cNvPicPr>
          <p:nvPr/>
        </p:nvPicPr>
        <p:blipFill>
          <a:blip r:embed="rId2"/>
          <a:srcRect l="7505" r="53618" b="-1"/>
          <a:stretch/>
        </p:blipFill>
        <p:spPr>
          <a:xfrm>
            <a:off x="5652120" y="864041"/>
            <a:ext cx="2920530" cy="5014378"/>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8" name="Rectangle 37897">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6" name="Rectangle 37899">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olo 1">
            <a:extLst>
              <a:ext uri="{FF2B5EF4-FFF2-40B4-BE49-F238E27FC236}">
                <a16:creationId xmlns:a16="http://schemas.microsoft.com/office/drawing/2014/main" id="{30B8699D-0F6B-2089-ECD9-F1AFE0262F9B}"/>
              </a:ext>
            </a:extLst>
          </p:cNvPr>
          <p:cNvSpPr>
            <a:spLocks noGrp="1"/>
          </p:cNvSpPr>
          <p:nvPr>
            <p:ph type="title"/>
          </p:nvPr>
        </p:nvSpPr>
        <p:spPr>
          <a:xfrm>
            <a:off x="4354472" y="347733"/>
            <a:ext cx="4682024" cy="1353075"/>
          </a:xfrm>
        </p:spPr>
        <p:txBody>
          <a:bodyPr>
            <a:normAutofit/>
          </a:bodyPr>
          <a:lstStyle/>
          <a:p>
            <a:pPr eaLnBrk="1" hangingPunct="1"/>
            <a:r>
              <a:rPr lang="it-IT" altLang="it-IT" sz="2900" dirty="0">
                <a:solidFill>
                  <a:schemeClr val="tx2"/>
                </a:solidFill>
              </a:rPr>
              <a:t>Applicare alle situazioni </a:t>
            </a:r>
            <a:br>
              <a:rPr lang="it-IT" altLang="it-IT" sz="2900" dirty="0">
                <a:solidFill>
                  <a:schemeClr val="tx2"/>
                </a:solidFill>
              </a:rPr>
            </a:br>
            <a:r>
              <a:rPr lang="it-IT" altLang="it-IT" sz="2900" dirty="0">
                <a:solidFill>
                  <a:schemeClr val="tx2"/>
                </a:solidFill>
              </a:rPr>
              <a:t>problematiche un piano d’azione efficace</a:t>
            </a:r>
          </a:p>
        </p:txBody>
      </p:sp>
      <p:pic>
        <p:nvPicPr>
          <p:cNvPr id="37895" name="Graphic 37894" descr="Matraccio">
            <a:extLst>
              <a:ext uri="{FF2B5EF4-FFF2-40B4-BE49-F238E27FC236}">
                <a16:creationId xmlns:a16="http://schemas.microsoft.com/office/drawing/2014/main" id="{057F22F6-9022-FAEB-FB3D-F964632F67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534" y="2230670"/>
            <a:ext cx="2746373" cy="2746373"/>
          </a:xfrm>
          <a:prstGeom prst="rect">
            <a:avLst/>
          </a:prstGeom>
        </p:spPr>
      </p:pic>
      <p:sp>
        <p:nvSpPr>
          <p:cNvPr id="37891" name="Segnaposto contenuto 2">
            <a:extLst>
              <a:ext uri="{FF2B5EF4-FFF2-40B4-BE49-F238E27FC236}">
                <a16:creationId xmlns:a16="http://schemas.microsoft.com/office/drawing/2014/main" id="{C6E45226-0AB4-6A40-7AC1-48347B7E61F3}"/>
              </a:ext>
            </a:extLst>
          </p:cNvPr>
          <p:cNvSpPr>
            <a:spLocks noGrp="1"/>
          </p:cNvSpPr>
          <p:nvPr>
            <p:ph idx="1"/>
          </p:nvPr>
        </p:nvSpPr>
        <p:spPr>
          <a:xfrm>
            <a:off x="4349438" y="975564"/>
            <a:ext cx="4682025" cy="5261748"/>
          </a:xfrm>
        </p:spPr>
        <p:txBody>
          <a:bodyPr anchor="ctr">
            <a:noAutofit/>
          </a:bodyPr>
          <a:lstStyle/>
          <a:p>
            <a:pPr eaLnBrk="1" hangingPunct="1"/>
            <a:r>
              <a:rPr lang="it-IT" altLang="it-IT" sz="2000" dirty="0">
                <a:solidFill>
                  <a:schemeClr val="tx2"/>
                </a:solidFill>
              </a:rPr>
              <a:t>Una volta riconosciuto un evento o un C che spesso è stato antecedente di una situazione problematica, il genitore può impegnarsi ad evitare che il C sgradito si ripresenti variando la situazione attraverso l’utilizzo di un </a:t>
            </a:r>
            <a:r>
              <a:rPr lang="it-IT" altLang="it-IT" sz="2000" b="1" dirty="0">
                <a:solidFill>
                  <a:schemeClr val="tx2"/>
                </a:solidFill>
              </a:rPr>
              <a:t>piano a 5 fasi</a:t>
            </a:r>
            <a:r>
              <a:rPr lang="it-IT" altLang="it-IT" sz="2000" dirty="0">
                <a:solidFill>
                  <a:schemeClr val="tx2"/>
                </a:solidFill>
              </a:rPr>
              <a:t>. </a:t>
            </a:r>
          </a:p>
          <a:p>
            <a:pPr eaLnBrk="1" hangingPunct="1"/>
            <a:r>
              <a:rPr lang="it-IT" altLang="it-IT" sz="2000" dirty="0">
                <a:solidFill>
                  <a:schemeClr val="tx2"/>
                </a:solidFill>
              </a:rPr>
              <a:t>Il genitore si pone come modello di un modo di procedere corretto e ponderato, finalizzato al mantenimento di una condotta corretta da parte del b. </a:t>
            </a:r>
          </a:p>
        </p:txBody>
      </p:sp>
      <p:grpSp>
        <p:nvGrpSpPr>
          <p:cNvPr id="37902" name="Group 37901">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6" y="52996"/>
            <a:ext cx="4446455" cy="6805005"/>
            <a:chOff x="6095999" y="52996"/>
            <a:chExt cx="6093363" cy="6805005"/>
          </a:xfrm>
          <a:solidFill>
            <a:schemeClr val="accent5">
              <a:alpha val="10000"/>
            </a:schemeClr>
          </a:solidFill>
        </p:grpSpPr>
        <p:sp>
          <p:nvSpPr>
            <p:cNvPr id="37903" name="Freeform: Shape 37902">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4" name="Freeform: Shape 37903">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5" name="Freeform: Shape 37904">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98" name="Rectangle 3998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Titolo 1">
            <a:extLst>
              <a:ext uri="{FF2B5EF4-FFF2-40B4-BE49-F238E27FC236}">
                <a16:creationId xmlns:a16="http://schemas.microsoft.com/office/drawing/2014/main" id="{C3BA1A0F-DA11-F2B0-CE6E-6345768279A7}"/>
              </a:ext>
            </a:extLst>
          </p:cNvPr>
          <p:cNvSpPr>
            <a:spLocks noGrp="1"/>
          </p:cNvSpPr>
          <p:nvPr>
            <p:ph type="title"/>
          </p:nvPr>
        </p:nvSpPr>
        <p:spPr>
          <a:xfrm>
            <a:off x="628650" y="300580"/>
            <a:ext cx="7372350" cy="1089529"/>
          </a:xfrm>
        </p:spPr>
        <p:txBody>
          <a:bodyPr>
            <a:normAutofit/>
          </a:bodyPr>
          <a:lstStyle/>
          <a:p>
            <a:r>
              <a:rPr lang="it-IT" altLang="it-IT" sz="3100">
                <a:solidFill>
                  <a:srgbClr val="FFFFFF"/>
                </a:solidFill>
              </a:rPr>
              <a:t>Strumenti: «</a:t>
            </a:r>
            <a:r>
              <a:rPr lang="it-IT" sz="3100">
                <a:solidFill>
                  <a:srgbClr val="FFFFFF"/>
                </a:solidFill>
              </a:rPr>
              <a:t>Formulare un piano di soluzione» </a:t>
            </a:r>
            <a:br>
              <a:rPr lang="it-IT" sz="3100">
                <a:solidFill>
                  <a:srgbClr val="FFFFFF"/>
                </a:solidFill>
              </a:rPr>
            </a:br>
            <a:endParaRPr lang="it-IT" altLang="it-IT" sz="3100">
              <a:solidFill>
                <a:srgbClr val="FFFFFF"/>
              </a:solidFill>
            </a:endParaRPr>
          </a:p>
        </p:txBody>
      </p:sp>
      <p:sp>
        <p:nvSpPr>
          <p:cNvPr id="39999"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7911" y="591829"/>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40000"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46996" y="821124"/>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40001"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256" y="1336268"/>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39974" name="Segnaposto contenuto 2">
            <a:extLst>
              <a:ext uri="{FF2B5EF4-FFF2-40B4-BE49-F238E27FC236}">
                <a16:creationId xmlns:a16="http://schemas.microsoft.com/office/drawing/2014/main" id="{2FA6A259-9E64-3D5F-F566-4EAAA022EF79}"/>
              </a:ext>
            </a:extLst>
          </p:cNvPr>
          <p:cNvGraphicFramePr>
            <a:graphicFrameLocks noGrp="1"/>
          </p:cNvGraphicFramePr>
          <p:nvPr>
            <p:ph idx="1"/>
            <p:extLst>
              <p:ext uri="{D42A27DB-BD31-4B8C-83A1-F6EECF244321}">
                <p14:modId xmlns:p14="http://schemas.microsoft.com/office/powerpoint/2010/main" val="3126308855"/>
              </p:ext>
            </p:extLst>
          </p:nvPr>
        </p:nvGraphicFramePr>
        <p:xfrm>
          <a:off x="628650" y="2211233"/>
          <a:ext cx="78867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7" name="Rectangle 4096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Titolo 1">
            <a:extLst>
              <a:ext uri="{FF2B5EF4-FFF2-40B4-BE49-F238E27FC236}">
                <a16:creationId xmlns:a16="http://schemas.microsoft.com/office/drawing/2014/main" id="{B56BF9B2-40FD-5557-AFCB-485A65BC3AF1}"/>
              </a:ext>
            </a:extLst>
          </p:cNvPr>
          <p:cNvSpPr>
            <a:spLocks noGrp="1"/>
          </p:cNvSpPr>
          <p:nvPr>
            <p:ph type="title"/>
          </p:nvPr>
        </p:nvSpPr>
        <p:spPr>
          <a:xfrm>
            <a:off x="606478" y="386930"/>
            <a:ext cx="6927525" cy="1188950"/>
          </a:xfrm>
        </p:spPr>
        <p:txBody>
          <a:bodyPr anchor="b">
            <a:normAutofit/>
          </a:bodyPr>
          <a:lstStyle/>
          <a:p>
            <a:pPr eaLnBrk="1" hangingPunct="1"/>
            <a:r>
              <a:rPr lang="it-IT" altLang="it-IT" sz="4700"/>
              <a:t>Il percorso compiuto</a:t>
            </a:r>
          </a:p>
        </p:txBody>
      </p:sp>
      <p:grpSp>
        <p:nvGrpSpPr>
          <p:cNvPr id="40969" name="Group 4096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40970" name="Rectangle 4096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1" name="Rectangle 4097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973" name="Rectangle 4097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1C84370-3DB8-7143-82D6-D23567FC09CD}"/>
              </a:ext>
            </a:extLst>
          </p:cNvPr>
          <p:cNvSpPr>
            <a:spLocks noGrp="1"/>
          </p:cNvSpPr>
          <p:nvPr>
            <p:ph idx="1"/>
          </p:nvPr>
        </p:nvSpPr>
        <p:spPr>
          <a:xfrm>
            <a:off x="595245" y="2599509"/>
            <a:ext cx="7607751" cy="3435531"/>
          </a:xfrm>
        </p:spPr>
        <p:txBody>
          <a:bodyPr anchor="ctr">
            <a:normAutofit/>
          </a:bodyPr>
          <a:lstStyle/>
          <a:p>
            <a:pPr marL="320040" indent="-320040" eaLnBrk="1" fontAlgn="auto" hangingPunct="1">
              <a:spcAft>
                <a:spcPts val="0"/>
              </a:spcAft>
              <a:buFont typeface="Wingdings"/>
              <a:buChar char=""/>
              <a:defRPr/>
            </a:pPr>
            <a:r>
              <a:rPr lang="it-IT" sz="1900"/>
              <a:t>Descrivere i problemi del bambino nei termini del DDAI rispondendo alla domanda “PERCHE’ MIO FIGLIO SI COMPORTA COSI’?”</a:t>
            </a:r>
          </a:p>
          <a:p>
            <a:pPr marL="320040" indent="-320040" eaLnBrk="1" fontAlgn="auto" hangingPunct="1">
              <a:spcAft>
                <a:spcPts val="0"/>
              </a:spcAft>
              <a:buFont typeface="Wingdings"/>
              <a:buChar char=""/>
              <a:defRPr/>
            </a:pPr>
            <a:r>
              <a:rPr lang="it-IT" sz="1900"/>
              <a:t>Considerare tutti gli elementi coinvolti negli episodi problematici:</a:t>
            </a:r>
          </a:p>
          <a:p>
            <a:pPr marL="640080" lvl="1" indent="-274320" eaLnBrk="1" fontAlgn="auto" hangingPunct="1">
              <a:spcAft>
                <a:spcPts val="0"/>
              </a:spcAft>
              <a:buFont typeface="Wingdings 2"/>
              <a:buChar char=""/>
              <a:defRPr/>
            </a:pPr>
            <a:r>
              <a:rPr lang="it-IT" sz="1900"/>
              <a:t>IL GENITORE : COSA PENSA E COME AGISCE RISPETTO AL BAMBINO</a:t>
            </a:r>
          </a:p>
          <a:p>
            <a:pPr marL="640080" lvl="1" indent="-274320" eaLnBrk="1" fontAlgn="auto" hangingPunct="1">
              <a:spcAft>
                <a:spcPts val="0"/>
              </a:spcAft>
              <a:buFont typeface="Wingdings 2"/>
              <a:buChar char=""/>
              <a:defRPr/>
            </a:pPr>
            <a:r>
              <a:rPr lang="it-IT" sz="1900"/>
              <a:t>COSA POTREBBE CAMBIARE NEI SUOI PENSIERI E NELLE SUE AZIONI PER AIUTARLO?</a:t>
            </a:r>
          </a:p>
          <a:p>
            <a:pPr marL="640080" lvl="1" indent="-274320" eaLnBrk="1" fontAlgn="auto" hangingPunct="1">
              <a:spcAft>
                <a:spcPts val="0"/>
              </a:spcAft>
              <a:buFont typeface="Wingdings 2"/>
              <a:buChar char=""/>
              <a:defRPr/>
            </a:pPr>
            <a:r>
              <a:rPr lang="it-IT" sz="1900"/>
              <a:t>IL BAMBINO: COM’E’, QUALI SONO I SUOI PUNTI DI FORZA E DI DEBOLEZZA?</a:t>
            </a:r>
          </a:p>
          <a:p>
            <a:pPr marL="640080" lvl="1" indent="-274320" eaLnBrk="1" fontAlgn="auto" hangingPunct="1">
              <a:spcAft>
                <a:spcPts val="0"/>
              </a:spcAft>
              <a:buFont typeface="Wingdings 2"/>
              <a:buChar char=""/>
              <a:defRPr/>
            </a:pPr>
            <a:r>
              <a:rPr lang="it-IT" sz="1900"/>
              <a:t>LE SITUAZIONI: COSA ACCADE PRECISAMENTE, COME INDIVIDUARE ANTECEDENTI, C. PROBLEMA E CONSEGUENZE?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2" name="Rectangle 4199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olo 1">
            <a:extLst>
              <a:ext uri="{FF2B5EF4-FFF2-40B4-BE49-F238E27FC236}">
                <a16:creationId xmlns:a16="http://schemas.microsoft.com/office/drawing/2014/main" id="{E8344293-E9FA-347E-52DA-E4E371E2A674}"/>
              </a:ext>
            </a:extLst>
          </p:cNvPr>
          <p:cNvSpPr>
            <a:spLocks noGrp="1"/>
          </p:cNvSpPr>
          <p:nvPr>
            <p:ph type="title"/>
          </p:nvPr>
        </p:nvSpPr>
        <p:spPr>
          <a:xfrm>
            <a:off x="606478" y="386930"/>
            <a:ext cx="6927525" cy="1188950"/>
          </a:xfrm>
        </p:spPr>
        <p:txBody>
          <a:bodyPr anchor="b">
            <a:normAutofit/>
          </a:bodyPr>
          <a:lstStyle/>
          <a:p>
            <a:pPr eaLnBrk="1" hangingPunct="1"/>
            <a:r>
              <a:rPr lang="it-IT" altLang="it-IT" sz="4700"/>
              <a:t>Il percorso compiuto</a:t>
            </a:r>
          </a:p>
        </p:txBody>
      </p:sp>
      <p:grpSp>
        <p:nvGrpSpPr>
          <p:cNvPr id="41994" name="Group 4199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41995" name="Rectangle 4199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96" name="Rectangle 4199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998" name="Rectangle 4199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7" name="Segnaposto contenuto 2">
            <a:extLst>
              <a:ext uri="{FF2B5EF4-FFF2-40B4-BE49-F238E27FC236}">
                <a16:creationId xmlns:a16="http://schemas.microsoft.com/office/drawing/2014/main" id="{0D106994-7E38-DC1F-1CE2-AB626BA76D43}"/>
              </a:ext>
            </a:extLst>
          </p:cNvPr>
          <p:cNvSpPr>
            <a:spLocks noGrp="1"/>
          </p:cNvSpPr>
          <p:nvPr>
            <p:ph idx="1"/>
          </p:nvPr>
        </p:nvSpPr>
        <p:spPr>
          <a:xfrm>
            <a:off x="595245" y="2599509"/>
            <a:ext cx="7607751" cy="3435531"/>
          </a:xfrm>
        </p:spPr>
        <p:txBody>
          <a:bodyPr anchor="ctr">
            <a:normAutofit/>
          </a:bodyPr>
          <a:lstStyle/>
          <a:p>
            <a:pPr eaLnBrk="1" hangingPunct="1"/>
            <a:r>
              <a:rPr lang="it-IT" altLang="it-IT"/>
              <a:t>Individuare le modalità per migliorare la capacità di autoregolarsi del bambino</a:t>
            </a:r>
          </a:p>
          <a:p>
            <a:pPr lvl="1" eaLnBrk="1" hangingPunct="1"/>
            <a:r>
              <a:rPr lang="it-IT" altLang="it-IT" sz="2100"/>
              <a:t>QUALI SCELTE EDUCATIVE LO POSSONO AIUTARE? (UN AMBIENTE PREVEDIBILE, CON REGOLE STABILI E RISPETTATE, LA POSSIBILITA’ DI ESSERE PREMIATO QUANDO SI COMPORTA NEL MODO GIUSTO, UN PO’ DI TEMPO PRIVILEGIATO DA PASSARE CON I GENITORI)</a:t>
            </a:r>
          </a:p>
          <a:p>
            <a:pPr lvl="1" eaLnBrk="1" hangingPunct="1"/>
            <a:endParaRPr lang="it-IT" altLang="it-IT" sz="2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5" name="Rectangle 4301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017" name="Group 4301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43018" name="Rectangle 4301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9" name="Rectangle 4301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0" name="Rectangle 4301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22" name="Rectangle 4302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Titolo 1">
            <a:extLst>
              <a:ext uri="{FF2B5EF4-FFF2-40B4-BE49-F238E27FC236}">
                <a16:creationId xmlns:a16="http://schemas.microsoft.com/office/drawing/2014/main" id="{355BE462-BE41-3A5E-A792-B24429ECFC5F}"/>
              </a:ext>
            </a:extLst>
          </p:cNvPr>
          <p:cNvSpPr>
            <a:spLocks noGrp="1"/>
          </p:cNvSpPr>
          <p:nvPr>
            <p:ph type="title"/>
          </p:nvPr>
        </p:nvSpPr>
        <p:spPr>
          <a:xfrm>
            <a:off x="782723" y="809898"/>
            <a:ext cx="7457037" cy="1554480"/>
          </a:xfrm>
        </p:spPr>
        <p:txBody>
          <a:bodyPr anchor="ctr">
            <a:normAutofit/>
          </a:bodyPr>
          <a:lstStyle/>
          <a:p>
            <a:pPr eaLnBrk="1" hangingPunct="1"/>
            <a:r>
              <a:rPr lang="it-IT" altLang="it-IT" sz="4200"/>
              <a:t>Il percorso compiuto</a:t>
            </a:r>
          </a:p>
        </p:txBody>
      </p:sp>
      <p:sp>
        <p:nvSpPr>
          <p:cNvPr id="3" name="Segnaposto contenuto 2">
            <a:extLst>
              <a:ext uri="{FF2B5EF4-FFF2-40B4-BE49-F238E27FC236}">
                <a16:creationId xmlns:a16="http://schemas.microsoft.com/office/drawing/2014/main" id="{7DAB6374-0548-4180-0601-9101E38158C9}"/>
              </a:ext>
            </a:extLst>
          </p:cNvPr>
          <p:cNvSpPr>
            <a:spLocks noGrp="1"/>
          </p:cNvSpPr>
          <p:nvPr>
            <p:ph idx="1"/>
          </p:nvPr>
        </p:nvSpPr>
        <p:spPr>
          <a:xfrm>
            <a:off x="783771" y="3017522"/>
            <a:ext cx="7455989" cy="3124658"/>
          </a:xfrm>
        </p:spPr>
        <p:txBody>
          <a:bodyPr anchor="ctr">
            <a:normAutofit/>
          </a:bodyPr>
          <a:lstStyle/>
          <a:p>
            <a:pPr marL="320040" indent="-320040" eaLnBrk="1" fontAlgn="auto" hangingPunct="1">
              <a:spcAft>
                <a:spcPts val="0"/>
              </a:spcAft>
              <a:buFont typeface="Wingdings"/>
              <a:buChar char=""/>
              <a:defRPr/>
            </a:pPr>
            <a:r>
              <a:rPr lang="it-IT" sz="1900"/>
              <a:t>Imparare a valorizzare le risorse e ignorare i modi di agire scorretti</a:t>
            </a:r>
          </a:p>
          <a:p>
            <a:pPr marL="640080" lvl="1" indent="-274320" eaLnBrk="1" fontAlgn="auto" hangingPunct="1">
              <a:spcAft>
                <a:spcPts val="0"/>
              </a:spcAft>
              <a:buFont typeface="Wingdings 2"/>
              <a:buChar char=""/>
              <a:defRPr/>
            </a:pPr>
            <a:r>
              <a:rPr lang="it-IT" sz="1900"/>
              <a:t>I C NEGATIVI SONO TUTTI EGUALMENTE GRAVI?</a:t>
            </a:r>
          </a:p>
          <a:p>
            <a:pPr marL="640080" lvl="1" indent="-274320" eaLnBrk="1" fontAlgn="auto" hangingPunct="1">
              <a:spcAft>
                <a:spcPts val="0"/>
              </a:spcAft>
              <a:buFont typeface="Wingdings 2"/>
              <a:buChar char=""/>
              <a:defRPr/>
            </a:pPr>
            <a:r>
              <a:rPr lang="it-IT" sz="1900"/>
              <a:t>E’ CORRETTO REAGIRE A TUTTI NELLO STESSO MODO?</a:t>
            </a:r>
          </a:p>
          <a:p>
            <a:pPr marL="640080" lvl="1" indent="-274320" eaLnBrk="1" fontAlgn="auto" hangingPunct="1">
              <a:spcAft>
                <a:spcPts val="0"/>
              </a:spcAft>
              <a:buFont typeface="Wingdings 2"/>
              <a:buChar char=""/>
              <a:defRPr/>
            </a:pPr>
            <a:r>
              <a:rPr lang="it-IT" sz="1900"/>
              <a:t>FORSE, AZIONI DI GRAVITA’ DIVERSA RICHIEDONO CONSEGUENZE DIVERSE</a:t>
            </a:r>
          </a:p>
          <a:p>
            <a:pPr marL="640080" lvl="1" indent="-274320" eaLnBrk="1" fontAlgn="auto" hangingPunct="1">
              <a:spcAft>
                <a:spcPts val="0"/>
              </a:spcAft>
              <a:buFont typeface="Wingdings 2"/>
              <a:buChar char=""/>
              <a:defRPr/>
            </a:pPr>
            <a:r>
              <a:rPr lang="it-IT" sz="1900"/>
              <a:t>PIU’ MODI DI REAGIRE AI C PROBLEMATICI CONOSCIAMO MEGLIO POSSIAMO ADATTARCI ALLE DIVERSE SITUAZIONI</a:t>
            </a:r>
          </a:p>
          <a:p>
            <a:pPr marL="320040" indent="-320040" eaLnBrk="1" fontAlgn="auto" hangingPunct="1">
              <a:spcAft>
                <a:spcPts val="0"/>
              </a:spcAft>
              <a:buFont typeface="Wingdings"/>
              <a:buChar char=""/>
              <a:defRPr/>
            </a:pPr>
            <a:r>
              <a:rPr lang="it-IT" sz="1900"/>
              <a:t>Imparare ad agire d’anticipo e con un piano efficace in testa</a:t>
            </a:r>
          </a:p>
          <a:p>
            <a:pPr marL="320040" indent="-320040" eaLnBrk="1" fontAlgn="auto" hangingPunct="1">
              <a:spcAft>
                <a:spcPts val="0"/>
              </a:spcAft>
              <a:buFont typeface="Wingdings"/>
              <a:buChar char=""/>
              <a:defRPr/>
            </a:pPr>
            <a:r>
              <a:rPr lang="it-IT" sz="1900"/>
              <a:t>Imparare ad essere un modello di comportamento corretto e di pensiero efficace </a:t>
            </a:r>
          </a:p>
        </p:txBody>
      </p:sp>
      <p:cxnSp>
        <p:nvCxnSpPr>
          <p:cNvPr id="43024" name="Straight Connector 4302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40" name="Rectangle 4403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Titolo 1">
            <a:extLst>
              <a:ext uri="{FF2B5EF4-FFF2-40B4-BE49-F238E27FC236}">
                <a16:creationId xmlns:a16="http://schemas.microsoft.com/office/drawing/2014/main" id="{54B93EEE-C886-7AFA-CC74-F2B18C2072B4}"/>
              </a:ext>
            </a:extLst>
          </p:cNvPr>
          <p:cNvSpPr>
            <a:spLocks noGrp="1"/>
          </p:cNvSpPr>
          <p:nvPr>
            <p:ph type="title"/>
          </p:nvPr>
        </p:nvSpPr>
        <p:spPr>
          <a:xfrm>
            <a:off x="606478" y="386930"/>
            <a:ext cx="6927525" cy="1188950"/>
          </a:xfrm>
        </p:spPr>
        <p:txBody>
          <a:bodyPr anchor="b">
            <a:normAutofit/>
          </a:bodyPr>
          <a:lstStyle/>
          <a:p>
            <a:pPr eaLnBrk="1" hangingPunct="1"/>
            <a:r>
              <a:rPr lang="it-IT" altLang="it-IT" sz="4700"/>
              <a:t>Fonti bibliografiche</a:t>
            </a:r>
          </a:p>
        </p:txBody>
      </p:sp>
      <p:grpSp>
        <p:nvGrpSpPr>
          <p:cNvPr id="44042" name="Group 4404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44043" name="Rectangle 4404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4" name="Rectangle 4404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46" name="Rectangle 4404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5" name="Segnaposto contenuto 2">
            <a:extLst>
              <a:ext uri="{FF2B5EF4-FFF2-40B4-BE49-F238E27FC236}">
                <a16:creationId xmlns:a16="http://schemas.microsoft.com/office/drawing/2014/main" id="{B97C7271-3E01-1AB9-92FD-1918D346EBE8}"/>
              </a:ext>
            </a:extLst>
          </p:cNvPr>
          <p:cNvSpPr>
            <a:spLocks noGrp="1"/>
          </p:cNvSpPr>
          <p:nvPr>
            <p:ph idx="1"/>
          </p:nvPr>
        </p:nvSpPr>
        <p:spPr>
          <a:xfrm>
            <a:off x="595245" y="2599509"/>
            <a:ext cx="7607751" cy="3435531"/>
          </a:xfrm>
        </p:spPr>
        <p:txBody>
          <a:bodyPr anchor="ctr">
            <a:normAutofit/>
          </a:bodyPr>
          <a:lstStyle/>
          <a:p>
            <a:pPr eaLnBrk="1" hangingPunct="1"/>
            <a:r>
              <a:rPr lang="it-IT" altLang="it-IT" sz="1500">
                <a:latin typeface="Arial" panose="020B0604020202020204" pitchFamily="34" charset="0"/>
              </a:rPr>
              <a:t>Vio C., Marzocchi G.M., Offredi F. (2002). Il bambino con deficit di attenzione/iperattività. Diagnosi psicologica e formazione dei genitori. </a:t>
            </a:r>
            <a:r>
              <a:rPr lang="it-IT" sz="1500" b="0" i="0">
                <a:effectLst/>
                <a:latin typeface="Arial" panose="020B0604020202020204" pitchFamily="34" charset="0"/>
              </a:rPr>
              <a:t>Edizioni </a:t>
            </a:r>
            <a:r>
              <a:rPr lang="it-IT" altLang="it-IT" sz="1500">
                <a:latin typeface="Arial" panose="020B0604020202020204" pitchFamily="34" charset="0"/>
              </a:rPr>
              <a:t>Erickson. </a:t>
            </a:r>
          </a:p>
          <a:p>
            <a:pPr eaLnBrk="1" hangingPunct="1"/>
            <a:r>
              <a:rPr lang="it-IT" sz="1500" b="0" i="0">
                <a:effectLst/>
                <a:latin typeface="Arial" panose="020B0604020202020204" pitchFamily="34" charset="0"/>
              </a:rPr>
              <a:t>Paiano, A., Re, A. M., &amp; Ferruzza, E. (2014). </a:t>
            </a:r>
            <a:r>
              <a:rPr lang="it-IT" sz="1500" b="0" i="1">
                <a:effectLst/>
                <a:latin typeface="Arial" panose="020B0604020202020204" pitchFamily="34" charset="0"/>
              </a:rPr>
              <a:t>Parent training per l'ADHD: Programma CERG: sostegno Cognitivo, Emotivo e Relazionale dei Genitori</a:t>
            </a:r>
            <a:r>
              <a:rPr lang="it-IT" sz="1500" b="0" i="0">
                <a:effectLst/>
                <a:latin typeface="Arial" panose="020B0604020202020204" pitchFamily="34" charset="0"/>
              </a:rPr>
              <a:t>. Edizioni Erickson.</a:t>
            </a:r>
          </a:p>
          <a:p>
            <a:pPr eaLnBrk="1" hangingPunct="1"/>
            <a:r>
              <a:rPr lang="it-IT" sz="1500" b="0" i="0">
                <a:effectLst/>
                <a:latin typeface="Arial" panose="020B0604020202020204" pitchFamily="34" charset="0"/>
              </a:rPr>
              <a:t>Di Pietro, M., &amp; Bassi, E. (2013). </a:t>
            </a:r>
            <a:r>
              <a:rPr lang="it-IT" sz="1500" b="0" i="1">
                <a:effectLst/>
                <a:latin typeface="Arial" panose="020B0604020202020204" pitchFamily="34" charset="0"/>
              </a:rPr>
              <a:t>L'intervento cognitivo-comportamentale per l'età evolutiva: Strumenti di valutazione e tecniche per il trattamen</a:t>
            </a:r>
          </a:p>
          <a:p>
            <a:pPr eaLnBrk="1" hangingPunct="1"/>
            <a:r>
              <a:rPr lang="it-IT" sz="1500" b="0" i="0">
                <a:effectLst/>
                <a:latin typeface="Arial" panose="020B0604020202020204" pitchFamily="34" charset="0"/>
              </a:rPr>
              <a:t>Jones, K., Daley, D., Hutchings, J., Bywater, T., &amp; Eames, C. (2007). Efficacy of the Incredible Years Basic parent training programme as an early intervention for children with conduct problems and ADHD. </a:t>
            </a:r>
            <a:r>
              <a:rPr lang="it-IT" sz="1500" b="0" i="1">
                <a:effectLst/>
                <a:latin typeface="Arial" panose="020B0604020202020204" pitchFamily="34" charset="0"/>
              </a:rPr>
              <a:t>Child: care, health and development</a:t>
            </a:r>
            <a:r>
              <a:rPr lang="it-IT" sz="1500" b="0" i="0">
                <a:effectLst/>
                <a:latin typeface="Arial" panose="020B0604020202020204" pitchFamily="34" charset="0"/>
              </a:rPr>
              <a:t>, </a:t>
            </a:r>
            <a:r>
              <a:rPr lang="it-IT" sz="1500" b="0" i="1">
                <a:effectLst/>
                <a:latin typeface="Arial" panose="020B0604020202020204" pitchFamily="34" charset="0"/>
              </a:rPr>
              <a:t>33</a:t>
            </a:r>
            <a:r>
              <a:rPr lang="it-IT" sz="1500" b="0" i="0">
                <a:effectLst/>
                <a:latin typeface="Arial" panose="020B0604020202020204" pitchFamily="34" charset="0"/>
              </a:rPr>
              <a:t>(6), 749-756</a:t>
            </a:r>
            <a:r>
              <a:rPr lang="it-IT" sz="1500" b="0" i="1">
                <a:effectLst/>
                <a:latin typeface="Arial" panose="020B0604020202020204" pitchFamily="34" charset="0"/>
              </a:rPr>
              <a:t>to</a:t>
            </a:r>
            <a:r>
              <a:rPr lang="it-IT" sz="1500" b="0" i="0">
                <a:effectLst/>
                <a:latin typeface="Arial" panose="020B0604020202020204" pitchFamily="34" charset="0"/>
              </a:rPr>
              <a:t>. Edizioni Centro Studi Erickson.</a:t>
            </a:r>
          </a:p>
          <a:p>
            <a:pPr eaLnBrk="1" hangingPunct="1"/>
            <a:r>
              <a:rPr lang="it-IT" sz="1500" b="0" i="0">
                <a:effectLst/>
                <a:latin typeface="Arial" panose="020B0604020202020204" pitchFamily="34" charset="0"/>
              </a:rPr>
              <a:t>Young, S., &amp; Myanthi Amarasinghe, J. (2010). Practitioner Review: Non‐pharmacological treatments for ADHD: A lifespan approach. </a:t>
            </a:r>
            <a:r>
              <a:rPr lang="it-IT" sz="1500" b="0" i="1">
                <a:effectLst/>
                <a:latin typeface="Arial" panose="020B0604020202020204" pitchFamily="34" charset="0"/>
              </a:rPr>
              <a:t>Journal of Child Psychology and Psychiatry</a:t>
            </a:r>
            <a:r>
              <a:rPr lang="it-IT" sz="1500" b="0" i="0">
                <a:effectLst/>
                <a:latin typeface="Arial" panose="020B0604020202020204" pitchFamily="34" charset="0"/>
              </a:rPr>
              <a:t>, </a:t>
            </a:r>
            <a:r>
              <a:rPr lang="it-IT" sz="1500" b="0" i="1">
                <a:effectLst/>
                <a:latin typeface="Arial" panose="020B0604020202020204" pitchFamily="34" charset="0"/>
              </a:rPr>
              <a:t>51</a:t>
            </a:r>
            <a:r>
              <a:rPr lang="it-IT" sz="1500" b="0" i="0">
                <a:effectLst/>
                <a:latin typeface="Arial" panose="020B0604020202020204" pitchFamily="34" charset="0"/>
              </a:rPr>
              <a:t>(2), 116-133.</a:t>
            </a:r>
            <a:endParaRPr lang="it-IT" altLang="it-IT" sz="15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A19FE3-2AA0-F73E-C1C8-8F9FAFF1778E}"/>
              </a:ext>
            </a:extLst>
          </p:cNvPr>
          <p:cNvSpPr>
            <a:spLocks noGrp="1"/>
          </p:cNvSpPr>
          <p:nvPr>
            <p:ph type="title"/>
          </p:nvPr>
        </p:nvSpPr>
        <p:spPr>
          <a:xfrm>
            <a:off x="782723" y="809898"/>
            <a:ext cx="7457037" cy="1554480"/>
          </a:xfrm>
        </p:spPr>
        <p:txBody>
          <a:bodyPr anchor="ctr">
            <a:normAutofit/>
          </a:bodyPr>
          <a:lstStyle/>
          <a:p>
            <a:r>
              <a:rPr lang="it-IT" sz="4200"/>
              <a:t>Sitografia</a:t>
            </a:r>
          </a:p>
        </p:txBody>
      </p:sp>
      <p:sp>
        <p:nvSpPr>
          <p:cNvPr id="3" name="Segnaposto contenuto 2">
            <a:extLst>
              <a:ext uri="{FF2B5EF4-FFF2-40B4-BE49-F238E27FC236}">
                <a16:creationId xmlns:a16="http://schemas.microsoft.com/office/drawing/2014/main" id="{F4EDF4E0-584A-04B4-68DC-0F0C32630F01}"/>
              </a:ext>
            </a:extLst>
          </p:cNvPr>
          <p:cNvSpPr>
            <a:spLocks noGrp="1"/>
          </p:cNvSpPr>
          <p:nvPr>
            <p:ph idx="1"/>
          </p:nvPr>
        </p:nvSpPr>
        <p:spPr>
          <a:xfrm>
            <a:off x="783771" y="3017522"/>
            <a:ext cx="7455989" cy="3124658"/>
          </a:xfrm>
        </p:spPr>
        <p:txBody>
          <a:bodyPr anchor="ctr">
            <a:normAutofit/>
          </a:bodyPr>
          <a:lstStyle/>
          <a:p>
            <a:r>
              <a:rPr lang="it-IT" dirty="0">
                <a:hlinkClick r:id="rId2"/>
              </a:rPr>
              <a:t>https://www.stateofmind.it/2020/10/adhd-parent-training/</a:t>
            </a:r>
            <a:endParaRPr lang="it-IT" dirty="0"/>
          </a:p>
          <a:p>
            <a:r>
              <a:rPr lang="it-IT" dirty="0">
                <a:hlinkClick r:id="rId3"/>
              </a:rPr>
              <a:t>https://www.erickson.it/it/mondo-erickson/il-parent-training-per-la-gestione-dei-comportamenti-problema</a:t>
            </a:r>
            <a:endParaRPr lang="it-IT" dirty="0"/>
          </a:p>
          <a:p>
            <a:r>
              <a:rPr lang="it-IT" dirty="0">
                <a:hlinkClick r:id="rId4"/>
              </a:rPr>
              <a:t>https://www.consorziohumanitas.com/38324/parent-training-adhd-strategie-educative-supporto-famiglie/</a:t>
            </a:r>
            <a:endParaRPr lang="it-IT" dirty="0"/>
          </a:p>
          <a:p>
            <a:r>
              <a:rPr lang="it-IT" dirty="0">
                <a:hlinkClick r:id="rId5"/>
              </a:rPr>
              <a:t>https://centroitalianoadhd.it/terapie/parent-training/</a:t>
            </a:r>
            <a:endParaRPr lang="it-IT" dirty="0"/>
          </a:p>
          <a:p>
            <a:r>
              <a:rPr lang="it-IT" dirty="0">
                <a:hlinkClick r:id="rId6"/>
              </a:rPr>
              <a:t>https://sinpia.eu/rivista/2010002/02Allegretti.pdf</a:t>
            </a:r>
            <a:endParaRPr lang="it-IT" dirty="0"/>
          </a:p>
          <a:p>
            <a:r>
              <a:rPr lang="it-IT" dirty="0">
                <a:hlinkClick r:id="rId7"/>
              </a:rPr>
              <a:t>https://gruppoclinico-adhd.it/parent-training/</a:t>
            </a:r>
            <a:endParaRPr lang="it-IT" dirty="0"/>
          </a:p>
          <a:p>
            <a:endParaRPr lang="it-IT"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921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9E3DC88-8F30-063A-E8F7-5F17B5B84B11}"/>
              </a:ext>
            </a:extLst>
          </p:cNvPr>
          <p:cNvSpPr>
            <a:spLocks noGrp="1"/>
          </p:cNvSpPr>
          <p:nvPr>
            <p:ph type="title"/>
          </p:nvPr>
        </p:nvSpPr>
        <p:spPr/>
        <p:txBody>
          <a:bodyPr/>
          <a:lstStyle/>
          <a:p>
            <a:pPr eaLnBrk="1" hangingPunct="1"/>
            <a:r>
              <a:rPr lang="it-IT" altLang="it-IT"/>
              <a:t>La storia di L.</a:t>
            </a:r>
          </a:p>
        </p:txBody>
      </p:sp>
      <p:sp>
        <p:nvSpPr>
          <p:cNvPr id="46083" name="Rectangle 3">
            <a:extLst>
              <a:ext uri="{FF2B5EF4-FFF2-40B4-BE49-F238E27FC236}">
                <a16:creationId xmlns:a16="http://schemas.microsoft.com/office/drawing/2014/main" id="{1002C29A-269C-D0B9-DD28-0CA4811DD543}"/>
              </a:ext>
            </a:extLst>
          </p:cNvPr>
          <p:cNvSpPr>
            <a:spLocks noGrp="1"/>
          </p:cNvSpPr>
          <p:nvPr>
            <p:ph idx="1"/>
          </p:nvPr>
        </p:nvSpPr>
        <p:spPr>
          <a:xfrm>
            <a:off x="571500" y="1743075"/>
            <a:ext cx="7772400" cy="4114800"/>
          </a:xfrm>
        </p:spPr>
        <p:txBody>
          <a:bodyPr>
            <a:normAutofit/>
          </a:bodyPr>
          <a:lstStyle/>
          <a:p>
            <a:pPr algn="just" eaLnBrk="1" hangingPunct="1">
              <a:lnSpc>
                <a:spcPct val="90000"/>
              </a:lnSpc>
              <a:buFontTx/>
              <a:buNone/>
            </a:pPr>
            <a:r>
              <a:rPr lang="it-IT" altLang="it-IT" sz="2400"/>
              <a:t>	</a:t>
            </a:r>
            <a:r>
              <a:rPr lang="it-IT" altLang="it-IT" sz="2400" b="1">
                <a:solidFill>
                  <a:srgbClr val="C00000"/>
                </a:solidFill>
              </a:rPr>
              <a:t>Situazione attuale</a:t>
            </a:r>
          </a:p>
          <a:p>
            <a:pPr eaLnBrk="1" hangingPunct="1">
              <a:lnSpc>
                <a:spcPct val="90000"/>
              </a:lnSpc>
            </a:pPr>
            <a:r>
              <a:rPr lang="it-IT" altLang="it-IT" sz="2400"/>
              <a:t>L. ha 8 anni e frequenta la seconda classe. È ripetente, è un bambino con diagnosi di “instabilità psicomotoria e disturbo del linguaggio”. </a:t>
            </a:r>
            <a:endParaRPr lang="it-IT" altLang="it-IT" sz="2400" b="1">
              <a:solidFill>
                <a:srgbClr val="00FF00"/>
              </a:solidFill>
            </a:endParaRPr>
          </a:p>
          <a:p>
            <a:pPr eaLnBrk="1" hangingPunct="1">
              <a:lnSpc>
                <a:spcPct val="90000"/>
              </a:lnSpc>
            </a:pPr>
            <a:r>
              <a:rPr lang="it-IT" altLang="it-IT" sz="2400"/>
              <a:t>Non riesce a stare a scuola per più di tre ore consecutive. Recentemente una delle due insegnanti specializzate a lui assegnate è finita in ospedale per un ematoma al setto nasale, riportato a seguito della rottura degli occhiali causata da L. durante una sua crisi di perdita di controllo.</a:t>
            </a:r>
          </a:p>
          <a:p>
            <a:pPr eaLnBrk="1" hangingPunct="1">
              <a:lnSpc>
                <a:spcPct val="90000"/>
              </a:lnSpc>
            </a:pPr>
            <a:r>
              <a:rPr lang="it-IT" altLang="it-IT" sz="2400"/>
              <a:t>A casa la situazione è altrettanto esplosiva.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0" name="Rectangle 13319">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314" name="Titolo 1">
            <a:extLst>
              <a:ext uri="{FF2B5EF4-FFF2-40B4-BE49-F238E27FC236}">
                <a16:creationId xmlns:a16="http://schemas.microsoft.com/office/drawing/2014/main" id="{39C81EA5-18CB-4E54-2203-9465DC381633}"/>
              </a:ext>
            </a:extLst>
          </p:cNvPr>
          <p:cNvSpPr>
            <a:spLocks noGrp="1"/>
          </p:cNvSpPr>
          <p:nvPr>
            <p:ph type="title"/>
          </p:nvPr>
        </p:nvSpPr>
        <p:spPr>
          <a:xfrm>
            <a:off x="0" y="1196752"/>
            <a:ext cx="3470032" cy="5122985"/>
          </a:xfrm>
        </p:spPr>
        <p:txBody>
          <a:bodyPr vert="horz" lIns="91440" tIns="45720" rIns="91440" bIns="45720" rtlCol="0" anchor="t">
            <a:normAutofit/>
          </a:bodyPr>
          <a:lstStyle/>
          <a:p>
            <a:pPr algn="r" defTabSz="914400"/>
            <a:r>
              <a:rPr lang="en-US" altLang="it-IT" sz="7000" kern="1200" dirty="0">
                <a:solidFill>
                  <a:srgbClr val="FFFFFF"/>
                </a:solidFill>
                <a:latin typeface="+mj-lt"/>
                <a:ea typeface="+mj-ea"/>
                <a:cs typeface="+mj-cs"/>
              </a:rPr>
              <a:t>Parent training</a:t>
            </a:r>
          </a:p>
        </p:txBody>
      </p:sp>
      <p:sp>
        <p:nvSpPr>
          <p:cNvPr id="13315" name="Segnaposto contenuto 2">
            <a:extLst>
              <a:ext uri="{FF2B5EF4-FFF2-40B4-BE49-F238E27FC236}">
                <a16:creationId xmlns:a16="http://schemas.microsoft.com/office/drawing/2014/main" id="{391F297A-A3D9-04A1-0271-9D7E8FF3E46F}"/>
              </a:ext>
            </a:extLst>
          </p:cNvPr>
          <p:cNvSpPr>
            <a:spLocks noGrp="1"/>
          </p:cNvSpPr>
          <p:nvPr>
            <p:ph type="body" idx="1"/>
          </p:nvPr>
        </p:nvSpPr>
        <p:spPr>
          <a:xfrm>
            <a:off x="4355975" y="1196752"/>
            <a:ext cx="4242901" cy="5489309"/>
          </a:xfrm>
        </p:spPr>
        <p:txBody>
          <a:bodyPr vert="horz" lIns="91440" tIns="45720" rIns="91440" bIns="45720" rtlCol="0">
            <a:normAutofit/>
          </a:bodyPr>
          <a:lstStyle/>
          <a:p>
            <a:pPr defTabSz="914400">
              <a:spcBef>
                <a:spcPts val="1000"/>
              </a:spcBef>
            </a:pPr>
            <a:r>
              <a:rPr lang="en-US" altLang="it-IT" sz="2400" kern="1200" dirty="0">
                <a:solidFill>
                  <a:srgbClr val="FFFFFF"/>
                </a:solidFill>
                <a:latin typeface="+mn-lt"/>
                <a:ea typeface="+mn-ea"/>
                <a:cs typeface="+mn-cs"/>
              </a:rPr>
              <a:t>Secondo </a:t>
            </a:r>
            <a:r>
              <a:rPr lang="en-US" altLang="it-IT" sz="2400" kern="1200" dirty="0" err="1">
                <a:solidFill>
                  <a:srgbClr val="FFFFFF"/>
                </a:solidFill>
                <a:latin typeface="+mn-lt"/>
                <a:ea typeface="+mn-ea"/>
                <a:cs typeface="+mn-cs"/>
              </a:rPr>
              <a:t>molti</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studi</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sia</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nazionali</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che</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internazionali</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si</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ritiene</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che</a:t>
            </a:r>
            <a:r>
              <a:rPr lang="en-US" altLang="it-IT" sz="2400" kern="1200" dirty="0">
                <a:solidFill>
                  <a:srgbClr val="FFFFFF"/>
                </a:solidFill>
                <a:latin typeface="+mn-lt"/>
                <a:ea typeface="+mn-ea"/>
                <a:cs typeface="+mn-cs"/>
              </a:rPr>
              <a:t> la </a:t>
            </a:r>
            <a:r>
              <a:rPr lang="en-US" altLang="it-IT" sz="2400" kern="1200" dirty="0" err="1">
                <a:solidFill>
                  <a:srgbClr val="FFFFFF"/>
                </a:solidFill>
                <a:latin typeface="+mn-lt"/>
                <a:ea typeface="+mn-ea"/>
                <a:cs typeface="+mn-cs"/>
              </a:rPr>
              <a:t>formazione</a:t>
            </a:r>
            <a:r>
              <a:rPr lang="en-US" altLang="it-IT" sz="2400" kern="1200" dirty="0">
                <a:solidFill>
                  <a:srgbClr val="FFFFFF"/>
                </a:solidFill>
                <a:latin typeface="+mn-lt"/>
                <a:ea typeface="+mn-ea"/>
                <a:cs typeface="+mn-cs"/>
              </a:rPr>
              <a:t> di </a:t>
            </a:r>
            <a:r>
              <a:rPr lang="en-US" altLang="it-IT" sz="2400" kern="1200" dirty="0" err="1">
                <a:solidFill>
                  <a:srgbClr val="FFFFFF"/>
                </a:solidFill>
                <a:latin typeface="+mn-lt"/>
                <a:ea typeface="+mn-ea"/>
                <a:cs typeface="+mn-cs"/>
              </a:rPr>
              <a:t>competenze</a:t>
            </a:r>
            <a:r>
              <a:rPr lang="en-US" altLang="it-IT" sz="2400" kern="1200" dirty="0">
                <a:solidFill>
                  <a:srgbClr val="FFFFFF"/>
                </a:solidFill>
                <a:latin typeface="+mn-lt"/>
                <a:ea typeface="+mn-ea"/>
                <a:cs typeface="+mn-cs"/>
              </a:rPr>
              <a:t> educative </a:t>
            </a:r>
            <a:r>
              <a:rPr lang="en-US" altLang="it-IT" sz="2400" kern="1200" dirty="0" err="1">
                <a:solidFill>
                  <a:srgbClr val="FFFFFF"/>
                </a:solidFill>
                <a:latin typeface="+mn-lt"/>
                <a:ea typeface="+mn-ea"/>
                <a:cs typeface="+mn-cs"/>
              </a:rPr>
              <a:t>nei</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genitori</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sia</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essenziale</a:t>
            </a:r>
            <a:r>
              <a:rPr lang="en-US" altLang="it-IT" sz="2400" kern="1200" dirty="0">
                <a:solidFill>
                  <a:srgbClr val="FFFFFF"/>
                </a:solidFill>
                <a:latin typeface="+mn-lt"/>
                <a:ea typeface="+mn-ea"/>
                <a:cs typeface="+mn-cs"/>
              </a:rPr>
              <a:t> per il </a:t>
            </a:r>
            <a:r>
              <a:rPr lang="en-US" altLang="it-IT" sz="2400" kern="1200" dirty="0" err="1">
                <a:solidFill>
                  <a:srgbClr val="FFFFFF"/>
                </a:solidFill>
                <a:latin typeface="+mn-lt"/>
                <a:ea typeface="+mn-ea"/>
                <a:cs typeface="+mn-cs"/>
              </a:rPr>
              <a:t>trattamento</a:t>
            </a:r>
            <a:r>
              <a:rPr lang="en-US" altLang="it-IT" sz="2400" kern="1200" dirty="0">
                <a:solidFill>
                  <a:srgbClr val="FFFFFF"/>
                </a:solidFill>
                <a:latin typeface="+mn-lt"/>
                <a:ea typeface="+mn-ea"/>
                <a:cs typeface="+mn-cs"/>
              </a:rPr>
              <a:t> del DDAI: </a:t>
            </a:r>
            <a:r>
              <a:rPr lang="en-US" altLang="it-IT" sz="2400" kern="1200" dirty="0" err="1">
                <a:solidFill>
                  <a:srgbClr val="FFFFFF"/>
                </a:solidFill>
                <a:latin typeface="+mn-lt"/>
                <a:ea typeface="+mn-ea"/>
                <a:cs typeface="+mn-cs"/>
              </a:rPr>
              <a:t>esso</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infatti</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permetterebbe</a:t>
            </a:r>
            <a:r>
              <a:rPr lang="en-US" altLang="it-IT" sz="2400" kern="1200" dirty="0">
                <a:solidFill>
                  <a:srgbClr val="FFFFFF"/>
                </a:solidFill>
                <a:latin typeface="+mn-lt"/>
                <a:ea typeface="+mn-ea"/>
                <a:cs typeface="+mn-cs"/>
              </a:rPr>
              <a:t> di </a:t>
            </a:r>
            <a:r>
              <a:rPr lang="en-US" altLang="it-IT" sz="2400" kern="1200" dirty="0" err="1">
                <a:solidFill>
                  <a:srgbClr val="FFFFFF"/>
                </a:solidFill>
                <a:latin typeface="+mn-lt"/>
                <a:ea typeface="+mn-ea"/>
                <a:cs typeface="+mn-cs"/>
              </a:rPr>
              <a:t>ridurre</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i</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comportamenti</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distruttivi</a:t>
            </a:r>
            <a:r>
              <a:rPr lang="en-US" altLang="it-IT" sz="2400" kern="1200" dirty="0">
                <a:solidFill>
                  <a:srgbClr val="FFFFFF"/>
                </a:solidFill>
                <a:latin typeface="+mn-lt"/>
                <a:ea typeface="+mn-ea"/>
                <a:cs typeface="+mn-cs"/>
              </a:rPr>
              <a:t> del bambino a casa, di </a:t>
            </a:r>
            <a:r>
              <a:rPr lang="en-US" altLang="it-IT" sz="2400" kern="1200" dirty="0" err="1">
                <a:solidFill>
                  <a:srgbClr val="FFFFFF"/>
                </a:solidFill>
                <a:latin typeface="+mn-lt"/>
                <a:ea typeface="+mn-ea"/>
                <a:cs typeface="+mn-cs"/>
              </a:rPr>
              <a:t>migliorare</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l’autopercezione</a:t>
            </a:r>
            <a:r>
              <a:rPr lang="en-US" altLang="it-IT" sz="2400" kern="1200" dirty="0">
                <a:solidFill>
                  <a:srgbClr val="FFFFFF"/>
                </a:solidFill>
                <a:latin typeface="+mn-lt"/>
                <a:ea typeface="+mn-ea"/>
                <a:cs typeface="+mn-cs"/>
              </a:rPr>
              <a:t> di </a:t>
            </a:r>
            <a:r>
              <a:rPr lang="en-US" altLang="it-IT" sz="2400" kern="1200" dirty="0" err="1">
                <a:solidFill>
                  <a:srgbClr val="FFFFFF"/>
                </a:solidFill>
                <a:latin typeface="+mn-lt"/>
                <a:ea typeface="+mn-ea"/>
                <a:cs typeface="+mn-cs"/>
              </a:rPr>
              <a:t>competenza</a:t>
            </a:r>
            <a:r>
              <a:rPr lang="en-US" altLang="it-IT" sz="2400" kern="1200" dirty="0">
                <a:solidFill>
                  <a:srgbClr val="FFFFFF"/>
                </a:solidFill>
                <a:latin typeface="+mn-lt"/>
                <a:ea typeface="+mn-ea"/>
                <a:cs typeface="+mn-cs"/>
              </a:rPr>
              <a:t> da </a:t>
            </a:r>
            <a:r>
              <a:rPr lang="en-US" altLang="it-IT" sz="2400" kern="1200" dirty="0" err="1">
                <a:solidFill>
                  <a:srgbClr val="FFFFFF"/>
                </a:solidFill>
                <a:latin typeface="+mn-lt"/>
                <a:ea typeface="+mn-ea"/>
                <a:cs typeface="+mn-cs"/>
              </a:rPr>
              <a:t>parte</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dei</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genitori</a:t>
            </a:r>
            <a:r>
              <a:rPr lang="en-US" altLang="it-IT" sz="2400" kern="1200" dirty="0">
                <a:solidFill>
                  <a:srgbClr val="FFFFFF"/>
                </a:solidFill>
                <a:latin typeface="+mn-lt"/>
                <a:ea typeface="+mn-ea"/>
                <a:cs typeface="+mn-cs"/>
              </a:rPr>
              <a:t> e di far </a:t>
            </a:r>
            <a:r>
              <a:rPr lang="en-US" altLang="it-IT" sz="2400" kern="1200" dirty="0" err="1">
                <a:solidFill>
                  <a:srgbClr val="FFFFFF"/>
                </a:solidFill>
                <a:latin typeface="+mn-lt"/>
                <a:ea typeface="+mn-ea"/>
                <a:cs typeface="+mn-cs"/>
              </a:rPr>
              <a:t>decrescere</a:t>
            </a:r>
            <a:r>
              <a:rPr lang="en-US" altLang="it-IT" sz="2400" kern="1200" dirty="0">
                <a:solidFill>
                  <a:srgbClr val="FFFFFF"/>
                </a:solidFill>
                <a:latin typeface="+mn-lt"/>
                <a:ea typeface="+mn-ea"/>
                <a:cs typeface="+mn-cs"/>
              </a:rPr>
              <a:t> il </a:t>
            </a:r>
            <a:r>
              <a:rPr lang="en-US" altLang="it-IT" sz="2400" kern="1200" dirty="0" err="1">
                <a:solidFill>
                  <a:srgbClr val="FFFFFF"/>
                </a:solidFill>
                <a:latin typeface="+mn-lt"/>
                <a:ea typeface="+mn-ea"/>
                <a:cs typeface="+mn-cs"/>
              </a:rPr>
              <a:t>livello</a:t>
            </a:r>
            <a:r>
              <a:rPr lang="en-US" altLang="it-IT" sz="2400" kern="1200" dirty="0">
                <a:solidFill>
                  <a:srgbClr val="FFFFFF"/>
                </a:solidFill>
                <a:latin typeface="+mn-lt"/>
                <a:ea typeface="+mn-ea"/>
                <a:cs typeface="+mn-cs"/>
              </a:rPr>
              <a:t> generale di stress a </a:t>
            </a:r>
            <a:r>
              <a:rPr lang="en-US" altLang="it-IT" sz="2400" kern="1200" dirty="0" err="1">
                <a:solidFill>
                  <a:srgbClr val="FFFFFF"/>
                </a:solidFill>
                <a:latin typeface="+mn-lt"/>
                <a:ea typeface="+mn-ea"/>
                <a:cs typeface="+mn-cs"/>
              </a:rPr>
              <a:t>carico</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della</a:t>
            </a:r>
            <a:r>
              <a:rPr lang="en-US" altLang="it-IT" sz="2400" kern="1200" dirty="0">
                <a:solidFill>
                  <a:srgbClr val="FFFFFF"/>
                </a:solidFill>
                <a:latin typeface="+mn-lt"/>
                <a:ea typeface="+mn-ea"/>
                <a:cs typeface="+mn-cs"/>
              </a:rPr>
              <a:t> </a:t>
            </a:r>
            <a:r>
              <a:rPr lang="en-US" altLang="it-IT" sz="2400" kern="1200" dirty="0" err="1">
                <a:solidFill>
                  <a:srgbClr val="FFFFFF"/>
                </a:solidFill>
                <a:latin typeface="+mn-lt"/>
                <a:ea typeface="+mn-ea"/>
                <a:cs typeface="+mn-cs"/>
              </a:rPr>
              <a:t>famiglia</a:t>
            </a:r>
            <a:r>
              <a:rPr lang="en-US" altLang="it-IT" sz="2400" kern="1200" dirty="0">
                <a:solidFill>
                  <a:srgbClr val="FFFFFF"/>
                </a:solidFill>
                <a:latin typeface="+mn-lt"/>
                <a:ea typeface="+mn-ea"/>
                <a:cs typeface="+mn-cs"/>
              </a:rPr>
              <a:t>.</a:t>
            </a:r>
          </a:p>
        </p:txBody>
      </p:sp>
      <p:cxnSp>
        <p:nvCxnSpPr>
          <p:cNvPr id="13322" name="Straight Connector 1332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491"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6B437B7-7465-85B2-28F9-81A3AACE3FC3}"/>
              </a:ext>
            </a:extLst>
          </p:cNvPr>
          <p:cNvSpPr>
            <a:spLocks noGrp="1"/>
          </p:cNvSpPr>
          <p:nvPr>
            <p:ph type="title"/>
          </p:nvPr>
        </p:nvSpPr>
        <p:spPr/>
        <p:txBody>
          <a:bodyPr/>
          <a:lstStyle/>
          <a:p>
            <a:pPr eaLnBrk="1" hangingPunct="1"/>
            <a:r>
              <a:rPr lang="it-IT" altLang="it-IT"/>
              <a:t>Storia scolastica</a:t>
            </a:r>
          </a:p>
        </p:txBody>
      </p:sp>
      <p:sp>
        <p:nvSpPr>
          <p:cNvPr id="47107" name="Rectangle 3">
            <a:extLst>
              <a:ext uri="{FF2B5EF4-FFF2-40B4-BE49-F238E27FC236}">
                <a16:creationId xmlns:a16="http://schemas.microsoft.com/office/drawing/2014/main" id="{DBCB8D92-48B2-7362-BC51-0B1B31DDFC96}"/>
              </a:ext>
            </a:extLst>
          </p:cNvPr>
          <p:cNvSpPr>
            <a:spLocks noGrp="1"/>
          </p:cNvSpPr>
          <p:nvPr>
            <p:ph idx="1"/>
          </p:nvPr>
        </p:nvSpPr>
        <p:spPr/>
        <p:txBody>
          <a:bodyPr>
            <a:normAutofit/>
          </a:bodyPr>
          <a:lstStyle/>
          <a:p>
            <a:pPr eaLnBrk="1" hangingPunct="1"/>
            <a:r>
              <a:rPr lang="it-IT" altLang="it-IT" sz="2800"/>
              <a:t>L. è stato segnalato alla psicopedagogista di scuola dall’ins.te della scuola dell’infanzia a causa della sua irrequietezza ed in seguito a valutazione specialistica è stato riconosciuto portatore di handicap ai sensi della L.104/92.</a:t>
            </a:r>
          </a:p>
          <a:p>
            <a:pPr eaLnBrk="1" hangingPunct="1">
              <a:buFontTx/>
              <a:buNone/>
            </a:pPr>
            <a:r>
              <a:rPr lang="it-IT" altLang="it-IT" sz="2800"/>
              <a:t>	All’ingresso della scuola primaria gli è stata assegnata un’ins.te specializzata.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0971946D-2A69-1A3D-71EE-1E71C89C75A5}"/>
              </a:ext>
            </a:extLst>
          </p:cNvPr>
          <p:cNvSpPr>
            <a:spLocks noGrp="1"/>
          </p:cNvSpPr>
          <p:nvPr>
            <p:ph type="title"/>
          </p:nvPr>
        </p:nvSpPr>
        <p:spPr/>
        <p:txBody>
          <a:bodyPr/>
          <a:lstStyle/>
          <a:p>
            <a:pPr eaLnBrk="1" hangingPunct="1"/>
            <a:r>
              <a:rPr lang="it-IT" altLang="it-IT"/>
              <a:t>Storia scolastica</a:t>
            </a:r>
          </a:p>
        </p:txBody>
      </p:sp>
      <p:sp>
        <p:nvSpPr>
          <p:cNvPr id="48131" name="Rectangle 3">
            <a:extLst>
              <a:ext uri="{FF2B5EF4-FFF2-40B4-BE49-F238E27FC236}">
                <a16:creationId xmlns:a16="http://schemas.microsoft.com/office/drawing/2014/main" id="{62139861-3494-1E92-EFC3-08CA59AEA59A}"/>
              </a:ext>
            </a:extLst>
          </p:cNvPr>
          <p:cNvSpPr>
            <a:spLocks noGrp="1"/>
          </p:cNvSpPr>
          <p:nvPr>
            <p:ph idx="1"/>
          </p:nvPr>
        </p:nvSpPr>
        <p:spPr/>
        <p:txBody>
          <a:bodyPr/>
          <a:lstStyle/>
          <a:p>
            <a:pPr eaLnBrk="1" hangingPunct="1"/>
            <a:r>
              <a:rPr lang="it-IT" altLang="it-IT"/>
              <a:t>In prima le ins.ti lamentano l’inadeguatezza dei comportamenti di L. rispetto al contesto scolastico ma ancora la situazione è gestibile; il bambino frequenta regolarmente sebbene si cominciano ad enucleare i segni prodromici del “caso 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a:extLst>
              <a:ext uri="{FF2B5EF4-FFF2-40B4-BE49-F238E27FC236}">
                <a16:creationId xmlns:a16="http://schemas.microsoft.com/office/drawing/2014/main" id="{4D660763-49C2-0973-A49F-7EE0DD34C498}"/>
              </a:ext>
            </a:extLst>
          </p:cNvPr>
          <p:cNvSpPr>
            <a:spLocks noGrp="1"/>
          </p:cNvSpPr>
          <p:nvPr>
            <p:ph type="title"/>
          </p:nvPr>
        </p:nvSpPr>
        <p:spPr/>
        <p:txBody>
          <a:bodyPr/>
          <a:lstStyle/>
          <a:p>
            <a:pPr eaLnBrk="1" hangingPunct="1"/>
            <a:r>
              <a:rPr lang="it-IT" altLang="it-IT"/>
              <a:t>Storia scolastica</a:t>
            </a:r>
          </a:p>
        </p:txBody>
      </p:sp>
      <p:sp>
        <p:nvSpPr>
          <p:cNvPr id="49155" name="Rectangle 3">
            <a:extLst>
              <a:ext uri="{FF2B5EF4-FFF2-40B4-BE49-F238E27FC236}">
                <a16:creationId xmlns:a16="http://schemas.microsoft.com/office/drawing/2014/main" id="{40D3CBC2-6F28-1C9B-C3DB-BDC2296FD118}"/>
              </a:ext>
            </a:extLst>
          </p:cNvPr>
          <p:cNvSpPr>
            <a:spLocks noGrp="1"/>
          </p:cNvSpPr>
          <p:nvPr>
            <p:ph idx="1"/>
          </p:nvPr>
        </p:nvSpPr>
        <p:spPr>
          <a:xfrm>
            <a:off x="571500" y="1719263"/>
            <a:ext cx="8153400" cy="4495800"/>
          </a:xfrm>
        </p:spPr>
        <p:txBody>
          <a:bodyPr/>
          <a:lstStyle/>
          <a:p>
            <a:pPr eaLnBrk="1" hangingPunct="1">
              <a:lnSpc>
                <a:spcPct val="90000"/>
              </a:lnSpc>
            </a:pPr>
            <a:r>
              <a:rPr lang="it-IT" altLang="it-IT"/>
              <a:t>In seconda classe le ins.ti si recano ripetutamente dal Dirigente Scolastico per avanzare lamentele e preoccupazioni relative al comportamento di L.: disturba i compagni, litiga, si avvicina in modo inopportuno alla femminucce della classe, interrompe di continuo le lezioni… </a:t>
            </a:r>
          </a:p>
          <a:p>
            <a:pPr eaLnBrk="1" hangingPunct="1">
              <a:lnSpc>
                <a:spcPct val="90000"/>
              </a:lnSpc>
            </a:pPr>
            <a:endParaRPr lang="it-IT" alt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0DA16D9-4DED-563E-7D2D-5689D15F2669}"/>
              </a:ext>
            </a:extLst>
          </p:cNvPr>
          <p:cNvSpPr>
            <a:spLocks noGrp="1"/>
          </p:cNvSpPr>
          <p:nvPr>
            <p:ph type="title"/>
          </p:nvPr>
        </p:nvSpPr>
        <p:spPr/>
        <p:txBody>
          <a:bodyPr/>
          <a:lstStyle/>
          <a:p>
            <a:pPr eaLnBrk="1" hangingPunct="1"/>
            <a:r>
              <a:rPr lang="it-IT" altLang="it-IT"/>
              <a:t>Interventi effettuati</a:t>
            </a:r>
          </a:p>
        </p:txBody>
      </p:sp>
      <p:sp>
        <p:nvSpPr>
          <p:cNvPr id="50179" name="Rectangle 3">
            <a:extLst>
              <a:ext uri="{FF2B5EF4-FFF2-40B4-BE49-F238E27FC236}">
                <a16:creationId xmlns:a16="http://schemas.microsoft.com/office/drawing/2014/main" id="{0C513F24-88F6-D7D0-7D55-9A62A10C18F0}"/>
              </a:ext>
            </a:extLst>
          </p:cNvPr>
          <p:cNvSpPr>
            <a:spLocks noGrp="1"/>
          </p:cNvSpPr>
          <p:nvPr>
            <p:ph idx="1"/>
          </p:nvPr>
        </p:nvSpPr>
        <p:spPr>
          <a:xfrm>
            <a:off x="642938" y="1628775"/>
            <a:ext cx="7850187" cy="5157788"/>
          </a:xfrm>
        </p:spPr>
        <p:txBody>
          <a:bodyPr>
            <a:normAutofit lnSpcReduction="10000"/>
          </a:bodyPr>
          <a:lstStyle/>
          <a:p>
            <a:pPr eaLnBrk="1" hangingPunct="1">
              <a:lnSpc>
                <a:spcPct val="90000"/>
              </a:lnSpc>
            </a:pPr>
            <a:r>
              <a:rPr lang="it-IT" altLang="it-IT" sz="2400"/>
              <a:t>Colloqui con le ins.ti di classe</a:t>
            </a:r>
          </a:p>
          <a:p>
            <a:pPr eaLnBrk="1" hangingPunct="1">
              <a:lnSpc>
                <a:spcPct val="90000"/>
              </a:lnSpc>
            </a:pPr>
            <a:r>
              <a:rPr lang="it-IT" altLang="it-IT" sz="2400"/>
              <a:t>Colloqui con la madre</a:t>
            </a:r>
          </a:p>
          <a:p>
            <a:pPr eaLnBrk="1" hangingPunct="1">
              <a:lnSpc>
                <a:spcPct val="90000"/>
              </a:lnSpc>
            </a:pPr>
            <a:r>
              <a:rPr lang="it-IT" altLang="it-IT" sz="2400"/>
              <a:t>Osservazioni in classe per valutare la tipologia, la frequenza e l’intensità dei problemi comportamentali</a:t>
            </a:r>
          </a:p>
          <a:p>
            <a:pPr eaLnBrk="1" hangingPunct="1">
              <a:lnSpc>
                <a:spcPct val="90000"/>
              </a:lnSpc>
            </a:pPr>
            <a:r>
              <a:rPr lang="it-IT" altLang="it-IT" sz="2400"/>
              <a:t>Richiesta ed attivazione del SED (Servizio Educatori Domiciliari)</a:t>
            </a:r>
          </a:p>
          <a:p>
            <a:pPr eaLnBrk="1" hangingPunct="1">
              <a:lnSpc>
                <a:spcPct val="90000"/>
              </a:lnSpc>
            </a:pPr>
            <a:r>
              <a:rPr lang="it-IT" altLang="it-IT" sz="2400"/>
              <a:t>Progetto espressivo-motorio</a:t>
            </a:r>
          </a:p>
          <a:p>
            <a:pPr eaLnBrk="1" hangingPunct="1">
              <a:lnSpc>
                <a:spcPct val="90000"/>
              </a:lnSpc>
            </a:pPr>
            <a:r>
              <a:rPr lang="it-IT" altLang="it-IT" sz="2400"/>
              <a:t>Presa  in carico “distribuita” attraverso l’invio ai servizi territoriali (N.P.I., consultorio familiare, servizi sociali)</a:t>
            </a:r>
          </a:p>
          <a:p>
            <a:pPr eaLnBrk="1" hangingPunct="1">
              <a:lnSpc>
                <a:spcPct val="90000"/>
              </a:lnSpc>
            </a:pPr>
            <a:r>
              <a:rPr lang="it-IT" altLang="it-IT" sz="2400"/>
              <a:t>Riunioni periodiche dell’équipe multidisciplinare “allargata” </a:t>
            </a:r>
          </a:p>
          <a:p>
            <a:pPr eaLnBrk="1" hangingPunct="1">
              <a:lnSpc>
                <a:spcPct val="90000"/>
              </a:lnSpc>
            </a:pPr>
            <a:r>
              <a:rPr lang="it-IT" altLang="it-IT" sz="2400"/>
              <a:t>Intervento di educazione razionale-emotiva (REBT)</a:t>
            </a:r>
          </a:p>
          <a:p>
            <a:pPr eaLnBrk="1" hangingPunct="1">
              <a:lnSpc>
                <a:spcPct val="90000"/>
              </a:lnSpc>
            </a:pPr>
            <a:r>
              <a:rPr lang="it-IT" altLang="it-IT" sz="2400"/>
              <a:t>Laboratorio di autocontrollo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a:extLst>
              <a:ext uri="{FF2B5EF4-FFF2-40B4-BE49-F238E27FC236}">
                <a16:creationId xmlns:a16="http://schemas.microsoft.com/office/drawing/2014/main" id="{D140440C-5DCA-AE97-1E3C-5780DD6A2D48}"/>
              </a:ext>
            </a:extLst>
          </p:cNvPr>
          <p:cNvSpPr>
            <a:spLocks noGrp="1"/>
          </p:cNvSpPr>
          <p:nvPr>
            <p:ph type="title"/>
          </p:nvPr>
        </p:nvSpPr>
        <p:spPr/>
        <p:txBody>
          <a:bodyPr/>
          <a:lstStyle/>
          <a:p>
            <a:pPr eaLnBrk="1" hangingPunct="1"/>
            <a:r>
              <a:rPr lang="it-IT" altLang="it-IT"/>
              <a:t> Colloqui </a:t>
            </a:r>
          </a:p>
        </p:txBody>
      </p:sp>
      <p:sp>
        <p:nvSpPr>
          <p:cNvPr id="51203" name="Rectangle 3">
            <a:extLst>
              <a:ext uri="{FF2B5EF4-FFF2-40B4-BE49-F238E27FC236}">
                <a16:creationId xmlns:a16="http://schemas.microsoft.com/office/drawing/2014/main" id="{6063AAD5-A334-3391-61D2-562B5125D8EB}"/>
              </a:ext>
            </a:extLst>
          </p:cNvPr>
          <p:cNvSpPr>
            <a:spLocks noGrp="1"/>
          </p:cNvSpPr>
          <p:nvPr>
            <p:ph idx="1"/>
          </p:nvPr>
        </p:nvSpPr>
        <p:spPr>
          <a:xfrm>
            <a:off x="571500" y="1862138"/>
            <a:ext cx="8143875" cy="4495800"/>
          </a:xfrm>
        </p:spPr>
        <p:txBody>
          <a:bodyPr>
            <a:normAutofit/>
          </a:bodyPr>
          <a:lstStyle/>
          <a:p>
            <a:pPr eaLnBrk="1" hangingPunct="1">
              <a:lnSpc>
                <a:spcPct val="90000"/>
              </a:lnSpc>
            </a:pPr>
            <a:r>
              <a:rPr lang="it-IT" altLang="it-IT" sz="2400"/>
              <a:t>Secondo quanto osservato dalle insegnanti di classe la partecipazione di L. alle attività scolastiche è penalizzata dal mancato riconoscimento della figura dell’insegnante, speculare alla mancanza reale di figure adulte autorevoli in famiglia. </a:t>
            </a:r>
          </a:p>
          <a:p>
            <a:pPr eaLnBrk="1" hangingPunct="1">
              <a:lnSpc>
                <a:spcPct val="90000"/>
              </a:lnSpc>
            </a:pPr>
            <a:r>
              <a:rPr lang="it-IT" altLang="it-IT" sz="2400"/>
              <a:t>Alle ridotte capacità di concentrazione, linguistiche e mnestiche, accertate da parte degli operatori sanitari che hanno in carico il bambino fin dalla scuola materna, si somma un generale disinteresse per qualsiasi tipo di attività proposta che, inevitabilmente, penalizza la prestazione scolastica.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6075ABA-CF59-4EA9-06A6-B2BCD1359D85}"/>
              </a:ext>
            </a:extLst>
          </p:cNvPr>
          <p:cNvSpPr>
            <a:spLocks noGrp="1"/>
          </p:cNvSpPr>
          <p:nvPr>
            <p:ph type="title"/>
          </p:nvPr>
        </p:nvSpPr>
        <p:spPr/>
        <p:txBody>
          <a:bodyPr/>
          <a:lstStyle/>
          <a:p>
            <a:pPr eaLnBrk="1" hangingPunct="1"/>
            <a:r>
              <a:rPr lang="it-IT" altLang="it-IT"/>
              <a:t>Colloqui</a:t>
            </a:r>
          </a:p>
        </p:txBody>
      </p:sp>
      <p:sp>
        <p:nvSpPr>
          <p:cNvPr id="52227" name="Rectangle 3">
            <a:extLst>
              <a:ext uri="{FF2B5EF4-FFF2-40B4-BE49-F238E27FC236}">
                <a16:creationId xmlns:a16="http://schemas.microsoft.com/office/drawing/2014/main" id="{18F92CB4-101F-0B5B-B7A6-D3D25A05E9BC}"/>
              </a:ext>
            </a:extLst>
          </p:cNvPr>
          <p:cNvSpPr>
            <a:spLocks noGrp="1"/>
          </p:cNvSpPr>
          <p:nvPr>
            <p:ph idx="1"/>
          </p:nvPr>
        </p:nvSpPr>
        <p:spPr>
          <a:xfrm>
            <a:off x="571500" y="1814513"/>
            <a:ext cx="7772400" cy="4114800"/>
          </a:xfrm>
        </p:spPr>
        <p:txBody>
          <a:bodyPr>
            <a:normAutofit/>
          </a:bodyPr>
          <a:lstStyle/>
          <a:p>
            <a:pPr eaLnBrk="1" hangingPunct="1">
              <a:lnSpc>
                <a:spcPct val="90000"/>
              </a:lnSpc>
            </a:pPr>
            <a:r>
              <a:rPr lang="it-IT" altLang="it-IT" sz="2400"/>
              <a:t>Altro fattore negativo che ostacola il suo sviluppo è la tendenza ad attirare su di sé l’attenzione di adulti e dei pari con modalità comportamentali aggressive e routinarie, cercando di provocare la reazione degli altri senza apparente timore delle punizioni.</a:t>
            </a:r>
          </a:p>
          <a:p>
            <a:pPr eaLnBrk="1" hangingPunct="1">
              <a:lnSpc>
                <a:spcPct val="90000"/>
              </a:lnSpc>
            </a:pPr>
            <a:r>
              <a:rPr lang="it-IT" altLang="it-IT" sz="2400"/>
              <a:t>Nonostante ciò, L. è dotato di intelligenza vivace ed è talvolta in grado di compiere ragionamenti più complessi di quelli che ci si aspetterebbe da bambini della sua età. Se opportunamente stimolato, in un rapporto uno ad uno e per periodi piuttosto limitati, riesce talvolta a svolgere un breve compito con discreta concentrazione.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775B35C-C04E-E53E-DCC7-B571597572EE}"/>
              </a:ext>
            </a:extLst>
          </p:cNvPr>
          <p:cNvSpPr>
            <a:spLocks noGrp="1"/>
          </p:cNvSpPr>
          <p:nvPr>
            <p:ph type="title"/>
          </p:nvPr>
        </p:nvSpPr>
        <p:spPr/>
        <p:txBody>
          <a:bodyPr/>
          <a:lstStyle/>
          <a:p>
            <a:pPr eaLnBrk="1" hangingPunct="1"/>
            <a:r>
              <a:rPr lang="it-IT" altLang="it-IT"/>
              <a:t>Concettualizzazione</a:t>
            </a:r>
          </a:p>
        </p:txBody>
      </p:sp>
      <p:sp>
        <p:nvSpPr>
          <p:cNvPr id="53251" name="Rectangle 3">
            <a:extLst>
              <a:ext uri="{FF2B5EF4-FFF2-40B4-BE49-F238E27FC236}">
                <a16:creationId xmlns:a16="http://schemas.microsoft.com/office/drawing/2014/main" id="{CC85CB69-8EEF-555B-F77E-BD220CE818DB}"/>
              </a:ext>
            </a:extLst>
          </p:cNvPr>
          <p:cNvSpPr>
            <a:spLocks noGrp="1"/>
          </p:cNvSpPr>
          <p:nvPr>
            <p:ph idx="1"/>
          </p:nvPr>
        </p:nvSpPr>
        <p:spPr>
          <a:xfrm>
            <a:off x="404813" y="1819275"/>
            <a:ext cx="8096250" cy="4681538"/>
          </a:xfrm>
        </p:spPr>
        <p:txBody>
          <a:bodyPr>
            <a:normAutofit/>
          </a:bodyPr>
          <a:lstStyle/>
          <a:p>
            <a:pPr eaLnBrk="1" hangingPunct="1">
              <a:lnSpc>
                <a:spcPct val="80000"/>
              </a:lnSpc>
              <a:buFontTx/>
              <a:buNone/>
            </a:pPr>
            <a:r>
              <a:rPr lang="it-IT" altLang="it-IT" sz="2800"/>
              <a:t>	Insieme alle ins.ti cerchiamo di “comprendere” il problema (chi lo percepisce?) e di mettere in relazione l’attuale oppositività manifestata da L. a scuola con le sue accertate pregresse difficoltà ad applicarsi alle diverse attività proposte.</a:t>
            </a:r>
          </a:p>
          <a:p>
            <a:pPr eaLnBrk="1" hangingPunct="1">
              <a:lnSpc>
                <a:spcPct val="80000"/>
              </a:lnSpc>
              <a:buFontTx/>
              <a:buNone/>
            </a:pPr>
            <a:r>
              <a:rPr lang="it-IT" altLang="it-IT" sz="2800"/>
              <a:t>	Dal colloquio con le insegnanti emergono dati importanti relativi alla famiglia di L., tra cui:</a:t>
            </a:r>
          </a:p>
          <a:p>
            <a:pPr eaLnBrk="1" hangingPunct="1">
              <a:lnSpc>
                <a:spcPct val="80000"/>
              </a:lnSpc>
              <a:buFontTx/>
              <a:buNone/>
            </a:pPr>
            <a:r>
              <a:rPr lang="it-IT" altLang="it-IT" sz="2800"/>
              <a:t>	- la contraddittorietà della madre</a:t>
            </a:r>
          </a:p>
          <a:p>
            <a:pPr eaLnBrk="1" hangingPunct="1">
              <a:lnSpc>
                <a:spcPct val="80000"/>
              </a:lnSpc>
              <a:buFontTx/>
              <a:buNone/>
            </a:pPr>
            <a:r>
              <a:rPr lang="it-IT" altLang="it-IT" sz="2800"/>
              <a:t> 	- l’inconsistenza fisica ed affettiva della figura paterna.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44C0159-DF4A-1318-E039-82087EE761D4}"/>
              </a:ext>
            </a:extLst>
          </p:cNvPr>
          <p:cNvSpPr>
            <a:spLocks noGrp="1"/>
          </p:cNvSpPr>
          <p:nvPr>
            <p:ph type="title"/>
          </p:nvPr>
        </p:nvSpPr>
        <p:spPr/>
        <p:txBody>
          <a:bodyPr/>
          <a:lstStyle/>
          <a:p>
            <a:pPr eaLnBrk="1" hangingPunct="1"/>
            <a:r>
              <a:rPr lang="it-IT" altLang="it-IT"/>
              <a:t>Interventi effettuati</a:t>
            </a:r>
          </a:p>
        </p:txBody>
      </p:sp>
      <p:sp>
        <p:nvSpPr>
          <p:cNvPr id="54275" name="Rectangle 3">
            <a:extLst>
              <a:ext uri="{FF2B5EF4-FFF2-40B4-BE49-F238E27FC236}">
                <a16:creationId xmlns:a16="http://schemas.microsoft.com/office/drawing/2014/main" id="{B288176A-B7A5-8272-45D1-0831CDE4357B}"/>
              </a:ext>
            </a:extLst>
          </p:cNvPr>
          <p:cNvSpPr>
            <a:spLocks noGrp="1"/>
          </p:cNvSpPr>
          <p:nvPr>
            <p:ph idx="1"/>
          </p:nvPr>
        </p:nvSpPr>
        <p:spPr>
          <a:xfrm>
            <a:off x="428625" y="1700213"/>
            <a:ext cx="7772400" cy="4897437"/>
          </a:xfrm>
        </p:spPr>
        <p:txBody>
          <a:bodyPr>
            <a:normAutofit/>
          </a:bodyPr>
          <a:lstStyle/>
          <a:p>
            <a:pPr eaLnBrk="1" hangingPunct="1">
              <a:lnSpc>
                <a:spcPct val="90000"/>
              </a:lnSpc>
              <a:buFontTx/>
              <a:buNone/>
            </a:pPr>
            <a:r>
              <a:rPr lang="it-IT" altLang="it-IT" sz="2400"/>
              <a:t>	</a:t>
            </a:r>
            <a:r>
              <a:rPr lang="it-IT" altLang="it-IT" sz="2400" b="1">
                <a:solidFill>
                  <a:schemeClr val="tx2"/>
                </a:solidFill>
              </a:rPr>
              <a:t>Anamnesi familiare</a:t>
            </a:r>
          </a:p>
          <a:p>
            <a:pPr eaLnBrk="1" hangingPunct="1">
              <a:lnSpc>
                <a:spcPct val="90000"/>
              </a:lnSpc>
              <a:buFontTx/>
              <a:buNone/>
            </a:pPr>
            <a:endParaRPr lang="it-IT" altLang="it-IT" sz="800" b="1">
              <a:solidFill>
                <a:srgbClr val="00FF00"/>
              </a:solidFill>
            </a:endParaRPr>
          </a:p>
          <a:p>
            <a:pPr eaLnBrk="1" hangingPunct="1">
              <a:lnSpc>
                <a:spcPct val="90000"/>
              </a:lnSpc>
              <a:buFontTx/>
              <a:buNone/>
            </a:pPr>
            <a:r>
              <a:rPr lang="it-IT" altLang="it-IT" sz="2400"/>
              <a:t>	La </a:t>
            </a:r>
            <a:r>
              <a:rPr lang="it-IT" altLang="it-IT" sz="2400" b="1"/>
              <a:t>madre</a:t>
            </a:r>
            <a:r>
              <a:rPr lang="it-IT" altLang="it-IT" sz="2400"/>
              <a:t> in occasione degli eventi critici manifestati in classe da L. (ad es. far male ad un compagno) reagisce apparentemente condividendo la posizione delle ins.ti, mentre da un punto di vista comportamentale non collabora con la scuola nel mettere in atto prescrizioni (divieto a partecipare alla gita, rispetto delle regole scolastiche come annotazione dei compiti prima del suono della campanella, ecc.). </a:t>
            </a:r>
          </a:p>
          <a:p>
            <a:pPr eaLnBrk="1" hangingPunct="1">
              <a:lnSpc>
                <a:spcPct val="90000"/>
              </a:lnSpc>
              <a:buFontTx/>
              <a:buNone/>
            </a:pPr>
            <a:r>
              <a:rPr lang="it-IT" altLang="it-IT" sz="2400"/>
              <a:t>	Il </a:t>
            </a:r>
            <a:r>
              <a:rPr lang="it-IT" altLang="it-IT" sz="2400" b="1"/>
              <a:t>padre</a:t>
            </a:r>
            <a:r>
              <a:rPr lang="it-IT" altLang="it-IT" sz="2400"/>
              <a:t> è un uomo di età media, in sovrappeso, che partecipa raramente alle conversazioni tra madre e bambino, anzi è spesso svalutato dal figlio stesso.</a:t>
            </a:r>
          </a:p>
          <a:p>
            <a:pPr eaLnBrk="1" hangingPunct="1">
              <a:lnSpc>
                <a:spcPct val="90000"/>
              </a:lnSpc>
              <a:buFontTx/>
              <a:buNone/>
            </a:pPr>
            <a:endParaRPr lang="it-IT" altLang="it-IT"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6F7FE7C-B644-FE06-FF44-F379B3DDFC96}"/>
              </a:ext>
            </a:extLst>
          </p:cNvPr>
          <p:cNvSpPr>
            <a:spLocks noGrp="1"/>
          </p:cNvSpPr>
          <p:nvPr>
            <p:ph type="title"/>
          </p:nvPr>
        </p:nvSpPr>
        <p:spPr/>
        <p:txBody>
          <a:bodyPr/>
          <a:lstStyle/>
          <a:p>
            <a:pPr eaLnBrk="1" hangingPunct="1"/>
            <a:r>
              <a:rPr lang="it-IT" altLang="it-IT"/>
              <a:t> Colloqui </a:t>
            </a:r>
          </a:p>
        </p:txBody>
      </p:sp>
      <p:sp>
        <p:nvSpPr>
          <p:cNvPr id="55299" name="Rectangle 3">
            <a:extLst>
              <a:ext uri="{FF2B5EF4-FFF2-40B4-BE49-F238E27FC236}">
                <a16:creationId xmlns:a16="http://schemas.microsoft.com/office/drawing/2014/main" id="{FAF6D8F3-75EF-6F46-9DE0-CF5690A4395A}"/>
              </a:ext>
            </a:extLst>
          </p:cNvPr>
          <p:cNvSpPr>
            <a:spLocks noGrp="1"/>
          </p:cNvSpPr>
          <p:nvPr>
            <p:ph idx="1"/>
          </p:nvPr>
        </p:nvSpPr>
        <p:spPr>
          <a:xfrm>
            <a:off x="542925" y="1882775"/>
            <a:ext cx="8243888" cy="5761038"/>
          </a:xfrm>
        </p:spPr>
        <p:txBody>
          <a:bodyPr/>
          <a:lstStyle/>
          <a:p>
            <a:pPr eaLnBrk="1" hangingPunct="1">
              <a:lnSpc>
                <a:spcPct val="80000"/>
              </a:lnSpc>
            </a:pPr>
            <a:r>
              <a:rPr lang="it-IT" altLang="it-IT" sz="2400"/>
              <a:t>Si decide di incontrare la madre per verificare le osservazioni avanzate dai docenti e conoscere la percezione del problema da parte della madre. </a:t>
            </a:r>
          </a:p>
          <a:p>
            <a:pPr eaLnBrk="1" hangingPunct="1">
              <a:lnSpc>
                <a:spcPct val="80000"/>
              </a:lnSpc>
            </a:pPr>
            <a:r>
              <a:rPr lang="it-IT" altLang="it-IT" sz="2400"/>
              <a:t>La S.ra si presenta poco curata e poco femminile sia per l’aspetto che per la  postura (si “butta” letteralmente sulla sedia, tiene le gambe divaricate, mastica una chewing-gum). </a:t>
            </a:r>
          </a:p>
          <a:p>
            <a:pPr eaLnBrk="1" hangingPunct="1">
              <a:lnSpc>
                <a:spcPct val="80000"/>
              </a:lnSpc>
              <a:buFontTx/>
              <a:buNone/>
            </a:pPr>
            <a:r>
              <a:rPr lang="it-IT" altLang="it-IT" sz="2400"/>
              <a:t>	Nel corso del colloquio conferma la difficoltà a gestire L. anche a casa, facendo risalire tale difficoltà anche alla prima infanzia essendo nato con displasia all’anca. Si propone alla S.ra di attivare un SED, la quale acconsente dopo averne parlato col marito in base a quanto indicatole. </a:t>
            </a:r>
          </a:p>
          <a:p>
            <a:pPr eaLnBrk="1" hangingPunct="1">
              <a:lnSpc>
                <a:spcPct val="80000"/>
              </a:lnSpc>
              <a:buFontTx/>
              <a:buNone/>
            </a:pPr>
            <a:r>
              <a:rPr lang="it-IT" altLang="it-IT" sz="240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5A6EE89-0B33-42AB-8ED1-8A530A27B478}"/>
              </a:ext>
            </a:extLst>
          </p:cNvPr>
          <p:cNvSpPr>
            <a:spLocks noGrp="1" noChangeArrowheads="1"/>
          </p:cNvSpPr>
          <p:nvPr>
            <p:ph type="title"/>
          </p:nvPr>
        </p:nvSpPr>
        <p:spPr/>
        <p:txBody>
          <a:bodyPr>
            <a:normAutofit/>
          </a:bodyPr>
          <a:lstStyle/>
          <a:p>
            <a:pPr eaLnBrk="1" fontAlgn="auto" hangingPunct="1">
              <a:spcAft>
                <a:spcPts val="0"/>
              </a:spcAft>
              <a:defRPr/>
            </a:pPr>
            <a:r>
              <a:rPr lang="it-IT" sz="4000"/>
              <a:t>Osservazioni dirette in ambiente domestico </a:t>
            </a:r>
          </a:p>
        </p:txBody>
      </p:sp>
      <p:sp>
        <p:nvSpPr>
          <p:cNvPr id="56323" name="Rectangle 3">
            <a:extLst>
              <a:ext uri="{FF2B5EF4-FFF2-40B4-BE49-F238E27FC236}">
                <a16:creationId xmlns:a16="http://schemas.microsoft.com/office/drawing/2014/main" id="{53BCBDFB-FE02-5A66-E81A-A9C170878731}"/>
              </a:ext>
            </a:extLst>
          </p:cNvPr>
          <p:cNvSpPr>
            <a:spLocks noGrp="1"/>
          </p:cNvSpPr>
          <p:nvPr>
            <p:ph idx="1"/>
          </p:nvPr>
        </p:nvSpPr>
        <p:spPr>
          <a:xfrm>
            <a:off x="428625" y="1790700"/>
            <a:ext cx="8153400" cy="4495800"/>
          </a:xfrm>
        </p:spPr>
        <p:txBody>
          <a:bodyPr>
            <a:normAutofit/>
          </a:bodyPr>
          <a:lstStyle/>
          <a:p>
            <a:pPr eaLnBrk="1" hangingPunct="1">
              <a:buFontTx/>
              <a:buNone/>
            </a:pPr>
            <a:r>
              <a:rPr lang="it-IT" altLang="it-IT" sz="2800"/>
              <a:t>	Viene identificato l’educatore e dopo il periodo di osservazione il caso viene preso in carico per il periodo massimo consentito (1 anno). Nel frattempo anche l’educatore riferisce problemi nel motivare L. che “sembra non avere interessi” in quanto non ama né disegnare nè manipolare, non porta a termine nessuna attività anche se ludica, dimostrando di avere un DDAI di una certa gravità.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286CCD2-4629-CA5A-6F87-C503A2DE2FEC}"/>
              </a:ext>
            </a:extLst>
          </p:cNvPr>
          <p:cNvSpPr>
            <a:spLocks noGrp="1"/>
          </p:cNvSpPr>
          <p:nvPr>
            <p:ph type="title"/>
          </p:nvPr>
        </p:nvSpPr>
        <p:spPr>
          <a:xfrm>
            <a:off x="782723" y="809898"/>
            <a:ext cx="7457037" cy="1554480"/>
          </a:xfrm>
        </p:spPr>
        <p:txBody>
          <a:bodyPr anchor="ctr">
            <a:normAutofit/>
          </a:bodyPr>
          <a:lstStyle/>
          <a:p>
            <a:r>
              <a:rPr lang="it-IT" sz="4200" b="1">
                <a:latin typeface="FreightSansPro"/>
              </a:rPr>
              <a:t>L</a:t>
            </a:r>
            <a:r>
              <a:rPr lang="it-IT" sz="4200" b="1" i="0">
                <a:effectLst/>
                <a:latin typeface="FreightSansPro"/>
              </a:rPr>
              <a:t>’assessment iniziale con i genitori</a:t>
            </a:r>
            <a:endParaRPr lang="it-IT" sz="4200"/>
          </a:p>
        </p:txBody>
      </p:sp>
      <p:sp>
        <p:nvSpPr>
          <p:cNvPr id="3" name="Segnaposto contenuto 2">
            <a:extLst>
              <a:ext uri="{FF2B5EF4-FFF2-40B4-BE49-F238E27FC236}">
                <a16:creationId xmlns:a16="http://schemas.microsoft.com/office/drawing/2014/main" id="{D3BE204A-A843-7332-F4A5-A53912FBE222}"/>
              </a:ext>
            </a:extLst>
          </p:cNvPr>
          <p:cNvSpPr>
            <a:spLocks noGrp="1"/>
          </p:cNvSpPr>
          <p:nvPr>
            <p:ph idx="1"/>
          </p:nvPr>
        </p:nvSpPr>
        <p:spPr>
          <a:xfrm>
            <a:off x="783771" y="3017522"/>
            <a:ext cx="7455989" cy="3124658"/>
          </a:xfrm>
        </p:spPr>
        <p:txBody>
          <a:bodyPr anchor="ctr">
            <a:normAutofit/>
          </a:bodyPr>
          <a:lstStyle/>
          <a:p>
            <a:r>
              <a:rPr lang="it-IT" sz="1900" b="1" i="0">
                <a:effectLst/>
                <a:latin typeface="FreightSansPro"/>
              </a:rPr>
              <a:t>Rappresenta la prima fase dell’intervento</a:t>
            </a:r>
            <a:r>
              <a:rPr lang="it-IT" sz="1900" b="0" i="0">
                <a:effectLst/>
                <a:latin typeface="FreightSansPro"/>
              </a:rPr>
              <a:t>. Attraverso questo, infatti, il genitore può identificare i suoi pensieri ricorrenti e le situazioni più difficili che vive quotidianamente: la sola maggiore consapevolezza può rappresentare un fattore determinante per favorire un processo di ridimensionamento dei pensieri negativi, per non sentirsi gli unici al mondo a sperimentare quelle situazioni e per ridurre il senso di colpa nel non riuscire a gestire alcuni comportamenti. Sono diverse le aree indagate durante l’assessment</a:t>
            </a:r>
            <a:r>
              <a:rPr lang="it-IT" sz="1900">
                <a:latin typeface="FreightSansPro"/>
              </a:rPr>
              <a:t>:</a:t>
            </a:r>
          </a:p>
          <a:p>
            <a:endParaRPr lang="it-IT" sz="1900">
              <a:latin typeface="FreightSansPro"/>
            </a:endParaRPr>
          </a:p>
          <a:p>
            <a:r>
              <a:rPr lang="it-IT" sz="1900">
                <a:latin typeface="FreightSansPro"/>
              </a:rPr>
              <a:t>Proviamo a individuarle assieme …</a:t>
            </a:r>
            <a:endParaRPr lang="it-IT" sz="19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557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EA969D3-B0E0-87AF-F057-3ECBC221814B}"/>
              </a:ext>
            </a:extLst>
          </p:cNvPr>
          <p:cNvSpPr>
            <a:spLocks noGrp="1"/>
          </p:cNvSpPr>
          <p:nvPr>
            <p:ph type="title"/>
          </p:nvPr>
        </p:nvSpPr>
        <p:spPr/>
        <p:txBody>
          <a:bodyPr/>
          <a:lstStyle/>
          <a:p>
            <a:pPr eaLnBrk="1" hangingPunct="1"/>
            <a:r>
              <a:rPr lang="it-IT" altLang="it-IT"/>
              <a:t>Valutazioni in itinere</a:t>
            </a:r>
          </a:p>
        </p:txBody>
      </p:sp>
      <p:sp>
        <p:nvSpPr>
          <p:cNvPr id="57347" name="Rectangle 3">
            <a:extLst>
              <a:ext uri="{FF2B5EF4-FFF2-40B4-BE49-F238E27FC236}">
                <a16:creationId xmlns:a16="http://schemas.microsoft.com/office/drawing/2014/main" id="{F0315ADC-375F-59ED-2713-84822E5DA0FE}"/>
              </a:ext>
            </a:extLst>
          </p:cNvPr>
          <p:cNvSpPr>
            <a:spLocks noGrp="1"/>
          </p:cNvSpPr>
          <p:nvPr>
            <p:ph idx="1"/>
          </p:nvPr>
        </p:nvSpPr>
        <p:spPr>
          <a:xfrm>
            <a:off x="657225" y="1890713"/>
            <a:ext cx="7772400" cy="4681537"/>
          </a:xfrm>
        </p:spPr>
        <p:txBody>
          <a:bodyPr>
            <a:normAutofit/>
          </a:bodyPr>
          <a:lstStyle/>
          <a:p>
            <a:pPr eaLnBrk="1" hangingPunct="1">
              <a:lnSpc>
                <a:spcPct val="80000"/>
              </a:lnSpc>
            </a:pPr>
            <a:r>
              <a:rPr lang="it-IT" altLang="it-IT" sz="2400"/>
              <a:t>Verso la fine dell’ a.s. la situazione a scuola precipita.</a:t>
            </a:r>
          </a:p>
          <a:p>
            <a:pPr eaLnBrk="1" hangingPunct="1">
              <a:lnSpc>
                <a:spcPct val="80000"/>
              </a:lnSpc>
              <a:buFontTx/>
              <a:buNone/>
            </a:pPr>
            <a:r>
              <a:rPr lang="it-IT" altLang="it-IT" sz="2400"/>
              <a:t>	L. comincia ad attuare comportamenti problematici che connotano il Disturbo della Condotta (DC) come:</a:t>
            </a:r>
          </a:p>
          <a:p>
            <a:pPr eaLnBrk="1" hangingPunct="1">
              <a:lnSpc>
                <a:spcPct val="80000"/>
              </a:lnSpc>
              <a:buFontTx/>
              <a:buNone/>
            </a:pPr>
            <a:r>
              <a:rPr lang="it-IT" altLang="it-IT" sz="2400"/>
              <a:t>	- rompere e/o lanciare oggetti della scuola</a:t>
            </a:r>
          </a:p>
          <a:p>
            <a:pPr eaLnBrk="1" hangingPunct="1">
              <a:lnSpc>
                <a:spcPct val="80000"/>
              </a:lnSpc>
              <a:buFontTx/>
              <a:buNone/>
            </a:pPr>
            <a:r>
              <a:rPr lang="it-IT" altLang="it-IT" sz="2400"/>
              <a:t>    - fuggire dall’aula e dalla scuola</a:t>
            </a:r>
          </a:p>
          <a:p>
            <a:pPr eaLnBrk="1" hangingPunct="1">
              <a:lnSpc>
                <a:spcPct val="80000"/>
              </a:lnSpc>
              <a:buFontTx/>
              <a:buNone/>
            </a:pPr>
            <a:r>
              <a:rPr lang="it-IT" altLang="it-IT" sz="2400"/>
              <a:t>    - rispondere e sputare all’ Ins.te specializzata</a:t>
            </a:r>
          </a:p>
          <a:p>
            <a:pPr eaLnBrk="1" hangingPunct="1">
              <a:lnSpc>
                <a:spcPct val="80000"/>
              </a:lnSpc>
              <a:buFontTx/>
              <a:buNone/>
            </a:pPr>
            <a:r>
              <a:rPr lang="it-IT" altLang="it-IT" sz="2400"/>
              <a:t> 	- picchiare fino a provocare ferite ai compagni di classe. </a:t>
            </a:r>
          </a:p>
          <a:p>
            <a:pPr eaLnBrk="1" hangingPunct="1">
              <a:lnSpc>
                <a:spcPct val="80000"/>
              </a:lnSpc>
            </a:pPr>
            <a:r>
              <a:rPr lang="it-IT" altLang="it-IT" sz="2400"/>
              <a:t>È lui che decide dove stare e cosa fare e quando passare da un’attività all’altra controllando il comportamento degli adulti attraverso le sue grida e il buttarsi per terra.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a:extLst>
              <a:ext uri="{FF2B5EF4-FFF2-40B4-BE49-F238E27FC236}">
                <a16:creationId xmlns:a16="http://schemas.microsoft.com/office/drawing/2014/main" id="{136F5BF2-B3CA-2E64-FED1-87F32BBD7B2B}"/>
              </a:ext>
            </a:extLst>
          </p:cNvPr>
          <p:cNvSpPr>
            <a:spLocks noGrp="1"/>
          </p:cNvSpPr>
          <p:nvPr>
            <p:ph type="title"/>
          </p:nvPr>
        </p:nvSpPr>
        <p:spPr/>
        <p:txBody>
          <a:bodyPr/>
          <a:lstStyle/>
          <a:p>
            <a:pPr eaLnBrk="1" hangingPunct="1"/>
            <a:r>
              <a:rPr lang="it-IT" altLang="it-IT"/>
              <a:t>Valutazioni in itinere</a:t>
            </a:r>
          </a:p>
        </p:txBody>
      </p:sp>
      <p:sp>
        <p:nvSpPr>
          <p:cNvPr id="58371" name="Rectangle 3">
            <a:extLst>
              <a:ext uri="{FF2B5EF4-FFF2-40B4-BE49-F238E27FC236}">
                <a16:creationId xmlns:a16="http://schemas.microsoft.com/office/drawing/2014/main" id="{742E7935-063D-1764-4032-7F40229491E2}"/>
              </a:ext>
            </a:extLst>
          </p:cNvPr>
          <p:cNvSpPr>
            <a:spLocks noGrp="1"/>
          </p:cNvSpPr>
          <p:nvPr>
            <p:ph idx="1"/>
          </p:nvPr>
        </p:nvSpPr>
        <p:spPr>
          <a:xfrm>
            <a:off x="642938" y="1881188"/>
            <a:ext cx="7772400" cy="4548187"/>
          </a:xfrm>
        </p:spPr>
        <p:txBody>
          <a:bodyPr/>
          <a:lstStyle/>
          <a:p>
            <a:pPr eaLnBrk="1" hangingPunct="1">
              <a:lnSpc>
                <a:spcPct val="80000"/>
              </a:lnSpc>
            </a:pPr>
            <a:r>
              <a:rPr lang="it-IT" altLang="it-IT" sz="2400"/>
              <a:t>Al progetto espressivo-motorio pomeridano, pensato per bambini con problemi comportamentali, partecipa saltuariamente.</a:t>
            </a:r>
          </a:p>
          <a:p>
            <a:pPr eaLnBrk="1" hangingPunct="1">
              <a:lnSpc>
                <a:spcPct val="80000"/>
              </a:lnSpc>
            </a:pPr>
            <a:r>
              <a:rPr lang="it-IT" altLang="it-IT" sz="2400"/>
              <a:t>L’educatore nello stesso periodo incrementa i rapporti con le Ins.ti e l’O.P. di scuola in merito all’aggravarsi dei comportamenti di L. (anche lui è stato oggetto dei suoi sputi e dei suoi scatti d’ira in cui tendenzialmente se la prende con gli oggetti), e dichiara di esser preoccupato per il fatto che il bambino vomita ed è sempre nervoso. A ciò si aggiunge la presenza di uno zio a cui la madre di L. ricorre per minacciare il figlio dicendogli che lo chiamerà se continuerà a comportarsi male.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a:extLst>
              <a:ext uri="{FF2B5EF4-FFF2-40B4-BE49-F238E27FC236}">
                <a16:creationId xmlns:a16="http://schemas.microsoft.com/office/drawing/2014/main" id="{44A01D46-3328-526E-0A58-8A0CBFA850CC}"/>
              </a:ext>
            </a:extLst>
          </p:cNvPr>
          <p:cNvSpPr>
            <a:spLocks noGrp="1"/>
          </p:cNvSpPr>
          <p:nvPr>
            <p:ph type="title"/>
          </p:nvPr>
        </p:nvSpPr>
        <p:spPr/>
        <p:txBody>
          <a:bodyPr/>
          <a:lstStyle/>
          <a:p>
            <a:pPr eaLnBrk="1" hangingPunct="1"/>
            <a:r>
              <a:rPr lang="it-IT" altLang="it-IT"/>
              <a:t>Valutazioni in itinere</a:t>
            </a:r>
          </a:p>
        </p:txBody>
      </p:sp>
      <p:sp>
        <p:nvSpPr>
          <p:cNvPr id="59395" name="Rectangle 3">
            <a:extLst>
              <a:ext uri="{FF2B5EF4-FFF2-40B4-BE49-F238E27FC236}">
                <a16:creationId xmlns:a16="http://schemas.microsoft.com/office/drawing/2014/main" id="{FFBD3A9B-67E7-63A5-3D4D-9DCA1A1DC8A2}"/>
              </a:ext>
            </a:extLst>
          </p:cNvPr>
          <p:cNvSpPr>
            <a:spLocks noGrp="1"/>
          </p:cNvSpPr>
          <p:nvPr>
            <p:ph idx="1"/>
          </p:nvPr>
        </p:nvSpPr>
        <p:spPr>
          <a:xfrm>
            <a:off x="357188" y="1790700"/>
            <a:ext cx="8153400" cy="4495800"/>
          </a:xfrm>
        </p:spPr>
        <p:txBody>
          <a:bodyPr>
            <a:normAutofit/>
          </a:bodyPr>
          <a:lstStyle/>
          <a:p>
            <a:pPr eaLnBrk="1" hangingPunct="1">
              <a:lnSpc>
                <a:spcPct val="80000"/>
              </a:lnSpc>
              <a:buFontTx/>
              <a:buNone/>
            </a:pPr>
            <a:r>
              <a:rPr lang="it-IT" altLang="it-IT" sz="2800"/>
              <a:t>	Si ritorna ad osservare L. all’interno del gruppo classe per individuare gli antecedenti dei comportamenti problematici messi in atto da L. in quanto gli Ins.ti non sanno individuarli ed agiscono nella quotidianità scolastica per prove ed errori. </a:t>
            </a:r>
          </a:p>
          <a:p>
            <a:pPr eaLnBrk="1" hangingPunct="1">
              <a:lnSpc>
                <a:spcPct val="80000"/>
              </a:lnSpc>
              <a:buFontTx/>
              <a:buNone/>
            </a:pPr>
            <a:r>
              <a:rPr lang="it-IT" altLang="it-IT" sz="2800"/>
              <a:t>	Le osservazioni vengono fatte in momenti diversi della giornata scolastica e in presenta dei diversi Ins.ti. </a:t>
            </a:r>
          </a:p>
          <a:p>
            <a:pPr lvl="1" eaLnBrk="1" hangingPunct="1">
              <a:lnSpc>
                <a:spcPct val="80000"/>
              </a:lnSpc>
              <a:buFontTx/>
              <a:buNone/>
            </a:pPr>
            <a:r>
              <a:rPr lang="it-IT" altLang="it-IT" sz="2400"/>
              <a:t>	I tempi di applicazione al compito assegnato sono brevi, sebbene il compito sia proporzionato alle sue capacità.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280DD30-8333-CB73-92BF-2505064BB680}"/>
              </a:ext>
            </a:extLst>
          </p:cNvPr>
          <p:cNvSpPr>
            <a:spLocks noGrp="1"/>
          </p:cNvSpPr>
          <p:nvPr>
            <p:ph type="title"/>
          </p:nvPr>
        </p:nvSpPr>
        <p:spPr>
          <a:xfrm>
            <a:off x="500063" y="228600"/>
            <a:ext cx="7772400" cy="1143000"/>
          </a:xfrm>
        </p:spPr>
        <p:txBody>
          <a:bodyPr/>
          <a:lstStyle/>
          <a:p>
            <a:pPr eaLnBrk="1" hangingPunct="1"/>
            <a:r>
              <a:rPr lang="it-IT" altLang="it-IT" sz="4000"/>
              <a:t>L’ABC COMPORTAMENTALE</a:t>
            </a:r>
          </a:p>
        </p:txBody>
      </p:sp>
      <p:graphicFrame>
        <p:nvGraphicFramePr>
          <p:cNvPr id="27701" name="Group 53">
            <a:extLst>
              <a:ext uri="{FF2B5EF4-FFF2-40B4-BE49-F238E27FC236}">
                <a16:creationId xmlns:a16="http://schemas.microsoft.com/office/drawing/2014/main" id="{51D41A3D-0298-48A6-1F85-B3F95E596A35}"/>
              </a:ext>
            </a:extLst>
          </p:cNvPr>
          <p:cNvGraphicFramePr>
            <a:graphicFrameLocks noGrp="1"/>
          </p:cNvGraphicFramePr>
          <p:nvPr>
            <p:ph sz="half" idx="2"/>
          </p:nvPr>
        </p:nvGraphicFramePr>
        <p:xfrm>
          <a:off x="650875" y="1870075"/>
          <a:ext cx="7921625" cy="4202113"/>
        </p:xfrm>
        <a:graphic>
          <a:graphicData uri="http://schemas.openxmlformats.org/drawingml/2006/table">
            <a:tbl>
              <a:tblPr/>
              <a:tblGrid>
                <a:gridCol w="2616200">
                  <a:extLst>
                    <a:ext uri="{9D8B030D-6E8A-4147-A177-3AD203B41FA5}">
                      <a16:colId xmlns:a16="http://schemas.microsoft.com/office/drawing/2014/main" val="20000"/>
                    </a:ext>
                  </a:extLst>
                </a:gridCol>
                <a:gridCol w="2855913">
                  <a:extLst>
                    <a:ext uri="{9D8B030D-6E8A-4147-A177-3AD203B41FA5}">
                      <a16:colId xmlns:a16="http://schemas.microsoft.com/office/drawing/2014/main" val="20001"/>
                    </a:ext>
                  </a:extLst>
                </a:gridCol>
                <a:gridCol w="2449512">
                  <a:extLst>
                    <a:ext uri="{9D8B030D-6E8A-4147-A177-3AD203B41FA5}">
                      <a16:colId xmlns:a16="http://schemas.microsoft.com/office/drawing/2014/main" val="20002"/>
                    </a:ext>
                  </a:extLst>
                </a:gridCol>
              </a:tblGrid>
              <a:tr h="5181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it-IT" sz="2800" b="0" i="0" u="none" strike="noStrike" cap="none" normalizeH="0" baseline="0" dirty="0">
                          <a:ln>
                            <a:noFill/>
                          </a:ln>
                          <a:solidFill>
                            <a:srgbClr val="C00000"/>
                          </a:solidFill>
                          <a:effectLst/>
                          <a:latin typeface="Arial" charset="0"/>
                        </a:rPr>
                        <a:t>Antecedente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it-IT" sz="2800" b="0" i="0" u="none" strike="noStrike" cap="none" normalizeH="0" baseline="0" dirty="0">
                          <a:ln>
                            <a:noFill/>
                          </a:ln>
                          <a:solidFill>
                            <a:srgbClr val="C00000"/>
                          </a:solidFill>
                          <a:effectLst/>
                          <a:latin typeface="Arial" charset="0"/>
                        </a:rPr>
                        <a:t>Comportamento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it-IT" sz="2800" b="0" i="0" u="none" strike="noStrike" cap="none" normalizeH="0" baseline="0" dirty="0">
                          <a:ln>
                            <a:noFill/>
                          </a:ln>
                          <a:solidFill>
                            <a:srgbClr val="C00000"/>
                          </a:solidFill>
                          <a:effectLst/>
                          <a:latin typeface="Arial" charset="0"/>
                        </a:rPr>
                        <a:t>Conseguenze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39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it-IT" sz="2000" b="0" i="0" u="none" strike="noStrike" cap="none" normalizeH="0" baseline="0" dirty="0">
                          <a:ln>
                            <a:noFill/>
                          </a:ln>
                          <a:solidFill>
                            <a:schemeClr val="tx1"/>
                          </a:solidFill>
                          <a:effectLst/>
                          <a:latin typeface="Arial" charset="0"/>
                        </a:rPr>
                        <a:t>L. si guarda intorno ignorando il compito che ha dinanzi e osserva una sua compagna, la quale studia e non lo guarda</a:t>
                      </a:r>
                      <a:r>
                        <a:rPr kumimoji="0" lang="it-IT" sz="2400" b="0" i="0" u="none" strike="noStrike" cap="none" normalizeH="0" baseline="0" dirty="0">
                          <a:ln>
                            <a:noFill/>
                          </a:ln>
                          <a:solidFill>
                            <a:schemeClr val="tx1"/>
                          </a:solidFill>
                          <a:effectLst/>
                          <a:latin typeface="Arial" charset="0"/>
                        </a:rPr>
                        <a:t>.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it-IT" sz="2000" b="0" i="0" u="none" strike="noStrike" cap="none" normalizeH="0" baseline="0" dirty="0">
                          <a:ln>
                            <a:noFill/>
                          </a:ln>
                          <a:solidFill>
                            <a:schemeClr val="tx1"/>
                          </a:solidFill>
                          <a:effectLst/>
                          <a:latin typeface="Arial" charset="0"/>
                        </a:rPr>
                        <a:t>Va a parlarle con un pretesto (non curante dello svolgimento della lezione). La bambina lo allontana e poi lo ignora. Lui le si avvicina ancora dandole baci e abbracciandola.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it-IT" sz="2000" b="0" i="0" u="none" strike="noStrike" cap="none" normalizeH="0" baseline="0" dirty="0">
                          <a:ln>
                            <a:noFill/>
                          </a:ln>
                          <a:solidFill>
                            <a:schemeClr val="tx1"/>
                          </a:solidFill>
                          <a:effectLst/>
                          <a:latin typeface="Arial" charset="0"/>
                        </a:rPr>
                        <a:t>L’</a:t>
                      </a:r>
                      <a:r>
                        <a:rPr kumimoji="0" lang="it-IT" sz="2000" b="0" i="0" u="none" strike="noStrike" cap="none" normalizeH="0" baseline="0" dirty="0" err="1">
                          <a:ln>
                            <a:noFill/>
                          </a:ln>
                          <a:solidFill>
                            <a:schemeClr val="tx1"/>
                          </a:solidFill>
                          <a:effectLst/>
                          <a:latin typeface="Arial" charset="0"/>
                        </a:rPr>
                        <a:t>ins.te</a:t>
                      </a:r>
                      <a:r>
                        <a:rPr kumimoji="0" lang="it-IT" sz="2000" b="0" i="0" u="none" strike="noStrike" cap="none" normalizeH="0" baseline="0" dirty="0">
                          <a:ln>
                            <a:noFill/>
                          </a:ln>
                          <a:solidFill>
                            <a:schemeClr val="tx1"/>
                          </a:solidFill>
                          <a:effectLst/>
                          <a:latin typeface="Arial" charset="0"/>
                        </a:rPr>
                        <a:t>  interrompe la lezione per richiamarlo.</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B858CA1-341D-17AF-BDD0-57827F24509D}"/>
              </a:ext>
            </a:extLst>
          </p:cNvPr>
          <p:cNvSpPr>
            <a:spLocks noGrp="1"/>
          </p:cNvSpPr>
          <p:nvPr>
            <p:ph type="title"/>
          </p:nvPr>
        </p:nvSpPr>
        <p:spPr/>
        <p:txBody>
          <a:bodyPr/>
          <a:lstStyle/>
          <a:p>
            <a:pPr eaLnBrk="1" hangingPunct="1"/>
            <a:r>
              <a:rPr lang="it-IT" altLang="it-IT"/>
              <a:t>RET</a:t>
            </a:r>
          </a:p>
        </p:txBody>
      </p:sp>
      <p:sp>
        <p:nvSpPr>
          <p:cNvPr id="61443" name="Rectangle 4">
            <a:extLst>
              <a:ext uri="{FF2B5EF4-FFF2-40B4-BE49-F238E27FC236}">
                <a16:creationId xmlns:a16="http://schemas.microsoft.com/office/drawing/2014/main" id="{BBA1BFB3-1449-DEC7-D8C7-29216453D82D}"/>
              </a:ext>
            </a:extLst>
          </p:cNvPr>
          <p:cNvSpPr>
            <a:spLocks noGrp="1"/>
          </p:cNvSpPr>
          <p:nvPr>
            <p:ph idx="1"/>
          </p:nvPr>
        </p:nvSpPr>
        <p:spPr>
          <a:xfrm>
            <a:off x="357188" y="1957388"/>
            <a:ext cx="8024812" cy="4114800"/>
          </a:xfrm>
        </p:spPr>
        <p:txBody>
          <a:bodyPr>
            <a:normAutofit/>
          </a:bodyPr>
          <a:lstStyle/>
          <a:p>
            <a:pPr eaLnBrk="1" hangingPunct="1">
              <a:lnSpc>
                <a:spcPct val="80000"/>
              </a:lnSpc>
              <a:buFontTx/>
              <a:buNone/>
            </a:pPr>
            <a:r>
              <a:rPr lang="it-IT" altLang="it-IT" sz="2400"/>
              <a:t>	Da questo punto in poi la catena dei comportamenti disfunzionali riprende il suo corso in un </a:t>
            </a:r>
            <a:r>
              <a:rPr lang="it-IT" altLang="it-IT" sz="2400">
                <a:solidFill>
                  <a:srgbClr val="C00000"/>
                </a:solidFill>
              </a:rPr>
              <a:t>circolo vizioso </a:t>
            </a:r>
            <a:r>
              <a:rPr lang="it-IT" altLang="it-IT" sz="2400"/>
              <a:t>che il più delle volte termina con l’allontanamento da scuola. </a:t>
            </a:r>
          </a:p>
          <a:p>
            <a:pPr eaLnBrk="1" hangingPunct="1">
              <a:lnSpc>
                <a:spcPct val="80000"/>
              </a:lnSpc>
              <a:buFontTx/>
              <a:buNone/>
            </a:pPr>
            <a:r>
              <a:rPr lang="it-IT" altLang="it-IT" sz="2400"/>
              <a:t>	Tra i diversi tentativi, si  mette in atto un breve intervento RET ma la numerosità del gruppo classe rende poco fruttuosa l’esperienza anche a causa delle interruzioni continue e del ridotto spazio di espressione personale. </a:t>
            </a:r>
          </a:p>
          <a:p>
            <a:pPr eaLnBrk="1" hangingPunct="1">
              <a:lnSpc>
                <a:spcPct val="80000"/>
              </a:lnSpc>
              <a:buFontTx/>
              <a:buNone/>
            </a:pPr>
            <a:r>
              <a:rPr lang="it-IT" altLang="it-IT" sz="2400"/>
              <a:t>	Inoltre il lavoro rivolto all’intera classe presenta dei difetti metodologici (es. impossibilità di attuare l’assetto circolare funzionale al circle-time).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D16FE2E-7CAF-A39A-873C-A7EB5CAF3841}"/>
              </a:ext>
            </a:extLst>
          </p:cNvPr>
          <p:cNvSpPr>
            <a:spLocks noGrp="1"/>
          </p:cNvSpPr>
          <p:nvPr>
            <p:ph type="title"/>
          </p:nvPr>
        </p:nvSpPr>
        <p:spPr/>
        <p:txBody>
          <a:bodyPr/>
          <a:lstStyle/>
          <a:p>
            <a:pPr eaLnBrk="1" hangingPunct="1"/>
            <a:r>
              <a:rPr lang="it-IT" altLang="it-IT"/>
              <a:t>Conclusione I Atto</a:t>
            </a:r>
          </a:p>
        </p:txBody>
      </p:sp>
      <p:sp>
        <p:nvSpPr>
          <p:cNvPr id="62467" name="Rectangle 3">
            <a:extLst>
              <a:ext uri="{FF2B5EF4-FFF2-40B4-BE49-F238E27FC236}">
                <a16:creationId xmlns:a16="http://schemas.microsoft.com/office/drawing/2014/main" id="{F1988418-B671-8BF6-F538-05850B690C5E}"/>
              </a:ext>
            </a:extLst>
          </p:cNvPr>
          <p:cNvSpPr>
            <a:spLocks noGrp="1"/>
          </p:cNvSpPr>
          <p:nvPr>
            <p:ph idx="1"/>
          </p:nvPr>
        </p:nvSpPr>
        <p:spPr>
          <a:xfrm>
            <a:off x="436563" y="1819275"/>
            <a:ext cx="8064500" cy="4824413"/>
          </a:xfrm>
        </p:spPr>
        <p:txBody>
          <a:bodyPr>
            <a:normAutofit/>
          </a:bodyPr>
          <a:lstStyle/>
          <a:p>
            <a:pPr eaLnBrk="1" hangingPunct="1">
              <a:buFontTx/>
              <a:buNone/>
            </a:pPr>
            <a:r>
              <a:rPr lang="it-IT" altLang="it-IT" sz="2800"/>
              <a:t>	In sede di scrutinio gli insegnanti propongono la bocciatura di L. motivata dal fatto che:</a:t>
            </a:r>
          </a:p>
          <a:p>
            <a:pPr eaLnBrk="1" hangingPunct="1">
              <a:buFontTx/>
              <a:buChar char="-"/>
            </a:pPr>
            <a:r>
              <a:rPr lang="it-IT" altLang="it-IT" sz="2800"/>
              <a:t>non ha raggiunto gli standard minimi richiesti per un bambino della sua età (!)</a:t>
            </a:r>
          </a:p>
          <a:p>
            <a:pPr eaLnBrk="1" hangingPunct="1">
              <a:buFontTx/>
              <a:buChar char="-"/>
            </a:pPr>
            <a:r>
              <a:rPr lang="it-IT" altLang="it-IT" sz="2800"/>
              <a:t>le insegnanti percepiscono L. come un caso disperato, “insopportabile” anche per gli stessi compagni … </a:t>
            </a:r>
          </a:p>
          <a:p>
            <a:pPr eaLnBrk="1" hangingPunct="1">
              <a:buFontTx/>
              <a:buNone/>
            </a:pPr>
            <a:r>
              <a:rPr lang="it-IT" altLang="it-IT" sz="2800"/>
              <a:t>	Il N.P.I., l’O.P.T. e il D.S. dopo diverse discussioni concordano a favore della bocciatura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06F27D8-D6BF-120D-7019-5DE5ED756B49}"/>
              </a:ext>
            </a:extLst>
          </p:cNvPr>
          <p:cNvSpPr>
            <a:spLocks noGrp="1"/>
          </p:cNvSpPr>
          <p:nvPr>
            <p:ph type="title"/>
          </p:nvPr>
        </p:nvSpPr>
        <p:spPr/>
        <p:txBody>
          <a:bodyPr/>
          <a:lstStyle/>
          <a:p>
            <a:pPr eaLnBrk="1" hangingPunct="1"/>
            <a:r>
              <a:rPr lang="it-IT" altLang="it-IT"/>
              <a:t>Situazione attuale</a:t>
            </a:r>
          </a:p>
        </p:txBody>
      </p:sp>
      <p:sp>
        <p:nvSpPr>
          <p:cNvPr id="63491" name="Rectangle 3">
            <a:extLst>
              <a:ext uri="{FF2B5EF4-FFF2-40B4-BE49-F238E27FC236}">
                <a16:creationId xmlns:a16="http://schemas.microsoft.com/office/drawing/2014/main" id="{EE89FED5-CEE4-0B39-D4B0-55D4C1E0450A}"/>
              </a:ext>
            </a:extLst>
          </p:cNvPr>
          <p:cNvSpPr>
            <a:spLocks noGrp="1"/>
          </p:cNvSpPr>
          <p:nvPr>
            <p:ph idx="1"/>
          </p:nvPr>
        </p:nvSpPr>
        <p:spPr>
          <a:xfrm>
            <a:off x="442913" y="1844675"/>
            <a:ext cx="7772400" cy="5084763"/>
          </a:xfrm>
        </p:spPr>
        <p:txBody>
          <a:bodyPr/>
          <a:lstStyle/>
          <a:p>
            <a:pPr eaLnBrk="1" hangingPunct="1">
              <a:lnSpc>
                <a:spcPct val="90000"/>
              </a:lnSpc>
              <a:buFontTx/>
              <a:buNone/>
            </a:pPr>
            <a:r>
              <a:rPr lang="it-IT" altLang="it-IT" sz="2800"/>
              <a:t>	L’inserimento nel nuovo gruppo classe ha presentato dei problemi, in breve tempo L. ha cominciato a riproporre i comportamenti disadattivi in precedenza manifestati. Si manifesta più aggressivo di prima, in più di una occasione fa male fisicamente ai suoi docenti e li mortifica con un linguaggio scurrile. </a:t>
            </a:r>
          </a:p>
          <a:p>
            <a:pPr lvl="1" eaLnBrk="1" hangingPunct="1">
              <a:lnSpc>
                <a:spcPct val="90000"/>
              </a:lnSpc>
              <a:buFontTx/>
              <a:buNone/>
            </a:pPr>
            <a:r>
              <a:rPr lang="it-IT" altLang="it-IT" sz="2400"/>
              <a:t>	In seguito alla rivalutazione presso la N.P.I. si decide di iniziare il trattamento farmacologico con un blando neurolettico e uno sciroppo sedativo.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a:extLst>
              <a:ext uri="{FF2B5EF4-FFF2-40B4-BE49-F238E27FC236}">
                <a16:creationId xmlns:a16="http://schemas.microsoft.com/office/drawing/2014/main" id="{CEE7EDC6-D946-B069-05E3-ED64FA5AB65F}"/>
              </a:ext>
            </a:extLst>
          </p:cNvPr>
          <p:cNvSpPr>
            <a:spLocks noGrp="1"/>
          </p:cNvSpPr>
          <p:nvPr>
            <p:ph type="title"/>
          </p:nvPr>
        </p:nvSpPr>
        <p:spPr/>
        <p:txBody>
          <a:bodyPr/>
          <a:lstStyle/>
          <a:p>
            <a:pPr eaLnBrk="1" hangingPunct="1"/>
            <a:r>
              <a:rPr lang="it-IT" altLang="it-IT"/>
              <a:t>Situazione attuale</a:t>
            </a:r>
          </a:p>
        </p:txBody>
      </p:sp>
      <p:sp>
        <p:nvSpPr>
          <p:cNvPr id="64515" name="Rectangle 3">
            <a:extLst>
              <a:ext uri="{FF2B5EF4-FFF2-40B4-BE49-F238E27FC236}">
                <a16:creationId xmlns:a16="http://schemas.microsoft.com/office/drawing/2014/main" id="{316EF1D9-3F5D-CC56-FAF8-AF7F5CBFCFA7}"/>
              </a:ext>
            </a:extLst>
          </p:cNvPr>
          <p:cNvSpPr>
            <a:spLocks noGrp="1"/>
          </p:cNvSpPr>
          <p:nvPr>
            <p:ph idx="1"/>
          </p:nvPr>
        </p:nvSpPr>
        <p:spPr>
          <a:xfrm>
            <a:off x="357188" y="1817688"/>
            <a:ext cx="8388350" cy="4897437"/>
          </a:xfrm>
        </p:spPr>
        <p:txBody>
          <a:bodyPr/>
          <a:lstStyle/>
          <a:p>
            <a:pPr eaLnBrk="1" hangingPunct="1">
              <a:buFontTx/>
              <a:buNone/>
            </a:pPr>
            <a:r>
              <a:rPr lang="it-IT" altLang="it-IT"/>
              <a:t>	La coppia genitoriale ha, dopo numerose sollecitazioni, iniziato un percorso presso il consultorio familiare allo scopo di individuare le risorse della coppia (la funzione regolativa del padre e l’adeguata ridefinizione dei ruoli intrafamiliari) e fare leva su di esse per sostenere la crescita di L. in senso positito e non deviante.</a:t>
            </a:r>
          </a:p>
          <a:p>
            <a:pPr eaLnBrk="1" hangingPunct="1">
              <a:buFontTx/>
              <a:buNone/>
            </a:pPr>
            <a:endParaRPr lang="it-IT" alt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AECA3EC-BC71-3838-1D10-4E33752C02E3}"/>
              </a:ext>
            </a:extLst>
          </p:cNvPr>
          <p:cNvSpPr>
            <a:spLocks noGrp="1"/>
          </p:cNvSpPr>
          <p:nvPr>
            <p:ph type="title"/>
          </p:nvPr>
        </p:nvSpPr>
        <p:spPr/>
        <p:txBody>
          <a:bodyPr/>
          <a:lstStyle/>
          <a:p>
            <a:pPr eaLnBrk="1" hangingPunct="1"/>
            <a:r>
              <a:rPr lang="it-IT" altLang="it-IT"/>
              <a:t>L’epilogo </a:t>
            </a:r>
          </a:p>
        </p:txBody>
      </p:sp>
      <p:sp>
        <p:nvSpPr>
          <p:cNvPr id="65539" name="Rectangle 3">
            <a:extLst>
              <a:ext uri="{FF2B5EF4-FFF2-40B4-BE49-F238E27FC236}">
                <a16:creationId xmlns:a16="http://schemas.microsoft.com/office/drawing/2014/main" id="{6BC23A2A-16FF-6E92-6DCE-8A507B46708B}"/>
              </a:ext>
            </a:extLst>
          </p:cNvPr>
          <p:cNvSpPr>
            <a:spLocks noGrp="1"/>
          </p:cNvSpPr>
          <p:nvPr>
            <p:ph idx="1"/>
          </p:nvPr>
        </p:nvSpPr>
        <p:spPr>
          <a:xfrm>
            <a:off x="357188" y="1719263"/>
            <a:ext cx="8153400" cy="4495800"/>
          </a:xfrm>
        </p:spPr>
        <p:txBody>
          <a:bodyPr>
            <a:normAutofit/>
          </a:bodyPr>
          <a:lstStyle/>
          <a:p>
            <a:pPr eaLnBrk="1" hangingPunct="1">
              <a:buFontTx/>
              <a:buNone/>
            </a:pPr>
            <a:r>
              <a:rPr lang="it-IT" altLang="it-IT" sz="2800"/>
              <a:t>	Essendo complessivamente fallimentare l’insieme complesso delle iniziative intraprese in sede di Gruppo Misto si è persino giunti a prospettare alla madre l’allontanamento del figlio e l’affidamento temporaneo di L. in comunità, per dare alla coppia la possibilità di riorganizzarsi in modo funzionale, ma la madre spaventata non ha acconsentito a tale richiesta.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423FF1C-04C9-2120-2E0F-3AC620C47C5A}"/>
              </a:ext>
            </a:extLst>
          </p:cNvPr>
          <p:cNvSpPr>
            <a:spLocks noGrp="1"/>
          </p:cNvSpPr>
          <p:nvPr>
            <p:ph type="title"/>
          </p:nvPr>
        </p:nvSpPr>
        <p:spPr/>
        <p:txBody>
          <a:bodyPr/>
          <a:lstStyle/>
          <a:p>
            <a:pPr eaLnBrk="1" hangingPunct="1"/>
            <a:r>
              <a:rPr lang="it-IT" altLang="it-IT"/>
              <a:t>Riflessione</a:t>
            </a:r>
          </a:p>
        </p:txBody>
      </p:sp>
      <p:sp>
        <p:nvSpPr>
          <p:cNvPr id="66563" name="Rectangle 3">
            <a:extLst>
              <a:ext uri="{FF2B5EF4-FFF2-40B4-BE49-F238E27FC236}">
                <a16:creationId xmlns:a16="http://schemas.microsoft.com/office/drawing/2014/main" id="{4B7EFFE6-2CFB-A6D3-2972-E7672194EFE7}"/>
              </a:ext>
            </a:extLst>
          </p:cNvPr>
          <p:cNvSpPr>
            <a:spLocks noGrp="1" noChangeArrowheads="1"/>
          </p:cNvSpPr>
          <p:nvPr>
            <p:ph idx="1"/>
          </p:nvPr>
        </p:nvSpPr>
        <p:spPr>
          <a:xfrm>
            <a:off x="371475" y="1820863"/>
            <a:ext cx="7772400" cy="4537075"/>
          </a:xfrm>
          <a:ln>
            <a:solidFill>
              <a:srgbClr val="CC3399"/>
            </a:solidFill>
            <a:miter lim="800000"/>
            <a:headEnd/>
            <a:tailEnd/>
          </a:ln>
        </p:spPr>
        <p:txBody>
          <a:bodyPr/>
          <a:lstStyle/>
          <a:p>
            <a:pPr eaLnBrk="1" hangingPunct="1">
              <a:lnSpc>
                <a:spcPct val="90000"/>
              </a:lnSpc>
              <a:buFontTx/>
              <a:buNone/>
            </a:pPr>
            <a:r>
              <a:rPr lang="it-IT" altLang="it-IT"/>
              <a:t>	La domanda che tutti gli operatori coinvolti si sono posta è la seguente:</a:t>
            </a:r>
          </a:p>
          <a:p>
            <a:pPr eaLnBrk="1" hangingPunct="1">
              <a:lnSpc>
                <a:spcPct val="90000"/>
              </a:lnSpc>
              <a:buFontTx/>
              <a:buNone/>
            </a:pPr>
            <a:r>
              <a:rPr lang="it-IT" altLang="it-IT"/>
              <a:t>	</a:t>
            </a:r>
            <a:r>
              <a:rPr lang="it-IT" altLang="it-IT">
                <a:solidFill>
                  <a:srgbClr val="C00000"/>
                </a:solidFill>
              </a:rPr>
              <a:t>“abbiamo davvero </a:t>
            </a:r>
            <a:r>
              <a:rPr lang="it-IT" altLang="it-IT" b="1">
                <a:solidFill>
                  <a:srgbClr val="C00000"/>
                </a:solidFill>
              </a:rPr>
              <a:t>compreso</a:t>
            </a:r>
            <a:r>
              <a:rPr lang="it-IT" altLang="it-IT">
                <a:solidFill>
                  <a:srgbClr val="C00000"/>
                </a:solidFill>
              </a:rPr>
              <a:t> il problema di L. oppure stiamo attuando interventi senza capire in che direzione ci muoviamo?”</a:t>
            </a:r>
          </a:p>
          <a:p>
            <a:pPr eaLnBrk="1" hangingPunct="1">
              <a:lnSpc>
                <a:spcPct val="90000"/>
              </a:lnSpc>
              <a:buFontTx/>
              <a:buNone/>
            </a:pPr>
            <a:r>
              <a:rPr lang="it-IT" altLang="it-IT"/>
              <a:t>   … l’attivismo non ha un valore positivo in termini assoluti … effetto iatrogeno?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8A50636-A1ED-51B4-FDFD-9FFDBB39B640}"/>
              </a:ext>
            </a:extLst>
          </p:cNvPr>
          <p:cNvSpPr>
            <a:spLocks noGrp="1"/>
          </p:cNvSpPr>
          <p:nvPr>
            <p:ph type="title"/>
          </p:nvPr>
        </p:nvSpPr>
        <p:spPr>
          <a:xfrm>
            <a:off x="3490722" y="329184"/>
            <a:ext cx="5170932" cy="1783080"/>
          </a:xfrm>
        </p:spPr>
        <p:txBody>
          <a:bodyPr anchor="b">
            <a:normAutofit/>
          </a:bodyPr>
          <a:lstStyle/>
          <a:p>
            <a:r>
              <a:rPr lang="it-IT" sz="4700" b="1" i="0">
                <a:effectLst/>
                <a:latin typeface="FreightSansPro"/>
              </a:rPr>
              <a:t>Durante il colloquio</a:t>
            </a:r>
            <a:endParaRPr lang="it-IT" sz="4700"/>
          </a:p>
        </p:txBody>
      </p:sp>
      <p:pic>
        <p:nvPicPr>
          <p:cNvPr id="12" name="Picture 4" descr="Scrivania con oggetti per la produttività">
            <a:extLst>
              <a:ext uri="{FF2B5EF4-FFF2-40B4-BE49-F238E27FC236}">
                <a16:creationId xmlns:a16="http://schemas.microsoft.com/office/drawing/2014/main" id="{ED1C28F5-6E28-C4DB-F941-607A38B2DDD7}"/>
              </a:ext>
            </a:extLst>
          </p:cNvPr>
          <p:cNvPicPr>
            <a:picLocks noChangeAspect="1"/>
          </p:cNvPicPr>
          <p:nvPr/>
        </p:nvPicPr>
        <p:blipFill>
          <a:blip r:embed="rId2"/>
          <a:srcRect l="42833" r="27583" b="-2"/>
          <a:stretch/>
        </p:blipFill>
        <p:spPr>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egnaposto contenuto 2">
            <a:extLst>
              <a:ext uri="{FF2B5EF4-FFF2-40B4-BE49-F238E27FC236}">
                <a16:creationId xmlns:a16="http://schemas.microsoft.com/office/drawing/2014/main" id="{F23EA748-6FC0-D7B9-1FC4-BFE7F760D31D}"/>
              </a:ext>
            </a:extLst>
          </p:cNvPr>
          <p:cNvSpPr>
            <a:spLocks noGrp="1"/>
          </p:cNvSpPr>
          <p:nvPr>
            <p:ph idx="1"/>
          </p:nvPr>
        </p:nvSpPr>
        <p:spPr>
          <a:xfrm>
            <a:off x="3490722" y="2706624"/>
            <a:ext cx="5170932" cy="3483864"/>
          </a:xfrm>
        </p:spPr>
        <p:txBody>
          <a:bodyPr>
            <a:normAutofit/>
          </a:bodyPr>
          <a:lstStyle/>
          <a:p>
            <a:r>
              <a:rPr lang="it-IT" sz="1800">
                <a:latin typeface="FreightSansPro"/>
              </a:rPr>
              <a:t>A</a:t>
            </a:r>
            <a:r>
              <a:rPr lang="it-IT" sz="1800" b="0" i="0">
                <a:effectLst/>
                <a:latin typeface="FreightSansPro"/>
              </a:rPr>
              <a:t>nalisi della domanda</a:t>
            </a:r>
          </a:p>
          <a:p>
            <a:r>
              <a:rPr lang="it-IT" sz="1800">
                <a:latin typeface="FreightSansPro"/>
              </a:rPr>
              <a:t>S</a:t>
            </a:r>
            <a:r>
              <a:rPr lang="it-IT" sz="1800" b="0" i="0">
                <a:effectLst/>
                <a:latin typeface="FreightSansPro"/>
              </a:rPr>
              <a:t>toria di sviluppo del bambino e del comportamento disfunzionale</a:t>
            </a:r>
          </a:p>
          <a:p>
            <a:r>
              <a:rPr lang="it-IT" sz="1800" b="0" i="0">
                <a:effectLst/>
                <a:latin typeface="FreightSansPro"/>
              </a:rPr>
              <a:t> </a:t>
            </a:r>
            <a:r>
              <a:rPr lang="it-IT" sz="1800">
                <a:latin typeface="FreightSansPro"/>
              </a:rPr>
              <a:t>C</a:t>
            </a:r>
            <a:r>
              <a:rPr lang="it-IT" sz="1800" b="0" i="0">
                <a:effectLst/>
                <a:latin typeface="FreightSansPro"/>
              </a:rPr>
              <a:t>redenze legate al comportamento disfunzionale, attribuzioni positive e negative riguardo il bambino</a:t>
            </a:r>
          </a:p>
          <a:p>
            <a:r>
              <a:rPr lang="it-IT" sz="1800">
                <a:latin typeface="FreightSansPro"/>
              </a:rPr>
              <a:t>S</a:t>
            </a:r>
            <a:r>
              <a:rPr lang="it-IT" sz="1800" b="0" i="0">
                <a:effectLst/>
                <a:latin typeface="FreightSansPro"/>
              </a:rPr>
              <a:t>trategie adottate</a:t>
            </a:r>
          </a:p>
          <a:p>
            <a:r>
              <a:rPr lang="it-IT" sz="1800">
                <a:latin typeface="FreightSansPro"/>
              </a:rPr>
              <a:t>S</a:t>
            </a:r>
            <a:r>
              <a:rPr lang="it-IT" sz="1800" b="0" i="0">
                <a:effectLst/>
                <a:latin typeface="FreightSansPro"/>
              </a:rPr>
              <a:t>tile genitoriale prevalente</a:t>
            </a:r>
          </a:p>
          <a:p>
            <a:r>
              <a:rPr lang="it-IT" sz="1800">
                <a:latin typeface="FreightSansPro"/>
              </a:rPr>
              <a:t>S</a:t>
            </a:r>
            <a:r>
              <a:rPr lang="it-IT" sz="1800" b="0" i="0">
                <a:effectLst/>
                <a:latin typeface="FreightSansPro"/>
              </a:rPr>
              <a:t>enso di efficacia/di competenza percepita</a:t>
            </a:r>
          </a:p>
          <a:p>
            <a:r>
              <a:rPr lang="it-IT" sz="1800">
                <a:latin typeface="FreightSansPro"/>
              </a:rPr>
              <a:t>S</a:t>
            </a:r>
            <a:r>
              <a:rPr lang="it-IT" sz="1800" b="0" i="0">
                <a:effectLst/>
                <a:latin typeface="FreightSansPro"/>
              </a:rPr>
              <a:t>ituazione famigliare, aspetti socioculturali</a:t>
            </a:r>
          </a:p>
          <a:p>
            <a:r>
              <a:rPr lang="it-IT" sz="1800">
                <a:latin typeface="FreightSansPro"/>
              </a:rPr>
              <a:t>A</a:t>
            </a:r>
            <a:r>
              <a:rPr lang="it-IT" sz="1800" b="0" i="0">
                <a:effectLst/>
                <a:latin typeface="FreightSansPro"/>
              </a:rPr>
              <a:t>spettative riguardo l’efficacia dell’intervento</a:t>
            </a:r>
            <a:endParaRPr lang="it-IT" sz="1800"/>
          </a:p>
        </p:txBody>
      </p:sp>
    </p:spTree>
    <p:extLst>
      <p:ext uri="{BB962C8B-B14F-4D97-AF65-F5344CB8AC3E}">
        <p14:creationId xmlns:p14="http://schemas.microsoft.com/office/powerpoint/2010/main" val="32225121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olo 1">
            <a:extLst>
              <a:ext uri="{FF2B5EF4-FFF2-40B4-BE49-F238E27FC236}">
                <a16:creationId xmlns:a16="http://schemas.microsoft.com/office/drawing/2014/main" id="{4B6A1F63-DA1E-BCE7-ADF0-4939F0321CFF}"/>
              </a:ext>
            </a:extLst>
          </p:cNvPr>
          <p:cNvSpPr>
            <a:spLocks noGrp="1"/>
          </p:cNvSpPr>
          <p:nvPr>
            <p:ph type="title"/>
          </p:nvPr>
        </p:nvSpPr>
        <p:spPr/>
        <p:txBody>
          <a:bodyPr/>
          <a:lstStyle/>
          <a:p>
            <a:pPr eaLnBrk="1" hangingPunct="1"/>
            <a:r>
              <a:rPr lang="it-IT" altLang="it-IT"/>
              <a:t>A voi la parola …</a:t>
            </a:r>
          </a:p>
        </p:txBody>
      </p:sp>
      <p:sp>
        <p:nvSpPr>
          <p:cNvPr id="67587" name="Segnaposto contenuto 2">
            <a:extLst>
              <a:ext uri="{FF2B5EF4-FFF2-40B4-BE49-F238E27FC236}">
                <a16:creationId xmlns:a16="http://schemas.microsoft.com/office/drawing/2014/main" id="{C1601468-7162-D5EC-819A-F0411182D93F}"/>
              </a:ext>
            </a:extLst>
          </p:cNvPr>
          <p:cNvSpPr>
            <a:spLocks noGrp="1"/>
          </p:cNvSpPr>
          <p:nvPr>
            <p:ph idx="1"/>
          </p:nvPr>
        </p:nvSpPr>
        <p:spPr/>
        <p:txBody>
          <a:bodyPr/>
          <a:lstStyle/>
          <a:p>
            <a:pPr eaLnBrk="1" hangingPunct="1"/>
            <a:endParaRPr lang="it-IT" altLang="it-IT"/>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9247989D-0E63-C45F-6062-0AC4B8343C91}"/>
              </a:ext>
            </a:extLst>
          </p:cNvPr>
          <p:cNvSpPr>
            <a:spLocks noGrp="1"/>
          </p:cNvSpPr>
          <p:nvPr>
            <p:ph type="title"/>
          </p:nvPr>
        </p:nvSpPr>
        <p:spPr/>
        <p:txBody>
          <a:bodyPr>
            <a:normAutofit/>
          </a:bodyPr>
          <a:lstStyle/>
          <a:p>
            <a:pPr eaLnBrk="1" hangingPunct="1"/>
            <a:r>
              <a:rPr lang="it-IT" altLang="it-IT" sz="4000"/>
              <a:t>Proposte relative al contesto scolastico </a:t>
            </a:r>
          </a:p>
        </p:txBody>
      </p:sp>
      <p:sp>
        <p:nvSpPr>
          <p:cNvPr id="68611" name="Rectangle 3">
            <a:extLst>
              <a:ext uri="{FF2B5EF4-FFF2-40B4-BE49-F238E27FC236}">
                <a16:creationId xmlns:a16="http://schemas.microsoft.com/office/drawing/2014/main" id="{52A4B619-7AF7-6424-9A2B-A5CA253232BA}"/>
              </a:ext>
            </a:extLst>
          </p:cNvPr>
          <p:cNvSpPr>
            <a:spLocks noGrp="1"/>
          </p:cNvSpPr>
          <p:nvPr>
            <p:ph idx="1"/>
          </p:nvPr>
        </p:nvSpPr>
        <p:spPr>
          <a:xfrm>
            <a:off x="579438" y="1700213"/>
            <a:ext cx="8064500" cy="4608512"/>
          </a:xfrm>
        </p:spPr>
        <p:txBody>
          <a:bodyPr>
            <a:normAutofit/>
          </a:bodyPr>
          <a:lstStyle/>
          <a:p>
            <a:pPr eaLnBrk="1" hangingPunct="1">
              <a:lnSpc>
                <a:spcPct val="90000"/>
              </a:lnSpc>
            </a:pPr>
            <a:r>
              <a:rPr lang="it-IT" altLang="it-IT" sz="2800"/>
              <a:t>Predisporre un progetto “globale” di intervento </a:t>
            </a:r>
          </a:p>
          <a:p>
            <a:pPr eaLnBrk="1" hangingPunct="1">
              <a:lnSpc>
                <a:spcPct val="90000"/>
              </a:lnSpc>
            </a:pPr>
            <a:r>
              <a:rPr lang="it-IT" altLang="it-IT" sz="2800"/>
              <a:t>Costruire una “rete” </a:t>
            </a:r>
          </a:p>
          <a:p>
            <a:pPr eaLnBrk="1" hangingPunct="1">
              <a:lnSpc>
                <a:spcPct val="90000"/>
              </a:lnSpc>
            </a:pPr>
            <a:r>
              <a:rPr lang="it-IT" altLang="it-IT" sz="2800"/>
              <a:t>Definire un percorso educativo-didattico personalizzato </a:t>
            </a:r>
          </a:p>
          <a:p>
            <a:pPr eaLnBrk="1" hangingPunct="1">
              <a:lnSpc>
                <a:spcPct val="90000"/>
              </a:lnSpc>
            </a:pPr>
            <a:r>
              <a:rPr lang="it-IT" altLang="it-IT" sz="2800" i="1"/>
              <a:t>Realizzare interventi quotidiani per ridurre i comportamenti problematici</a:t>
            </a:r>
            <a:r>
              <a:rPr lang="it-IT" altLang="it-IT" sz="2800"/>
              <a:t> </a:t>
            </a:r>
          </a:p>
          <a:p>
            <a:pPr eaLnBrk="1" hangingPunct="1">
              <a:lnSpc>
                <a:spcPct val="90000"/>
              </a:lnSpc>
            </a:pPr>
            <a:r>
              <a:rPr lang="it-IT" altLang="it-IT" sz="2800"/>
              <a:t>Definire obiettivi di apprendimento adeguati e realistici</a:t>
            </a:r>
          </a:p>
          <a:p>
            <a:pPr eaLnBrk="1" hangingPunct="1">
              <a:lnSpc>
                <a:spcPct val="90000"/>
              </a:lnSpc>
            </a:pPr>
            <a:r>
              <a:rPr lang="it-IT" altLang="it-IT" sz="2800"/>
              <a:t>Verificare i risultati raggiunti a medio e a lungo termine.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B992B3F-EEB3-DBA6-CF28-4223BE4C9B6C}"/>
              </a:ext>
            </a:extLst>
          </p:cNvPr>
          <p:cNvSpPr>
            <a:spLocks noGrp="1"/>
          </p:cNvSpPr>
          <p:nvPr>
            <p:ph type="title"/>
          </p:nvPr>
        </p:nvSpPr>
        <p:spPr/>
        <p:txBody>
          <a:bodyPr/>
          <a:lstStyle/>
          <a:p>
            <a:pPr eaLnBrk="1" hangingPunct="1"/>
            <a:r>
              <a:rPr lang="it-IT" altLang="it-IT"/>
              <a:t>Ciò che è in corso…</a:t>
            </a:r>
          </a:p>
        </p:txBody>
      </p:sp>
      <p:sp>
        <p:nvSpPr>
          <p:cNvPr id="69635" name="Rectangle 3">
            <a:extLst>
              <a:ext uri="{FF2B5EF4-FFF2-40B4-BE49-F238E27FC236}">
                <a16:creationId xmlns:a16="http://schemas.microsoft.com/office/drawing/2014/main" id="{541B3DDB-0D36-6761-F3E9-B1B15F85EBEA}"/>
              </a:ext>
            </a:extLst>
          </p:cNvPr>
          <p:cNvSpPr>
            <a:spLocks noGrp="1"/>
          </p:cNvSpPr>
          <p:nvPr>
            <p:ph idx="1"/>
          </p:nvPr>
        </p:nvSpPr>
        <p:spPr>
          <a:xfrm>
            <a:off x="571500" y="1746250"/>
            <a:ext cx="8388350" cy="4968875"/>
          </a:xfrm>
        </p:spPr>
        <p:txBody>
          <a:bodyPr/>
          <a:lstStyle/>
          <a:p>
            <a:pPr eaLnBrk="1" hangingPunct="1">
              <a:lnSpc>
                <a:spcPct val="90000"/>
              </a:lnSpc>
              <a:buFontTx/>
              <a:buNone/>
            </a:pPr>
            <a:r>
              <a:rPr lang="it-IT" altLang="it-IT"/>
              <a:t>LABORATORIO DI AUTOCONTROLLO pensato per:</a:t>
            </a:r>
          </a:p>
          <a:p>
            <a:pPr eaLnBrk="1" hangingPunct="1">
              <a:lnSpc>
                <a:spcPct val="90000"/>
              </a:lnSpc>
              <a:buFontTx/>
              <a:buNone/>
            </a:pPr>
            <a:r>
              <a:rPr lang="it-IT" altLang="it-IT"/>
              <a:t>- aiutare L. a percepirsi parte del gruppo;</a:t>
            </a:r>
          </a:p>
          <a:p>
            <a:pPr eaLnBrk="1" hangingPunct="1">
              <a:lnSpc>
                <a:spcPct val="90000"/>
              </a:lnSpc>
              <a:buFontTx/>
              <a:buChar char="-"/>
            </a:pPr>
            <a:r>
              <a:rPr lang="it-IT" altLang="it-IT"/>
              <a:t>assumere nei confronti di L. atteggiamenti e comportamenti positivi</a:t>
            </a:r>
          </a:p>
          <a:p>
            <a:pPr eaLnBrk="1" hangingPunct="1">
              <a:lnSpc>
                <a:spcPct val="90000"/>
              </a:lnSpc>
              <a:buFontTx/>
              <a:buNone/>
            </a:pPr>
            <a:r>
              <a:rPr lang="it-IT" altLang="it-IT"/>
              <a:t>Strumenti</a:t>
            </a:r>
          </a:p>
          <a:p>
            <a:pPr eaLnBrk="1" hangingPunct="1">
              <a:lnSpc>
                <a:spcPct val="90000"/>
              </a:lnSpc>
              <a:buFontTx/>
              <a:buChar char="-"/>
            </a:pPr>
            <a:r>
              <a:rPr lang="it-IT" altLang="it-IT"/>
              <a:t>Esercizi di rilassamento in immaginazione</a:t>
            </a:r>
          </a:p>
          <a:p>
            <a:pPr eaLnBrk="1" hangingPunct="1">
              <a:lnSpc>
                <a:spcPct val="90000"/>
              </a:lnSpc>
              <a:buFontTx/>
              <a:buChar char="-"/>
            </a:pPr>
            <a:r>
              <a:rPr lang="it-IT" altLang="it-IT"/>
              <a:t>Coping Modeling </a:t>
            </a:r>
          </a:p>
          <a:p>
            <a:pPr eaLnBrk="1" hangingPunct="1">
              <a:lnSpc>
                <a:spcPct val="90000"/>
              </a:lnSpc>
              <a:buFontTx/>
              <a:buChar char="-"/>
            </a:pPr>
            <a:r>
              <a:rPr lang="it-IT" altLang="it-IT"/>
              <a:t>Rinforzo differenziale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7F92A3B-D0B9-7A38-4B1D-70E8DF0027A2}"/>
              </a:ext>
            </a:extLst>
          </p:cNvPr>
          <p:cNvSpPr>
            <a:spLocks noGrp="1"/>
          </p:cNvSpPr>
          <p:nvPr>
            <p:ph type="title"/>
          </p:nvPr>
        </p:nvSpPr>
        <p:spPr/>
        <p:txBody>
          <a:bodyPr/>
          <a:lstStyle/>
          <a:p>
            <a:pPr eaLnBrk="1" hangingPunct="1"/>
            <a:r>
              <a:rPr lang="it-IT" altLang="it-IT"/>
              <a:t>Risultati a B.T.</a:t>
            </a:r>
          </a:p>
        </p:txBody>
      </p:sp>
      <p:sp>
        <p:nvSpPr>
          <p:cNvPr id="70659" name="Rectangle 3">
            <a:extLst>
              <a:ext uri="{FF2B5EF4-FFF2-40B4-BE49-F238E27FC236}">
                <a16:creationId xmlns:a16="http://schemas.microsoft.com/office/drawing/2014/main" id="{B0D85381-D4BF-04AC-9AA6-F2DAB6A664BA}"/>
              </a:ext>
            </a:extLst>
          </p:cNvPr>
          <p:cNvSpPr>
            <a:spLocks noGrp="1"/>
          </p:cNvSpPr>
          <p:nvPr>
            <p:ph idx="1"/>
          </p:nvPr>
        </p:nvSpPr>
        <p:spPr>
          <a:xfrm>
            <a:off x="571500" y="1928813"/>
            <a:ext cx="7772400" cy="4114800"/>
          </a:xfrm>
        </p:spPr>
        <p:txBody>
          <a:bodyPr/>
          <a:lstStyle/>
          <a:p>
            <a:pPr eaLnBrk="1" hangingPunct="1">
              <a:buFontTx/>
              <a:buChar char="-"/>
            </a:pPr>
            <a:r>
              <a:rPr lang="it-IT" altLang="it-IT"/>
              <a:t>Elevata partecipazione e interesse nei confronti dell’attività proposta</a:t>
            </a:r>
          </a:p>
          <a:p>
            <a:pPr eaLnBrk="1" hangingPunct="1">
              <a:buFontTx/>
              <a:buChar char="-"/>
            </a:pPr>
            <a:r>
              <a:rPr lang="it-IT" altLang="it-IT"/>
              <a:t>Comparsa dei primi comportamenti infantili</a:t>
            </a:r>
          </a:p>
          <a:p>
            <a:pPr eaLnBrk="1" hangingPunct="1">
              <a:buFontTx/>
              <a:buNone/>
            </a:pPr>
            <a:endParaRPr lang="it-IT" altLang="it-IT"/>
          </a:p>
          <a:p>
            <a:pPr eaLnBrk="1" hangingPunct="1">
              <a:buFontTx/>
              <a:buNone/>
            </a:pPr>
            <a:r>
              <a:rPr lang="it-IT" altLang="it-IT"/>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4" name="Rectangle 14343">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6" name="Freeform: Shape 14345">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9972" y="697832"/>
            <a:ext cx="6142113"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bg2">
              <a:alpha val="50000"/>
            </a:schemeClr>
          </a:solidFill>
          <a:ln w="32707" cap="flat">
            <a:noFill/>
            <a:prstDash val="solid"/>
            <a:miter/>
          </a:ln>
        </p:spPr>
        <p:txBody>
          <a:bodyPr rtlCol="0" anchor="ctr"/>
          <a:lstStyle/>
          <a:p>
            <a:endParaRPr lang="en-US"/>
          </a:p>
        </p:txBody>
      </p:sp>
      <p:sp>
        <p:nvSpPr>
          <p:cNvPr id="14338" name="Titolo 1">
            <a:extLst>
              <a:ext uri="{FF2B5EF4-FFF2-40B4-BE49-F238E27FC236}">
                <a16:creationId xmlns:a16="http://schemas.microsoft.com/office/drawing/2014/main" id="{3C09D08F-563D-21C1-6481-99A2C9687805}"/>
              </a:ext>
            </a:extLst>
          </p:cNvPr>
          <p:cNvSpPr>
            <a:spLocks noGrp="1"/>
          </p:cNvSpPr>
          <p:nvPr>
            <p:ph type="title"/>
          </p:nvPr>
        </p:nvSpPr>
        <p:spPr>
          <a:xfrm>
            <a:off x="2772996" y="690394"/>
            <a:ext cx="4155791" cy="2149412"/>
          </a:xfrm>
        </p:spPr>
        <p:txBody>
          <a:bodyPr vert="horz" lIns="91440" tIns="45720" rIns="91440" bIns="45720" rtlCol="0" anchor="b">
            <a:normAutofit/>
          </a:bodyPr>
          <a:lstStyle/>
          <a:p>
            <a:pPr algn="ctr" defTabSz="914400"/>
            <a:r>
              <a:rPr lang="en-US" altLang="it-IT" kern="1200" dirty="0">
                <a:solidFill>
                  <a:schemeClr val="tx1"/>
                </a:solidFill>
                <a:latin typeface="+mj-lt"/>
                <a:ea typeface="+mj-ea"/>
                <a:cs typeface="+mj-cs"/>
              </a:rPr>
              <a:t>Parent training</a:t>
            </a:r>
          </a:p>
        </p:txBody>
      </p:sp>
      <p:sp>
        <p:nvSpPr>
          <p:cNvPr id="14339" name="Segnaposto contenuto 2">
            <a:extLst>
              <a:ext uri="{FF2B5EF4-FFF2-40B4-BE49-F238E27FC236}">
                <a16:creationId xmlns:a16="http://schemas.microsoft.com/office/drawing/2014/main" id="{428D97FC-2DB9-F7F6-A484-FBBF7BD20EF1}"/>
              </a:ext>
            </a:extLst>
          </p:cNvPr>
          <p:cNvSpPr>
            <a:spLocks noGrp="1"/>
          </p:cNvSpPr>
          <p:nvPr>
            <p:ph type="body" idx="1"/>
          </p:nvPr>
        </p:nvSpPr>
        <p:spPr>
          <a:xfrm>
            <a:off x="2897536" y="3202148"/>
            <a:ext cx="3906712" cy="2958019"/>
          </a:xfrm>
        </p:spPr>
        <p:txBody>
          <a:bodyPr vert="horz" lIns="91440" tIns="45720" rIns="91440" bIns="45720" rtlCol="0">
            <a:normAutofit/>
          </a:bodyPr>
          <a:lstStyle/>
          <a:p>
            <a:pPr algn="just" defTabSz="914400">
              <a:spcBef>
                <a:spcPts val="1000"/>
              </a:spcBef>
            </a:pPr>
            <a:r>
              <a:rPr lang="en-US" altLang="it-IT" kern="1200" dirty="0">
                <a:solidFill>
                  <a:schemeClr val="tx1"/>
                </a:solidFill>
                <a:latin typeface="+mn-lt"/>
                <a:ea typeface="+mn-ea"/>
                <a:cs typeface="+mn-cs"/>
              </a:rPr>
              <a:t>Se da </a:t>
            </a:r>
            <a:r>
              <a:rPr lang="en-US" altLang="it-IT" kern="1200" dirty="0" err="1">
                <a:solidFill>
                  <a:schemeClr val="tx1"/>
                </a:solidFill>
                <a:latin typeface="+mn-lt"/>
                <a:ea typeface="+mn-ea"/>
                <a:cs typeface="+mn-cs"/>
              </a:rPr>
              <a:t>una</a:t>
            </a:r>
            <a:r>
              <a:rPr lang="en-US" altLang="it-IT" kern="1200" dirty="0">
                <a:solidFill>
                  <a:schemeClr val="tx1"/>
                </a:solidFill>
                <a:latin typeface="+mn-lt"/>
                <a:ea typeface="+mn-ea"/>
                <a:cs typeface="+mn-cs"/>
              </a:rPr>
              <a:t> </a:t>
            </a:r>
            <a:r>
              <a:rPr lang="en-US" altLang="it-IT" kern="1200" dirty="0" err="1">
                <a:solidFill>
                  <a:schemeClr val="tx1"/>
                </a:solidFill>
                <a:latin typeface="+mn-lt"/>
                <a:ea typeface="+mn-ea"/>
                <a:cs typeface="+mn-cs"/>
              </a:rPr>
              <a:t>parte</a:t>
            </a:r>
            <a:r>
              <a:rPr lang="en-US" altLang="it-IT" kern="1200" dirty="0">
                <a:solidFill>
                  <a:schemeClr val="tx1"/>
                </a:solidFill>
                <a:latin typeface="+mn-lt"/>
                <a:ea typeface="+mn-ea"/>
                <a:cs typeface="+mn-cs"/>
              </a:rPr>
              <a:t> il </a:t>
            </a:r>
            <a:r>
              <a:rPr lang="en-US" altLang="it-IT" kern="1200" dirty="0" err="1">
                <a:solidFill>
                  <a:schemeClr val="tx1"/>
                </a:solidFill>
                <a:latin typeface="+mn-lt"/>
                <a:ea typeface="+mn-ea"/>
                <a:cs typeface="+mn-cs"/>
              </a:rPr>
              <a:t>farmaco</a:t>
            </a:r>
            <a:r>
              <a:rPr lang="en-US" altLang="it-IT" kern="1200" dirty="0">
                <a:solidFill>
                  <a:schemeClr val="tx1"/>
                </a:solidFill>
                <a:latin typeface="+mn-lt"/>
                <a:ea typeface="+mn-ea"/>
                <a:cs typeface="+mn-cs"/>
              </a:rPr>
              <a:t> </a:t>
            </a:r>
            <a:r>
              <a:rPr lang="en-US" altLang="it-IT" kern="1200" dirty="0" err="1">
                <a:solidFill>
                  <a:schemeClr val="tx1"/>
                </a:solidFill>
                <a:latin typeface="+mn-lt"/>
                <a:ea typeface="+mn-ea"/>
                <a:cs typeface="+mn-cs"/>
              </a:rPr>
              <a:t>agisce</a:t>
            </a:r>
            <a:r>
              <a:rPr lang="en-US" altLang="it-IT" kern="1200" dirty="0">
                <a:solidFill>
                  <a:schemeClr val="tx1"/>
                </a:solidFill>
                <a:latin typeface="+mn-lt"/>
                <a:ea typeface="+mn-ea"/>
                <a:cs typeface="+mn-cs"/>
              </a:rPr>
              <a:t> </a:t>
            </a:r>
            <a:r>
              <a:rPr lang="en-US" altLang="it-IT" kern="1200" dirty="0" err="1">
                <a:solidFill>
                  <a:schemeClr val="tx1"/>
                </a:solidFill>
                <a:latin typeface="+mn-lt"/>
                <a:ea typeface="+mn-ea"/>
                <a:cs typeface="+mn-cs"/>
              </a:rPr>
              <a:t>direttamente</a:t>
            </a:r>
            <a:r>
              <a:rPr lang="en-US" altLang="it-IT" kern="1200" dirty="0">
                <a:solidFill>
                  <a:schemeClr val="tx1"/>
                </a:solidFill>
                <a:latin typeface="+mn-lt"/>
                <a:ea typeface="+mn-ea"/>
                <a:cs typeface="+mn-cs"/>
              </a:rPr>
              <a:t> </a:t>
            </a:r>
            <a:r>
              <a:rPr lang="en-US" altLang="it-IT" kern="1200" dirty="0" err="1">
                <a:solidFill>
                  <a:schemeClr val="tx1"/>
                </a:solidFill>
                <a:latin typeface="+mn-lt"/>
                <a:ea typeface="+mn-ea"/>
                <a:cs typeface="+mn-cs"/>
              </a:rPr>
              <a:t>sulle</a:t>
            </a:r>
            <a:r>
              <a:rPr lang="en-US" altLang="it-IT" kern="1200" dirty="0">
                <a:solidFill>
                  <a:schemeClr val="tx1"/>
                </a:solidFill>
                <a:latin typeface="+mn-lt"/>
                <a:ea typeface="+mn-ea"/>
                <a:cs typeface="+mn-cs"/>
              </a:rPr>
              <a:t> </a:t>
            </a:r>
            <a:r>
              <a:rPr lang="en-US" altLang="it-IT" kern="1200" dirty="0" err="1">
                <a:solidFill>
                  <a:schemeClr val="tx1"/>
                </a:solidFill>
                <a:latin typeface="+mn-lt"/>
                <a:ea typeface="+mn-ea"/>
                <a:cs typeface="+mn-cs"/>
              </a:rPr>
              <a:t>basi</a:t>
            </a:r>
            <a:r>
              <a:rPr lang="en-US" altLang="it-IT" kern="1200" dirty="0">
                <a:solidFill>
                  <a:schemeClr val="tx1"/>
                </a:solidFill>
                <a:latin typeface="+mn-lt"/>
                <a:ea typeface="+mn-ea"/>
                <a:cs typeface="+mn-cs"/>
              </a:rPr>
              <a:t> </a:t>
            </a:r>
            <a:r>
              <a:rPr lang="en-US" altLang="it-IT" kern="1200" dirty="0" err="1">
                <a:solidFill>
                  <a:schemeClr val="tx1"/>
                </a:solidFill>
                <a:latin typeface="+mn-lt"/>
                <a:ea typeface="+mn-ea"/>
                <a:cs typeface="+mn-cs"/>
              </a:rPr>
              <a:t>biologiche</a:t>
            </a:r>
            <a:r>
              <a:rPr lang="en-US" altLang="it-IT" kern="1200" dirty="0">
                <a:solidFill>
                  <a:schemeClr val="tx1"/>
                </a:solidFill>
                <a:latin typeface="+mn-lt"/>
                <a:ea typeface="+mn-ea"/>
                <a:cs typeface="+mn-cs"/>
              </a:rPr>
              <a:t> del </a:t>
            </a:r>
            <a:r>
              <a:rPr lang="en-US" altLang="it-IT" kern="1200" dirty="0" err="1">
                <a:solidFill>
                  <a:schemeClr val="tx1"/>
                </a:solidFill>
                <a:latin typeface="+mn-lt"/>
                <a:ea typeface="+mn-ea"/>
                <a:cs typeface="+mn-cs"/>
              </a:rPr>
              <a:t>disturbo</a:t>
            </a:r>
            <a:r>
              <a:rPr lang="en-US" altLang="it-IT" kern="1200" dirty="0">
                <a:solidFill>
                  <a:schemeClr val="tx1"/>
                </a:solidFill>
                <a:latin typeface="+mn-lt"/>
                <a:ea typeface="+mn-ea"/>
                <a:cs typeface="+mn-cs"/>
              </a:rPr>
              <a:t>, </a:t>
            </a:r>
            <a:r>
              <a:rPr lang="en-US" altLang="it-IT" kern="1200" dirty="0" err="1">
                <a:solidFill>
                  <a:schemeClr val="tx1"/>
                </a:solidFill>
                <a:latin typeface="+mn-lt"/>
                <a:ea typeface="+mn-ea"/>
                <a:cs typeface="+mn-cs"/>
              </a:rPr>
              <a:t>dall’altra</a:t>
            </a:r>
            <a:r>
              <a:rPr lang="en-US" altLang="it-IT" kern="1200" dirty="0">
                <a:solidFill>
                  <a:schemeClr val="tx1"/>
                </a:solidFill>
                <a:latin typeface="+mn-lt"/>
                <a:ea typeface="+mn-ea"/>
                <a:cs typeface="+mn-cs"/>
              </a:rPr>
              <a:t>, il PT </a:t>
            </a:r>
            <a:r>
              <a:rPr lang="en-US" altLang="it-IT" kern="1200" dirty="0" err="1">
                <a:solidFill>
                  <a:schemeClr val="tx1"/>
                </a:solidFill>
                <a:latin typeface="+mn-lt"/>
                <a:ea typeface="+mn-ea"/>
                <a:cs typeface="+mn-cs"/>
              </a:rPr>
              <a:t>è</a:t>
            </a:r>
            <a:r>
              <a:rPr lang="en-US" altLang="it-IT" kern="1200" dirty="0">
                <a:solidFill>
                  <a:schemeClr val="tx1"/>
                </a:solidFill>
                <a:latin typeface="+mn-lt"/>
                <a:ea typeface="+mn-ea"/>
                <a:cs typeface="+mn-cs"/>
              </a:rPr>
              <a:t> in </a:t>
            </a:r>
            <a:r>
              <a:rPr lang="en-US" altLang="it-IT" kern="1200" dirty="0" err="1">
                <a:solidFill>
                  <a:schemeClr val="tx1"/>
                </a:solidFill>
                <a:latin typeface="+mn-lt"/>
                <a:ea typeface="+mn-ea"/>
                <a:cs typeface="+mn-cs"/>
              </a:rPr>
              <a:t>grado</a:t>
            </a:r>
            <a:r>
              <a:rPr lang="en-US" altLang="it-IT" kern="1200" dirty="0">
                <a:solidFill>
                  <a:schemeClr val="tx1"/>
                </a:solidFill>
                <a:latin typeface="+mn-lt"/>
                <a:ea typeface="+mn-ea"/>
                <a:cs typeface="+mn-cs"/>
              </a:rPr>
              <a:t> di </a:t>
            </a:r>
            <a:r>
              <a:rPr lang="en-US" altLang="it-IT" kern="1200" dirty="0" err="1">
                <a:solidFill>
                  <a:schemeClr val="tx1"/>
                </a:solidFill>
                <a:latin typeface="+mn-lt"/>
                <a:ea typeface="+mn-ea"/>
                <a:cs typeface="+mn-cs"/>
              </a:rPr>
              <a:t>modificare</a:t>
            </a:r>
            <a:r>
              <a:rPr lang="en-US" altLang="it-IT" kern="1200" dirty="0">
                <a:solidFill>
                  <a:schemeClr val="tx1"/>
                </a:solidFill>
                <a:latin typeface="+mn-lt"/>
                <a:ea typeface="+mn-ea"/>
                <a:cs typeface="+mn-cs"/>
              </a:rPr>
              <a:t> </a:t>
            </a:r>
            <a:r>
              <a:rPr lang="en-US" altLang="it-IT" kern="1200" dirty="0" err="1">
                <a:solidFill>
                  <a:schemeClr val="tx1"/>
                </a:solidFill>
                <a:latin typeface="+mn-lt"/>
                <a:ea typeface="+mn-ea"/>
                <a:cs typeface="+mn-cs"/>
              </a:rPr>
              <a:t>l’ambiente</a:t>
            </a:r>
            <a:r>
              <a:rPr lang="en-US" altLang="it-IT" kern="1200" dirty="0">
                <a:solidFill>
                  <a:schemeClr val="tx1"/>
                </a:solidFill>
                <a:latin typeface="+mn-lt"/>
                <a:ea typeface="+mn-ea"/>
                <a:cs typeface="+mn-cs"/>
              </a:rPr>
              <a:t> in termini di &lt;&lt;</a:t>
            </a:r>
            <a:r>
              <a:rPr lang="en-US" altLang="it-IT" kern="1200" dirty="0" err="1">
                <a:solidFill>
                  <a:schemeClr val="tx1"/>
                </a:solidFill>
                <a:latin typeface="+mn-lt"/>
                <a:ea typeface="+mn-ea"/>
                <a:cs typeface="+mn-cs"/>
              </a:rPr>
              <a:t>protesi</a:t>
            </a:r>
            <a:r>
              <a:rPr lang="en-US" altLang="it-IT" kern="1200" dirty="0">
                <a:solidFill>
                  <a:schemeClr val="tx1"/>
                </a:solidFill>
                <a:latin typeface="+mn-lt"/>
                <a:ea typeface="+mn-ea"/>
                <a:cs typeface="+mn-cs"/>
              </a:rPr>
              <a:t>&gt;&gt; </a:t>
            </a:r>
            <a:r>
              <a:rPr lang="en-US" altLang="it-IT" kern="1200" dirty="0" err="1">
                <a:solidFill>
                  <a:schemeClr val="tx1"/>
                </a:solidFill>
                <a:latin typeface="+mn-lt"/>
                <a:ea typeface="+mn-ea"/>
                <a:cs typeface="+mn-cs"/>
              </a:rPr>
              <a:t>adatta</a:t>
            </a:r>
            <a:r>
              <a:rPr lang="en-US" altLang="it-IT" kern="1200" dirty="0">
                <a:solidFill>
                  <a:schemeClr val="tx1"/>
                </a:solidFill>
                <a:latin typeface="+mn-lt"/>
                <a:ea typeface="+mn-ea"/>
                <a:cs typeface="+mn-cs"/>
              </a:rPr>
              <a:t> alle </a:t>
            </a:r>
            <a:r>
              <a:rPr lang="en-US" altLang="it-IT" kern="1200" dirty="0" err="1">
                <a:solidFill>
                  <a:schemeClr val="tx1"/>
                </a:solidFill>
                <a:latin typeface="+mn-lt"/>
                <a:ea typeface="+mn-ea"/>
                <a:cs typeface="+mn-cs"/>
              </a:rPr>
              <a:t>caratteristiche</a:t>
            </a:r>
            <a:r>
              <a:rPr lang="en-US" altLang="it-IT" kern="1200" dirty="0">
                <a:solidFill>
                  <a:schemeClr val="tx1"/>
                </a:solidFill>
                <a:latin typeface="+mn-lt"/>
                <a:ea typeface="+mn-ea"/>
                <a:cs typeface="+mn-cs"/>
              </a:rPr>
              <a:t> del bambino, per </a:t>
            </a:r>
            <a:r>
              <a:rPr lang="en-US" altLang="it-IT" kern="1200" dirty="0" err="1">
                <a:solidFill>
                  <a:schemeClr val="tx1"/>
                </a:solidFill>
                <a:latin typeface="+mn-lt"/>
                <a:ea typeface="+mn-ea"/>
                <a:cs typeface="+mn-cs"/>
              </a:rPr>
              <a:t>poter</a:t>
            </a:r>
            <a:r>
              <a:rPr lang="en-US" altLang="it-IT" kern="1200" dirty="0">
                <a:solidFill>
                  <a:schemeClr val="tx1"/>
                </a:solidFill>
                <a:latin typeface="+mn-lt"/>
                <a:ea typeface="+mn-ea"/>
                <a:cs typeface="+mn-cs"/>
              </a:rPr>
              <a:t> </a:t>
            </a:r>
            <a:r>
              <a:rPr lang="en-US" altLang="it-IT" kern="1200" dirty="0" err="1">
                <a:solidFill>
                  <a:schemeClr val="tx1"/>
                </a:solidFill>
                <a:latin typeface="+mn-lt"/>
                <a:ea typeface="+mn-ea"/>
                <a:cs typeface="+mn-cs"/>
              </a:rPr>
              <a:t>affrontare</a:t>
            </a:r>
            <a:r>
              <a:rPr lang="en-US" altLang="it-IT" kern="1200" dirty="0">
                <a:solidFill>
                  <a:schemeClr val="tx1"/>
                </a:solidFill>
                <a:latin typeface="+mn-lt"/>
                <a:ea typeface="+mn-ea"/>
                <a:cs typeface="+mn-cs"/>
              </a:rPr>
              <a:t> le </a:t>
            </a:r>
            <a:r>
              <a:rPr lang="en-US" altLang="it-IT" kern="1200" dirty="0" err="1">
                <a:solidFill>
                  <a:schemeClr val="tx1"/>
                </a:solidFill>
                <a:latin typeface="+mn-lt"/>
                <a:ea typeface="+mn-ea"/>
                <a:cs typeface="+mn-cs"/>
              </a:rPr>
              <a:t>difficoltà</a:t>
            </a:r>
            <a:r>
              <a:rPr lang="en-US" altLang="it-IT" kern="1200" dirty="0">
                <a:solidFill>
                  <a:schemeClr val="tx1"/>
                </a:solidFill>
                <a:latin typeface="+mn-lt"/>
                <a:ea typeface="+mn-ea"/>
                <a:cs typeface="+mn-cs"/>
              </a:rPr>
              <a:t> ed </a:t>
            </a:r>
            <a:r>
              <a:rPr lang="en-US" altLang="it-IT" kern="1200" dirty="0" err="1">
                <a:solidFill>
                  <a:schemeClr val="tx1"/>
                </a:solidFill>
                <a:latin typeface="+mn-lt"/>
                <a:ea typeface="+mn-ea"/>
                <a:cs typeface="+mn-cs"/>
              </a:rPr>
              <a:t>evidenziarne</a:t>
            </a:r>
            <a:r>
              <a:rPr lang="en-US" altLang="it-IT" kern="1200" dirty="0">
                <a:solidFill>
                  <a:schemeClr val="tx1"/>
                </a:solidFill>
                <a:latin typeface="+mn-lt"/>
                <a:ea typeface="+mn-ea"/>
                <a:cs typeface="+mn-cs"/>
              </a:rPr>
              <a:t> le </a:t>
            </a:r>
            <a:r>
              <a:rPr lang="en-US" altLang="it-IT" kern="1200" dirty="0" err="1">
                <a:solidFill>
                  <a:schemeClr val="tx1"/>
                </a:solidFill>
                <a:latin typeface="+mn-lt"/>
                <a:ea typeface="+mn-ea"/>
                <a:cs typeface="+mn-cs"/>
              </a:rPr>
              <a:t>capacità</a:t>
            </a:r>
            <a:r>
              <a:rPr lang="en-US" altLang="it-IT" kern="1200" dirty="0">
                <a:solidFill>
                  <a:schemeClr val="tx1"/>
                </a:solidFill>
                <a:latin typeface="+mn-lt"/>
                <a:ea typeface="+mn-ea"/>
                <a:cs typeface="+mn-cs"/>
              </a:rPr>
              <a:t> </a:t>
            </a:r>
            <a:r>
              <a:rPr lang="en-US" altLang="it-IT" kern="1200" dirty="0" err="1">
                <a:solidFill>
                  <a:schemeClr val="tx1"/>
                </a:solidFill>
                <a:latin typeface="+mn-lt"/>
                <a:ea typeface="+mn-ea"/>
                <a:cs typeface="+mn-cs"/>
              </a:rPr>
              <a:t>potenziali</a:t>
            </a:r>
            <a:r>
              <a:rPr lang="en-US" altLang="it-IT" kern="1200" dirty="0">
                <a:solidFill>
                  <a:schemeClr val="tx1"/>
                </a:solidFill>
                <a:latin typeface="+mn-lt"/>
                <a:ea typeface="+mn-ea"/>
                <a:cs typeface="+mn-cs"/>
              </a:rPr>
              <a:t> </a:t>
            </a:r>
          </a:p>
          <a:p>
            <a:pPr algn="just" defTabSz="914400">
              <a:spcBef>
                <a:spcPts val="1000"/>
              </a:spcBef>
            </a:pPr>
            <a:r>
              <a:rPr lang="en-US" altLang="it-IT" kern="1200" dirty="0">
                <a:solidFill>
                  <a:schemeClr val="tx1"/>
                </a:solidFill>
                <a:latin typeface="+mn-lt"/>
                <a:ea typeface="+mn-ea"/>
                <a:cs typeface="+mn-cs"/>
              </a:rPr>
              <a:t>(</a:t>
            </a:r>
            <a:r>
              <a:rPr lang="en-US" altLang="it-IT" kern="1200" dirty="0" err="1">
                <a:solidFill>
                  <a:schemeClr val="tx1"/>
                </a:solidFill>
                <a:latin typeface="+mn-lt"/>
                <a:ea typeface="+mn-ea"/>
                <a:cs typeface="+mn-cs"/>
              </a:rPr>
              <a:t>Anastopoulos</a:t>
            </a:r>
            <a:r>
              <a:rPr lang="en-US" altLang="it-IT" kern="1200" dirty="0">
                <a:solidFill>
                  <a:schemeClr val="tx1"/>
                </a:solidFill>
                <a:latin typeface="+mn-lt"/>
                <a:ea typeface="+mn-ea"/>
                <a:cs typeface="+mn-cs"/>
              </a:rPr>
              <a:t> et al., 1991)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2A32D984-9A9A-326F-A316-93876FD70C1E}"/>
              </a:ext>
            </a:extLst>
          </p:cNvPr>
          <p:cNvSpPr>
            <a:spLocks noGrp="1"/>
          </p:cNvSpPr>
          <p:nvPr>
            <p:ph type="title"/>
          </p:nvPr>
        </p:nvSpPr>
        <p:spPr>
          <a:xfrm>
            <a:off x="852775" y="609600"/>
            <a:ext cx="5160770" cy="1322887"/>
          </a:xfrm>
        </p:spPr>
        <p:txBody>
          <a:bodyPr>
            <a:normAutofit/>
          </a:bodyPr>
          <a:lstStyle/>
          <a:p>
            <a:r>
              <a:rPr lang="it-IT" sz="2300" b="1" i="0">
                <a:effectLst/>
                <a:latin typeface="FreightSansPro"/>
              </a:rPr>
              <a:t>Che ruolo gioca l’alleanza terapeutica nell’intervento con il bambino</a:t>
            </a:r>
            <a:br>
              <a:rPr lang="it-IT" sz="2300" b="1" i="0">
                <a:effectLst/>
                <a:latin typeface="FreightSansPro"/>
              </a:rPr>
            </a:br>
            <a:endParaRPr lang="it-IT" sz="2300"/>
          </a:p>
        </p:txBody>
      </p:sp>
      <p:sp>
        <p:nvSpPr>
          <p:cNvPr id="3" name="Segnaposto contenuto 2">
            <a:extLst>
              <a:ext uri="{FF2B5EF4-FFF2-40B4-BE49-F238E27FC236}">
                <a16:creationId xmlns:a16="http://schemas.microsoft.com/office/drawing/2014/main" id="{962CD3EE-3496-9404-F883-418992D821C1}"/>
              </a:ext>
            </a:extLst>
          </p:cNvPr>
          <p:cNvSpPr>
            <a:spLocks noGrp="1"/>
          </p:cNvSpPr>
          <p:nvPr>
            <p:ph idx="1"/>
          </p:nvPr>
        </p:nvSpPr>
        <p:spPr>
          <a:xfrm>
            <a:off x="852775" y="2194102"/>
            <a:ext cx="4930463" cy="3908585"/>
          </a:xfrm>
        </p:spPr>
        <p:txBody>
          <a:bodyPr>
            <a:normAutofit/>
          </a:bodyPr>
          <a:lstStyle/>
          <a:p>
            <a:pPr marL="0" indent="0">
              <a:buNone/>
            </a:pPr>
            <a:r>
              <a:rPr lang="it-IT" sz="1400" b="1" i="0">
                <a:effectLst/>
                <a:latin typeface="FreightSansPro"/>
              </a:rPr>
              <a:t>Rappresenta il fattore aspecifico maggiormente predittivo per un intervento efficace</a:t>
            </a:r>
            <a:r>
              <a:rPr lang="it-IT" sz="1400" b="0" i="0">
                <a:effectLst/>
                <a:latin typeface="FreightSansPro"/>
              </a:rPr>
              <a:t>. Essa si compone di tre elementi:</a:t>
            </a:r>
          </a:p>
          <a:p>
            <a:pPr>
              <a:spcAft>
                <a:spcPts val="1200"/>
              </a:spcAft>
              <a:buFont typeface="Arial" panose="020B0604020202020204" pitchFamily="34" charset="0"/>
              <a:buChar char="•"/>
            </a:pPr>
            <a:r>
              <a:rPr lang="it-IT" sz="1400" b="0" i="0">
                <a:effectLst/>
                <a:latin typeface="FreightSansPro"/>
              </a:rPr>
              <a:t>la condivisione di obiettivi tra genitori e terapeuta;</a:t>
            </a:r>
          </a:p>
          <a:p>
            <a:pPr>
              <a:spcAft>
                <a:spcPts val="1200"/>
              </a:spcAft>
              <a:buFont typeface="Arial" panose="020B0604020202020204" pitchFamily="34" charset="0"/>
              <a:buChar char="•"/>
            </a:pPr>
            <a:r>
              <a:rPr lang="it-IT" sz="1400" b="0" i="0">
                <a:effectLst/>
                <a:latin typeface="FreightSansPro"/>
              </a:rPr>
              <a:t>la definizione dei reciproci compiti perché si realizzi il cambiamento;</a:t>
            </a:r>
          </a:p>
          <a:p>
            <a:pPr>
              <a:spcAft>
                <a:spcPts val="1200"/>
              </a:spcAft>
              <a:buFont typeface="Arial" panose="020B0604020202020204" pitchFamily="34" charset="0"/>
              <a:buChar char="•"/>
            </a:pPr>
            <a:r>
              <a:rPr lang="it-IT" sz="1400" b="0" i="0">
                <a:effectLst/>
                <a:latin typeface="FreightSansPro"/>
              </a:rPr>
              <a:t>il legame affettivo della relazione terapeutica, caratterizzato da fiducia e rispetto.</a:t>
            </a:r>
          </a:p>
          <a:p>
            <a:pPr marL="0" indent="0">
              <a:buNone/>
            </a:pPr>
            <a:r>
              <a:rPr lang="it-IT" sz="1400" b="0" i="0">
                <a:effectLst/>
                <a:latin typeface="FreightSansPro"/>
              </a:rPr>
              <a:t>Nel caso del parent training, c’è una condivisione dell’intenzionalità di base fra genitori e terapeuta, il cui obiettivo comune è modificare i comportamenti negativi del bambino, </a:t>
            </a:r>
            <a:r>
              <a:rPr lang="it-IT" sz="1400" b="1" i="0">
                <a:effectLst/>
                <a:latin typeface="FreightSansPro"/>
              </a:rPr>
              <a:t>formando una squadra </a:t>
            </a:r>
            <a:r>
              <a:rPr lang="it-IT" sz="1400" b="0" i="0">
                <a:effectLst/>
                <a:latin typeface="FreightSansPro"/>
              </a:rPr>
              <a:t>che lavora insieme per raggiungerlo. Ciò contribuisce al successo terapeutico.</a:t>
            </a:r>
          </a:p>
          <a:p>
            <a:endParaRPr lang="it-IT" sz="1400"/>
          </a:p>
        </p:txBody>
      </p:sp>
      <p:pic>
        <p:nvPicPr>
          <p:cNvPr id="7" name="Graphic 6" descr="Tiro a segno">
            <a:extLst>
              <a:ext uri="{FF2B5EF4-FFF2-40B4-BE49-F238E27FC236}">
                <a16:creationId xmlns:a16="http://schemas.microsoft.com/office/drawing/2014/main" id="{B216D3DF-9631-BA86-CC36-1211C5031F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6985" y="2353600"/>
            <a:ext cx="2180230" cy="2180230"/>
          </a:xfrm>
          <a:prstGeom prst="rect">
            <a:avLst/>
          </a:prstGeom>
        </p:spPr>
      </p:pic>
    </p:spTree>
    <p:extLst>
      <p:ext uri="{BB962C8B-B14F-4D97-AF65-F5344CB8AC3E}">
        <p14:creationId xmlns:p14="http://schemas.microsoft.com/office/powerpoint/2010/main" val="3197065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1" name="Rectangle 15370">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62" name="Titolo 1">
            <a:extLst>
              <a:ext uri="{FF2B5EF4-FFF2-40B4-BE49-F238E27FC236}">
                <a16:creationId xmlns:a16="http://schemas.microsoft.com/office/drawing/2014/main" id="{382E2613-8CC5-ED97-D696-B9E35FDE185F}"/>
              </a:ext>
            </a:extLst>
          </p:cNvPr>
          <p:cNvSpPr>
            <a:spLocks noGrp="1"/>
          </p:cNvSpPr>
          <p:nvPr>
            <p:ph type="title"/>
          </p:nvPr>
        </p:nvSpPr>
        <p:spPr>
          <a:xfrm>
            <a:off x="292437" y="444464"/>
            <a:ext cx="2565228" cy="1906317"/>
          </a:xfrm>
        </p:spPr>
        <p:txBody>
          <a:bodyPr>
            <a:normAutofit/>
          </a:bodyPr>
          <a:lstStyle/>
          <a:p>
            <a:pPr algn="ctr" eaLnBrk="1" hangingPunct="1"/>
            <a:r>
              <a:rPr lang="it-IT" altLang="it-IT" sz="2400"/>
              <a:t>Programma </a:t>
            </a:r>
          </a:p>
        </p:txBody>
      </p:sp>
      <p:pic>
        <p:nvPicPr>
          <p:cNvPr id="15367" name="Picture 15366">
            <a:extLst>
              <a:ext uri="{FF2B5EF4-FFF2-40B4-BE49-F238E27FC236}">
                <a16:creationId xmlns:a16="http://schemas.microsoft.com/office/drawing/2014/main" id="{A6B456DC-9513-273A-C851-39C1EAF6FB37}"/>
              </a:ext>
            </a:extLst>
          </p:cNvPr>
          <p:cNvPicPr>
            <a:picLocks noChangeAspect="1"/>
          </p:cNvPicPr>
          <p:nvPr/>
        </p:nvPicPr>
        <p:blipFill>
          <a:blip r:embed="rId2"/>
          <a:srcRect l="38458" r="9167" b="3"/>
          <a:stretch/>
        </p:blipFill>
        <p:spPr>
          <a:xfrm>
            <a:off x="20" y="2768743"/>
            <a:ext cx="3208693" cy="4089258"/>
          </a:xfrm>
          <a:prstGeom prst="rect">
            <a:avLst/>
          </a:prstGeom>
        </p:spPr>
      </p:pic>
      <p:sp>
        <p:nvSpPr>
          <p:cNvPr id="15373" name="Rectangle 15372">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3232716"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375" name="Rectangle 15374">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31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aphicFrame>
        <p:nvGraphicFramePr>
          <p:cNvPr id="15365" name="Segnaposto contenuto 2">
            <a:extLst>
              <a:ext uri="{FF2B5EF4-FFF2-40B4-BE49-F238E27FC236}">
                <a16:creationId xmlns:a16="http://schemas.microsoft.com/office/drawing/2014/main" id="{86648A22-F045-A8F5-CD8F-AB6FD5126997}"/>
              </a:ext>
            </a:extLst>
          </p:cNvPr>
          <p:cNvGraphicFramePr>
            <a:graphicFrameLocks noGrp="1"/>
          </p:cNvGraphicFramePr>
          <p:nvPr>
            <p:ph idx="1"/>
            <p:extLst>
              <p:ext uri="{D42A27DB-BD31-4B8C-83A1-F6EECF244321}">
                <p14:modId xmlns:p14="http://schemas.microsoft.com/office/powerpoint/2010/main" val="2520622450"/>
              </p:ext>
            </p:extLst>
          </p:nvPr>
        </p:nvGraphicFramePr>
        <p:xfrm>
          <a:off x="4073734" y="678955"/>
          <a:ext cx="4189836" cy="5409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2122</TotalTime>
  <Words>4664</Words>
  <Application>Microsoft Macintosh PowerPoint</Application>
  <PresentationFormat>Presentazione su schermo (4:3)</PresentationFormat>
  <Paragraphs>290</Paragraphs>
  <Slides>63</Slides>
  <Notes>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63</vt:i4>
      </vt:variant>
    </vt:vector>
  </HeadingPairs>
  <TitlesOfParts>
    <vt:vector size="70" baseType="lpstr">
      <vt:lpstr>Times New Roman</vt:lpstr>
      <vt:lpstr>Arial</vt:lpstr>
      <vt:lpstr>Tw Cen MT</vt:lpstr>
      <vt:lpstr>Wingdings</vt:lpstr>
      <vt:lpstr>Wingdings 2</vt:lpstr>
      <vt:lpstr>Candara</vt:lpstr>
      <vt:lpstr>Tema di Office</vt:lpstr>
      <vt:lpstr>Presentazione standard di PowerPoint</vt:lpstr>
      <vt:lpstr>Parent training</vt:lpstr>
      <vt:lpstr>Quando nasce …</vt:lpstr>
      <vt:lpstr>Parent training</vt:lpstr>
      <vt:lpstr>L’assessment iniziale con i genitori</vt:lpstr>
      <vt:lpstr>Durante il colloquio</vt:lpstr>
      <vt:lpstr>Parent training</vt:lpstr>
      <vt:lpstr>Che ruolo gioca l’alleanza terapeutica nell’intervento con il bambino </vt:lpstr>
      <vt:lpstr>Programma </vt:lpstr>
      <vt:lpstr>I genitori come &lt;&lt;coterapeuti&gt;&gt;</vt:lpstr>
      <vt:lpstr>Famiglie problematiche</vt:lpstr>
      <vt:lpstr>Famiglie problematiche</vt:lpstr>
      <vt:lpstr>Formare aspettative realistiche riguardo agli incontri proposti</vt:lpstr>
      <vt:lpstr>Creare un quadro equilibrato delle risorse e dei limiti del b.</vt:lpstr>
      <vt:lpstr>Dare strumenti per la gestione del comportamento del b.</vt:lpstr>
      <vt:lpstr>Strumenti</vt:lpstr>
      <vt:lpstr>Strumenti</vt:lpstr>
      <vt:lpstr>Strumenti</vt:lpstr>
      <vt:lpstr>Strumenti</vt:lpstr>
      <vt:lpstr>Strumenti</vt:lpstr>
      <vt:lpstr>Strumenti</vt:lpstr>
      <vt:lpstr>Presentazione standard di PowerPoint</vt:lpstr>
      <vt:lpstr>Strumenti «Che cosa succede esattamente?» </vt:lpstr>
      <vt:lpstr>Scelte educative che favoriscono l’autoregolazione</vt:lpstr>
      <vt:lpstr>Strumenti</vt:lpstr>
      <vt:lpstr>Individuare i C – del b.</vt:lpstr>
      <vt:lpstr>Strumenti:  «cosa c’è da cambiare»</vt:lpstr>
      <vt:lpstr>Strumenti: «come porre rimedio ai C – » </vt:lpstr>
      <vt:lpstr>Ampliare il proprio bagaglio di strategie</vt:lpstr>
      <vt:lpstr>Strumenti</vt:lpstr>
      <vt:lpstr>Strumenti</vt:lpstr>
      <vt:lpstr>Applicare alle situazioni  problematiche un piano d’azione efficace</vt:lpstr>
      <vt:lpstr>Strumenti: «Formulare un piano di soluzione»  </vt:lpstr>
      <vt:lpstr>Il percorso compiuto</vt:lpstr>
      <vt:lpstr>Il percorso compiuto</vt:lpstr>
      <vt:lpstr>Il percorso compiuto</vt:lpstr>
      <vt:lpstr>Fonti bibliografiche</vt:lpstr>
      <vt:lpstr>Sitografia</vt:lpstr>
      <vt:lpstr>La storia di L.</vt:lpstr>
      <vt:lpstr>Storia scolastica</vt:lpstr>
      <vt:lpstr>Storia scolastica</vt:lpstr>
      <vt:lpstr>Storia scolastica</vt:lpstr>
      <vt:lpstr>Interventi effettuati</vt:lpstr>
      <vt:lpstr> Colloqui </vt:lpstr>
      <vt:lpstr>Colloqui</vt:lpstr>
      <vt:lpstr>Concettualizzazione</vt:lpstr>
      <vt:lpstr>Interventi effettuati</vt:lpstr>
      <vt:lpstr> Colloqui </vt:lpstr>
      <vt:lpstr>Osservazioni dirette in ambiente domestico </vt:lpstr>
      <vt:lpstr>Valutazioni in itinere</vt:lpstr>
      <vt:lpstr>Valutazioni in itinere</vt:lpstr>
      <vt:lpstr>Valutazioni in itinere</vt:lpstr>
      <vt:lpstr>L’ABC COMPORTAMENTALE</vt:lpstr>
      <vt:lpstr>RET</vt:lpstr>
      <vt:lpstr>Conclusione I Atto</vt:lpstr>
      <vt:lpstr>Situazione attuale</vt:lpstr>
      <vt:lpstr>Situazione attuale</vt:lpstr>
      <vt:lpstr>L’epilogo </vt:lpstr>
      <vt:lpstr>Riflessione</vt:lpstr>
      <vt:lpstr>A voi la parola …</vt:lpstr>
      <vt:lpstr>Proposte relative al contesto scolastico </vt:lpstr>
      <vt:lpstr>Ciò che è in corso…</vt:lpstr>
      <vt:lpstr>Risultati a B.T.</vt:lpstr>
    </vt:vector>
  </TitlesOfParts>
  <Company>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L’iperattività nei bambini</dc:title>
  <dc:creator>as</dc:creator>
  <cp:lastModifiedBy>Antonella Chifari</cp:lastModifiedBy>
  <cp:revision>90</cp:revision>
  <dcterms:created xsi:type="dcterms:W3CDTF">2005-02-14T20:26:23Z</dcterms:created>
  <dcterms:modified xsi:type="dcterms:W3CDTF">2025-01-20T19:47:58Z</dcterms:modified>
</cp:coreProperties>
</file>