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 id="2147483698" r:id="rId2"/>
  </p:sldMasterIdLst>
  <p:notesMasterIdLst>
    <p:notesMasterId r:id="rId38"/>
  </p:notesMasterIdLst>
  <p:sldIdLst>
    <p:sldId id="284" r:id="rId3"/>
    <p:sldId id="1305" r:id="rId4"/>
    <p:sldId id="309" r:id="rId5"/>
    <p:sldId id="310" r:id="rId6"/>
    <p:sldId id="311" r:id="rId7"/>
    <p:sldId id="314" r:id="rId8"/>
    <p:sldId id="1302" r:id="rId9"/>
    <p:sldId id="1301" r:id="rId10"/>
    <p:sldId id="1297" r:id="rId11"/>
    <p:sldId id="1310" r:id="rId12"/>
    <p:sldId id="370" r:id="rId13"/>
    <p:sldId id="295" r:id="rId14"/>
    <p:sldId id="1300" r:id="rId15"/>
    <p:sldId id="1304" r:id="rId16"/>
    <p:sldId id="1254" r:id="rId17"/>
    <p:sldId id="1298" r:id="rId18"/>
    <p:sldId id="291" r:id="rId19"/>
    <p:sldId id="273" r:id="rId20"/>
    <p:sldId id="1299" r:id="rId21"/>
    <p:sldId id="1238" r:id="rId22"/>
    <p:sldId id="1233" r:id="rId23"/>
    <p:sldId id="1234" r:id="rId24"/>
    <p:sldId id="1235" r:id="rId25"/>
    <p:sldId id="1306" r:id="rId26"/>
    <p:sldId id="259" r:id="rId27"/>
    <p:sldId id="1303" r:id="rId28"/>
    <p:sldId id="1308" r:id="rId29"/>
    <p:sldId id="1290" r:id="rId30"/>
    <p:sldId id="376" r:id="rId31"/>
    <p:sldId id="1285" r:id="rId32"/>
    <p:sldId id="1313" r:id="rId33"/>
    <p:sldId id="1295" r:id="rId34"/>
    <p:sldId id="1314" r:id="rId35"/>
    <p:sldId id="423" r:id="rId36"/>
    <p:sldId id="1309" r:id="rId37"/>
  </p:sldIdLst>
  <p:sldSz cx="13004800" cy="97536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551AB772-9845-4C18-9094-09ADA0E47C50}">
          <p14:sldIdLst>
            <p14:sldId id="284"/>
            <p14:sldId id="1305"/>
            <p14:sldId id="309"/>
            <p14:sldId id="310"/>
            <p14:sldId id="311"/>
            <p14:sldId id="314"/>
            <p14:sldId id="1302"/>
            <p14:sldId id="1301"/>
            <p14:sldId id="1297"/>
            <p14:sldId id="1310"/>
            <p14:sldId id="370"/>
            <p14:sldId id="295"/>
            <p14:sldId id="1300"/>
            <p14:sldId id="1304"/>
            <p14:sldId id="1254"/>
            <p14:sldId id="1298"/>
            <p14:sldId id="291"/>
            <p14:sldId id="273"/>
            <p14:sldId id="1299"/>
            <p14:sldId id="1238"/>
            <p14:sldId id="1233"/>
            <p14:sldId id="1234"/>
            <p14:sldId id="1235"/>
            <p14:sldId id="1306"/>
            <p14:sldId id="259"/>
            <p14:sldId id="1303"/>
            <p14:sldId id="1308"/>
            <p14:sldId id="1290"/>
            <p14:sldId id="376"/>
            <p14:sldId id="1285"/>
            <p14:sldId id="1313"/>
            <p14:sldId id="1295"/>
            <p14:sldId id="1314"/>
            <p14:sldId id="423"/>
            <p14:sldId id="1309"/>
          </p14:sldIdLst>
        </p14:section>
        <p14:section name="Sezione senza titolo" id="{1919481D-32AB-41E7-BF82-94E57A954CD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2" autoAdjust="0"/>
    <p:restoredTop sz="87990" autoAdjust="0"/>
  </p:normalViewPr>
  <p:slideViewPr>
    <p:cSldViewPr snapToGrid="0">
      <p:cViewPr varScale="1">
        <p:scale>
          <a:sx n="28" d="100"/>
          <a:sy n="28" d="100"/>
        </p:scale>
        <p:origin x="1096" y="48"/>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1143000" y="685800"/>
            <a:ext cx="4572000" cy="3429000"/>
          </a:xfrm>
          <a:prstGeom prst="rect">
            <a:avLst/>
          </a:prstGeom>
        </p:spPr>
        <p:txBody>
          <a:bodyPr/>
          <a:lstStyle/>
          <a:p>
            <a:endParaRPr/>
          </a:p>
        </p:txBody>
      </p:sp>
      <p:sp>
        <p:nvSpPr>
          <p:cNvPr id="319" name="Shape 3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a:extLst>
              <a:ext uri="{FF2B5EF4-FFF2-40B4-BE49-F238E27FC236}">
                <a16:creationId xmlns:a16="http://schemas.microsoft.com/office/drawing/2014/main" id="{4509B55A-71A5-7EAB-AABB-515B89CA19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a:extLst>
              <a:ext uri="{FF2B5EF4-FFF2-40B4-BE49-F238E27FC236}">
                <a16:creationId xmlns:a16="http://schemas.microsoft.com/office/drawing/2014/main" id="{A113A1DC-B12A-D455-2FB5-4969C90470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148" name="Segnaposto numero diapositiva 3">
            <a:extLst>
              <a:ext uri="{FF2B5EF4-FFF2-40B4-BE49-F238E27FC236}">
                <a16:creationId xmlns:a16="http://schemas.microsoft.com/office/drawing/2014/main" id="{4D0F480F-C7FF-4BCF-6074-C45F4DDA17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8481CA-FF7F-422E-AFF7-A6E823067623}" type="slidenum">
              <a:rPr lang="it-IT" altLang="it-IT" smtClean="0"/>
              <a:pPr/>
              <a:t>4</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823B08-B411-763F-9FB8-E3E2890CC7A3}"/>
              </a:ext>
            </a:extLst>
          </p:cNvPr>
          <p:cNvSpPr>
            <a:spLocks noGrp="1"/>
          </p:cNvSpPr>
          <p:nvPr>
            <p:ph type="ctrTitle"/>
          </p:nvPr>
        </p:nvSpPr>
        <p:spPr>
          <a:xfrm>
            <a:off x="1625600" y="1596249"/>
            <a:ext cx="9753600" cy="3395698"/>
          </a:xfrm>
        </p:spPr>
        <p:txBody>
          <a:bodyPr anchor="b"/>
          <a:lstStyle>
            <a:lvl1pPr algn="ctr">
              <a:defRPr sz="64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526751D-858A-C93F-D22B-221C86116C24}"/>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7C071AE-9215-695A-86C8-04E77767FF71}"/>
              </a:ext>
            </a:extLst>
          </p:cNvPr>
          <p:cNvSpPr>
            <a:spLocks noGrp="1"/>
          </p:cNvSpPr>
          <p:nvPr>
            <p:ph type="dt" sz="half" idx="10"/>
          </p:nvPr>
        </p:nvSpPr>
        <p:spPr/>
        <p:txBody>
          <a:bodyPr/>
          <a:lstStyle/>
          <a:p>
            <a:pPr>
              <a:defRPr/>
            </a:pPr>
            <a:endParaRPr lang="it-IT"/>
          </a:p>
        </p:txBody>
      </p:sp>
      <p:sp>
        <p:nvSpPr>
          <p:cNvPr id="5" name="Segnaposto piè di pagina 4">
            <a:extLst>
              <a:ext uri="{FF2B5EF4-FFF2-40B4-BE49-F238E27FC236}">
                <a16:creationId xmlns:a16="http://schemas.microsoft.com/office/drawing/2014/main" id="{931F3AC8-22B7-2462-E3AA-505E743E6B47}"/>
              </a:ext>
            </a:extLst>
          </p:cNvPr>
          <p:cNvSpPr>
            <a:spLocks noGrp="1"/>
          </p:cNvSpPr>
          <p:nvPr>
            <p:ph type="ftr" sz="quarter" idx="11"/>
          </p:nvPr>
        </p:nvSpPr>
        <p:spPr/>
        <p:txBody>
          <a:bodyPr/>
          <a:lstStyle/>
          <a:p>
            <a:pPr>
              <a:defRPr/>
            </a:pPr>
            <a:endParaRPr lang="it-IT"/>
          </a:p>
        </p:txBody>
      </p:sp>
      <p:sp>
        <p:nvSpPr>
          <p:cNvPr id="6" name="Segnaposto numero diapositiva 5">
            <a:extLst>
              <a:ext uri="{FF2B5EF4-FFF2-40B4-BE49-F238E27FC236}">
                <a16:creationId xmlns:a16="http://schemas.microsoft.com/office/drawing/2014/main" id="{9AA549D8-E81D-4E92-B42B-9BAC31B03740}"/>
              </a:ext>
            </a:extLst>
          </p:cNvPr>
          <p:cNvSpPr>
            <a:spLocks noGrp="1"/>
          </p:cNvSpPr>
          <p:nvPr>
            <p:ph type="sldNum" sz="quarter" idx="12"/>
          </p:nvPr>
        </p:nvSpPr>
        <p:spPr/>
        <p:txBody>
          <a:bodyPr/>
          <a:lstStyle/>
          <a:p>
            <a:pPr>
              <a:defRPr/>
            </a:pPr>
            <a:fld id="{EC89EFB6-49ED-47B3-9469-E0E1A624CF63}" type="slidenum">
              <a:rPr lang="it-IT" altLang="it-IT" smtClean="0"/>
              <a:pPr>
                <a:defRPr/>
              </a:pPr>
              <a:t>‹N›</a:t>
            </a:fld>
            <a:endParaRPr lang="it-IT" altLang="it-IT"/>
          </a:p>
        </p:txBody>
      </p:sp>
    </p:spTree>
    <p:extLst>
      <p:ext uri="{BB962C8B-B14F-4D97-AF65-F5344CB8AC3E}">
        <p14:creationId xmlns:p14="http://schemas.microsoft.com/office/powerpoint/2010/main" val="19475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E7D883-2197-D17E-D872-A5328816943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47326E-FD98-771D-A62A-68FF9839684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BF3E934-F00C-39CB-6CF1-38B1D5F45F4B}"/>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5" name="Segnaposto piè di pagina 4">
            <a:extLst>
              <a:ext uri="{FF2B5EF4-FFF2-40B4-BE49-F238E27FC236}">
                <a16:creationId xmlns:a16="http://schemas.microsoft.com/office/drawing/2014/main" id="{1103A5FF-CA4D-121F-1C70-E5B057F281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376D2C-D506-E11B-9D3A-F914648ADD79}"/>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36207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09916B8-FC6D-8E2D-AC8D-3F5E967B6EC6}"/>
              </a:ext>
            </a:extLst>
          </p:cNvPr>
          <p:cNvSpPr>
            <a:spLocks noGrp="1"/>
          </p:cNvSpPr>
          <p:nvPr>
            <p:ph type="title" orient="vert"/>
          </p:nvPr>
        </p:nvSpPr>
        <p:spPr>
          <a:xfrm>
            <a:off x="9306560" y="519289"/>
            <a:ext cx="2804160" cy="82657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406329E-2B00-2F3E-C86C-ADEC88DEC77F}"/>
              </a:ext>
            </a:extLst>
          </p:cNvPr>
          <p:cNvSpPr>
            <a:spLocks noGrp="1"/>
          </p:cNvSpPr>
          <p:nvPr>
            <p:ph type="body" orient="vert" idx="1"/>
          </p:nvPr>
        </p:nvSpPr>
        <p:spPr>
          <a:xfrm>
            <a:off x="894080" y="519289"/>
            <a:ext cx="8249920" cy="82657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9DFB06-9842-4C54-DA62-E6FF858DD5C7}"/>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5" name="Segnaposto piè di pagina 4">
            <a:extLst>
              <a:ext uri="{FF2B5EF4-FFF2-40B4-BE49-F238E27FC236}">
                <a16:creationId xmlns:a16="http://schemas.microsoft.com/office/drawing/2014/main" id="{43A319FE-FDA2-0EA3-AE0A-0E58EE323FB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2DA60C-05D2-6110-2FDB-C3144B05CD8F}"/>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7577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246" name="Immagine"/>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24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45644070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sp>
        <p:nvSpPr>
          <p:cNvPr id="26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4807365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231952" y="2059094"/>
            <a:ext cx="9414035" cy="4735404"/>
          </a:xfrm>
        </p:spPr>
        <p:txBody>
          <a:bodyPr anchor="b"/>
          <a:lstStyle>
            <a:lvl1pPr>
              <a:defRPr sz="768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31952" y="6794496"/>
            <a:ext cx="9414035" cy="1225131"/>
          </a:xfrm>
        </p:spPr>
        <p:txBody>
          <a:bodyPr anchor="t"/>
          <a:lstStyle>
            <a:lvl1pPr marL="0" indent="0" algn="l">
              <a:buNone/>
              <a:defRPr cap="all">
                <a:solidFill>
                  <a:schemeClr val="accent1"/>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2/22/2026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8429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2/22/2026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62049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31954" y="4070021"/>
            <a:ext cx="9414034" cy="2724476"/>
          </a:xfrm>
        </p:spPr>
        <p:txBody>
          <a:bodyPr anchor="b"/>
          <a:lstStyle>
            <a:lvl1pPr algn="l">
              <a:defRPr sz="4267"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31952" y="6794497"/>
            <a:ext cx="9414035" cy="1223680"/>
          </a:xfrm>
        </p:spPr>
        <p:txBody>
          <a:bodyPr anchor="t"/>
          <a:lstStyle>
            <a:lvl1pPr marL="0" indent="0" algn="l">
              <a:buNone/>
              <a:defRPr sz="2133" cap="all">
                <a:solidFill>
                  <a:schemeClr val="accent1"/>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5059C3-6A89-4494-99FF-5A4D6FFD50EB}" type="datetimeFigureOut">
              <a:rPr lang="en-US" smtClean="0"/>
              <a:t>2/22/2026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6759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76867" y="2930596"/>
            <a:ext cx="4689428" cy="5967307"/>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031460" y="2924220"/>
            <a:ext cx="4689430" cy="5973682"/>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2/22/2026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34986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7" y="2709333"/>
            <a:ext cx="4689427" cy="819573"/>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4" name="Content Placeholder 3"/>
          <p:cNvSpPr>
            <a:spLocks noGrp="1"/>
          </p:cNvSpPr>
          <p:nvPr>
            <p:ph sz="half" idx="2"/>
          </p:nvPr>
        </p:nvSpPr>
        <p:spPr>
          <a:xfrm>
            <a:off x="1176867" y="3576320"/>
            <a:ext cx="4689428" cy="5321583"/>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31462" y="2709333"/>
            <a:ext cx="4689428" cy="819573"/>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6" name="Content Placeholder 5"/>
          <p:cNvSpPr>
            <a:spLocks noGrp="1"/>
          </p:cNvSpPr>
          <p:nvPr>
            <p:ph sz="quarter" idx="4"/>
          </p:nvPr>
        </p:nvSpPr>
        <p:spPr>
          <a:xfrm>
            <a:off x="6031462" y="3576320"/>
            <a:ext cx="4689428" cy="5321583"/>
          </a:xfrm>
        </p:spPr>
        <p:txBody>
          <a:bodyPr>
            <a:normAutofit/>
          </a:bodyPr>
          <a:lstStyle>
            <a:lvl1pPr>
              <a:defRPr sz="1920"/>
            </a:lvl1pPr>
            <a:lvl2pPr>
              <a:defRPr sz="1707"/>
            </a:lvl2pPr>
            <a:lvl3pPr>
              <a:defRPr sz="1493"/>
            </a:lvl3pPr>
            <a:lvl4pPr>
              <a:defRPr sz="1280"/>
            </a:lvl4pPr>
            <a:lvl5pPr>
              <a:defRPr sz="1280"/>
            </a:lvl5pPr>
            <a:lvl6pPr>
              <a:defRPr sz="1280"/>
            </a:lvl6pPr>
            <a:lvl7pPr>
              <a:defRPr sz="1280"/>
            </a:lvl7pPr>
            <a:lvl8pPr>
              <a:defRPr sz="1280"/>
            </a:lvl8pPr>
            <a:lvl9pPr>
              <a:defRPr sz="128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2/22/2026</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92556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1FAF3416-4057-4DAA-829D-4CA07428D088}" type="datetimeFigureOut">
              <a:rPr lang="en-US" smtClean="0"/>
              <a:t>2/22/2026</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4519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9A5DAC-BC22-A926-0E7D-28593E656A9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B20AB-ED06-361D-6DBC-3C80F52EB06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832F17-A85F-38FD-219C-2CC0AB6030D0}"/>
              </a:ext>
            </a:extLst>
          </p:cNvPr>
          <p:cNvSpPr>
            <a:spLocks noGrp="1"/>
          </p:cNvSpPr>
          <p:nvPr>
            <p:ph type="dt" sz="half" idx="10"/>
          </p:nvPr>
        </p:nvSpPr>
        <p:spPr/>
        <p:txBody>
          <a:bodyPr/>
          <a:lstStyle/>
          <a:p>
            <a:fld id="{44B59B35-DE67-4F2B-A9EC-92004F2BA76F}" type="datetimeFigureOut">
              <a:rPr lang="it-IT" smtClean="0"/>
              <a:t>22/02/2026</a:t>
            </a:fld>
            <a:endParaRPr lang="it-IT"/>
          </a:p>
        </p:txBody>
      </p:sp>
      <p:sp>
        <p:nvSpPr>
          <p:cNvPr id="5" name="Segnaposto piè di pagina 4">
            <a:extLst>
              <a:ext uri="{FF2B5EF4-FFF2-40B4-BE49-F238E27FC236}">
                <a16:creationId xmlns:a16="http://schemas.microsoft.com/office/drawing/2014/main" id="{E770D387-68E3-6759-B587-B0873E00F6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B2767E-09CB-8743-372B-B51B5B12738B}"/>
              </a:ext>
            </a:extLst>
          </p:cNvPr>
          <p:cNvSpPr>
            <a:spLocks noGrp="1"/>
          </p:cNvSpPr>
          <p:nvPr>
            <p:ph type="sldNum" sz="quarter" idx="12"/>
          </p:nvPr>
        </p:nvSpPr>
        <p:spPr/>
        <p:txBody>
          <a:bodyPr/>
          <a:lstStyle/>
          <a:p>
            <a:fld id="{051D2082-A362-415A-82A4-8E054D9AA654}" type="slidenum">
              <a:rPr lang="it-IT" smtClean="0"/>
              <a:t>‹N›</a:t>
            </a:fld>
            <a:endParaRPr lang="it-IT"/>
          </a:p>
        </p:txBody>
      </p:sp>
    </p:spTree>
    <p:extLst>
      <p:ext uri="{BB962C8B-B14F-4D97-AF65-F5344CB8AC3E}">
        <p14:creationId xmlns:p14="http://schemas.microsoft.com/office/powerpoint/2010/main" val="3784646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1D9284-D300-4297-87F7-E791DCC15DB1}" type="datetimeFigureOut">
              <a:rPr lang="en-US" smtClean="0"/>
              <a:t>2/22/2026</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5898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31951" y="2059094"/>
            <a:ext cx="3627802" cy="2059093"/>
          </a:xfrm>
        </p:spPr>
        <p:txBody>
          <a:bodyPr anchor="b"/>
          <a:lstStyle>
            <a:lvl1pPr algn="l">
              <a:defRPr sz="256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3591" y="2059093"/>
            <a:ext cx="5542397" cy="6502400"/>
          </a:xfrm>
        </p:spPr>
        <p:txBody>
          <a:bodyPr anchor="ctr">
            <a:normAutofit/>
          </a:bodyPr>
          <a:lstStyle>
            <a:lvl1pPr>
              <a:defRPr sz="2133"/>
            </a:lvl1pPr>
            <a:lvl2pPr>
              <a:defRPr sz="1920"/>
            </a:lvl2pPr>
            <a:lvl3pPr>
              <a:defRPr sz="1707"/>
            </a:lvl3pPr>
            <a:lvl4pPr>
              <a:defRPr sz="1493"/>
            </a:lvl4pPr>
            <a:lvl5pPr>
              <a:defRPr sz="1493"/>
            </a:lvl5pPr>
            <a:lvl6pPr>
              <a:defRPr sz="1493"/>
            </a:lvl6pPr>
            <a:lvl7pPr>
              <a:defRPr sz="1493"/>
            </a:lvl7pPr>
            <a:lvl8pPr>
              <a:defRPr sz="1493"/>
            </a:lvl8pPr>
            <a:lvl9pPr>
              <a:defRPr sz="1493"/>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31951" y="4450532"/>
            <a:ext cx="3627801" cy="4118185"/>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37D525BB-DA17-4BA0-B3C8-3AC3ABC827E6}" type="datetimeFigureOut">
              <a:rPr lang="en-US" smtClean="0"/>
              <a:t>2/22/2026</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91035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30834" y="2637073"/>
            <a:ext cx="5432433" cy="2239727"/>
          </a:xfrm>
        </p:spPr>
        <p:txBody>
          <a:bodyPr anchor="b">
            <a:normAutofit/>
          </a:bodyPr>
          <a:lstStyle>
            <a:lvl1pPr algn="l">
              <a:defRPr sz="384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12849" y="1625600"/>
            <a:ext cx="3413760" cy="6502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it-IT"/>
              <a:t>Fare clic sull'icona per inserire un'immagine</a:t>
            </a:r>
            <a:endParaRPr lang="en-US" dirty="0"/>
          </a:p>
        </p:txBody>
      </p:sp>
      <p:sp>
        <p:nvSpPr>
          <p:cNvPr id="4" name="Text Placeholder 3"/>
          <p:cNvSpPr>
            <a:spLocks noGrp="1"/>
          </p:cNvSpPr>
          <p:nvPr>
            <p:ph type="body" sz="half" idx="2"/>
          </p:nvPr>
        </p:nvSpPr>
        <p:spPr>
          <a:xfrm>
            <a:off x="1231951" y="5201920"/>
            <a:ext cx="5423978" cy="1950720"/>
          </a:xfrm>
        </p:spPr>
        <p:txBody>
          <a:bodyPr>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16C4C9A-3960-41CF-A4E9-2A8FB932454B}" type="datetimeFigureOut">
              <a:rPr lang="en-US" smtClean="0"/>
              <a:t>2/22/2026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37173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31954" y="6827502"/>
            <a:ext cx="9414034" cy="806027"/>
          </a:xfrm>
        </p:spPr>
        <p:txBody>
          <a:bodyPr anchor="b">
            <a:normAutofit/>
          </a:bodyPr>
          <a:lstStyle>
            <a:lvl1pPr algn="l">
              <a:defRPr sz="256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31952" y="975360"/>
            <a:ext cx="9414035" cy="517783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it-IT"/>
              <a:t>Fare clic sull'icona per inserire un'immagine</a:t>
            </a:r>
            <a:endParaRPr lang="en-US" dirty="0"/>
          </a:p>
        </p:txBody>
      </p:sp>
      <p:sp>
        <p:nvSpPr>
          <p:cNvPr id="4" name="Text Placeholder 3"/>
          <p:cNvSpPr>
            <a:spLocks noGrp="1"/>
          </p:cNvSpPr>
          <p:nvPr>
            <p:ph type="body" sz="half" idx="2"/>
          </p:nvPr>
        </p:nvSpPr>
        <p:spPr>
          <a:xfrm>
            <a:off x="1231953" y="7633529"/>
            <a:ext cx="9414033" cy="702168"/>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CBC1C18-307B-4F68-A007-B5B542270E8D}" type="datetimeFigureOut">
              <a:rPr lang="en-US" smtClean="0"/>
              <a:t>2/22/2026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5940800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231952" y="2059093"/>
            <a:ext cx="9414036" cy="2817707"/>
          </a:xfrm>
        </p:spPr>
        <p:txBody>
          <a:bodyPr/>
          <a:lstStyle>
            <a:lvl1pPr>
              <a:defRPr sz="512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231952" y="5201920"/>
            <a:ext cx="9414036" cy="3359573"/>
          </a:xfrm>
        </p:spPr>
        <p:txBody>
          <a:bodyPr anchor="ctr">
            <a:normAutofit/>
          </a:bodyPr>
          <a:lstStyle>
            <a:lvl1pPr marL="0" indent="0">
              <a:buNone/>
              <a:defRPr sz="192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BC1C18-307B-4F68-A007-B5B542270E8D}" type="datetimeFigureOut">
              <a:rPr lang="en-US" smtClean="0"/>
              <a:t>2/22/2026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8367843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788" y="2059093"/>
            <a:ext cx="8532603" cy="3304354"/>
          </a:xfrm>
        </p:spPr>
        <p:txBody>
          <a:bodyPr/>
          <a:lstStyle>
            <a:lvl1pPr>
              <a:defRPr sz="512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2059093" y="5363448"/>
            <a:ext cx="7878217" cy="486647"/>
          </a:xfrm>
        </p:spPr>
        <p:txBody>
          <a:bodyPr anchor="t">
            <a:normAutofit/>
          </a:bodyPr>
          <a:lstStyle>
            <a:lvl1pPr marL="0" indent="0">
              <a:buNone/>
              <a:defRPr lang="en-US" sz="1493" b="0" i="0" kern="1200" cap="small" dirty="0">
                <a:solidFill>
                  <a:schemeClr val="accent1"/>
                </a:solidFill>
                <a:latin typeface="+mj-lt"/>
                <a:ea typeface="+mj-ea"/>
                <a:cs typeface="+mj-cs"/>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10" name="Text Placeholder 3"/>
          <p:cNvSpPr>
            <a:spLocks noGrp="1"/>
          </p:cNvSpPr>
          <p:nvPr>
            <p:ph type="body" sz="half" idx="2"/>
          </p:nvPr>
        </p:nvSpPr>
        <p:spPr>
          <a:xfrm>
            <a:off x="1231952" y="6187601"/>
            <a:ext cx="9414036" cy="2384213"/>
          </a:xfrm>
        </p:spPr>
        <p:txBody>
          <a:bodyPr anchor="ctr">
            <a:normAutofit/>
          </a:bodyPr>
          <a:lstStyle>
            <a:lvl1pPr marL="0" indent="0">
              <a:buNone/>
              <a:defRPr sz="192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BC1C18-307B-4F68-A007-B5B542270E8D}" type="datetimeFigureOut">
              <a:rPr lang="en-US" smtClean="0"/>
              <a:t>2/22/2026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958181" y="1381338"/>
            <a:ext cx="855373" cy="209506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3014" dirty="0"/>
              <a:t>“</a:t>
            </a:r>
          </a:p>
        </p:txBody>
      </p:sp>
      <p:sp>
        <p:nvSpPr>
          <p:cNvPr id="13" name="TextBox 12"/>
          <p:cNvSpPr txBox="1"/>
          <p:nvPr/>
        </p:nvSpPr>
        <p:spPr>
          <a:xfrm>
            <a:off x="9952523" y="3717387"/>
            <a:ext cx="855373" cy="209506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3014" dirty="0"/>
              <a:t>”</a:t>
            </a:r>
          </a:p>
        </p:txBody>
      </p:sp>
    </p:spTree>
    <p:extLst>
      <p:ext uri="{BB962C8B-B14F-4D97-AF65-F5344CB8AC3E}">
        <p14:creationId xmlns:p14="http://schemas.microsoft.com/office/powerpoint/2010/main" val="349415730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31952" y="4443308"/>
            <a:ext cx="9414036" cy="2351189"/>
          </a:xfrm>
        </p:spPr>
        <p:txBody>
          <a:bodyPr anchor="b"/>
          <a:lstStyle>
            <a:lvl1pPr algn="l">
              <a:defRPr sz="4267"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31952" y="6794497"/>
            <a:ext cx="9414035" cy="1223680"/>
          </a:xfrm>
        </p:spPr>
        <p:txBody>
          <a:bodyPr anchor="t"/>
          <a:lstStyle>
            <a:lvl1pPr marL="0" indent="0" algn="l">
              <a:buNone/>
              <a:defRPr sz="2133" cap="none">
                <a:solidFill>
                  <a:schemeClr val="accent1"/>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CBC1C18-307B-4F68-A007-B5B542270E8D}" type="datetimeFigureOut">
              <a:rPr lang="en-US" smtClean="0"/>
              <a:t>2/22/2026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8623390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8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143" y="2817706"/>
            <a:ext cx="3143324" cy="819573"/>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16" name="Text Placeholder 3"/>
          <p:cNvSpPr>
            <a:spLocks noGrp="1"/>
          </p:cNvSpPr>
          <p:nvPr>
            <p:ph type="body" sz="half" idx="15"/>
          </p:nvPr>
        </p:nvSpPr>
        <p:spPr>
          <a:xfrm>
            <a:off x="695960" y="3793067"/>
            <a:ext cx="3122507" cy="5104836"/>
          </a:xfrm>
        </p:spPr>
        <p:txBody>
          <a:bodyPr anchor="t">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5" name="Text Placeholder 4"/>
          <p:cNvSpPr>
            <a:spLocks noGrp="1"/>
          </p:cNvSpPr>
          <p:nvPr>
            <p:ph type="body" sz="quarter" idx="3"/>
          </p:nvPr>
        </p:nvSpPr>
        <p:spPr>
          <a:xfrm>
            <a:off x="4142570" y="2817706"/>
            <a:ext cx="3131990" cy="819573"/>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19" name="Text Placeholder 3"/>
          <p:cNvSpPr>
            <a:spLocks noGrp="1"/>
          </p:cNvSpPr>
          <p:nvPr>
            <p:ph type="body" sz="half" idx="16"/>
          </p:nvPr>
        </p:nvSpPr>
        <p:spPr>
          <a:xfrm>
            <a:off x="4131313" y="3793067"/>
            <a:ext cx="3143247" cy="5104836"/>
          </a:xfrm>
        </p:spPr>
        <p:txBody>
          <a:bodyPr anchor="t">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599681" y="2817706"/>
            <a:ext cx="3127587" cy="819573"/>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20" name="Text Placeholder 3"/>
          <p:cNvSpPr>
            <a:spLocks noGrp="1"/>
          </p:cNvSpPr>
          <p:nvPr>
            <p:ph type="body" sz="half" idx="17"/>
          </p:nvPr>
        </p:nvSpPr>
        <p:spPr>
          <a:xfrm>
            <a:off x="7599681" y="3793067"/>
            <a:ext cx="3127587" cy="5104836"/>
          </a:xfrm>
        </p:spPr>
        <p:txBody>
          <a:bodyPr anchor="t">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cxnSp>
        <p:nvCxnSpPr>
          <p:cNvPr id="17" name="Straight Connector 16"/>
          <p:cNvCxnSpPr/>
          <p:nvPr/>
        </p:nvCxnSpPr>
        <p:spPr>
          <a:xfrm>
            <a:off x="3974551" y="3034454"/>
            <a:ext cx="0" cy="563541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26375" y="3034453"/>
            <a:ext cx="0" cy="564178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2/22/2026</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9419673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8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95961" y="6045794"/>
            <a:ext cx="3136053" cy="819573"/>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95961" y="3142827"/>
            <a:ext cx="3136053"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95961" y="6865368"/>
            <a:ext cx="3136053" cy="937513"/>
          </a:xfrm>
        </p:spPr>
        <p:txBody>
          <a:bodyPr anchor="t">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5" name="Text Placeholder 4"/>
          <p:cNvSpPr>
            <a:spLocks noGrp="1"/>
          </p:cNvSpPr>
          <p:nvPr>
            <p:ph type="body" sz="quarter" idx="3"/>
          </p:nvPr>
        </p:nvSpPr>
        <p:spPr>
          <a:xfrm>
            <a:off x="4148667" y="6045794"/>
            <a:ext cx="3125893" cy="819573"/>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4148666" y="3142827"/>
            <a:ext cx="3125893"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147224" y="6865366"/>
            <a:ext cx="3130033" cy="937513"/>
          </a:xfrm>
        </p:spPr>
        <p:txBody>
          <a:bodyPr anchor="t">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599681" y="6045794"/>
            <a:ext cx="3127587" cy="819573"/>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599680" y="3142827"/>
            <a:ext cx="3127587" cy="21674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599547" y="6865363"/>
            <a:ext cx="3131730" cy="937513"/>
          </a:xfrm>
        </p:spPr>
        <p:txBody>
          <a:bodyPr anchor="t">
            <a:normAutofit/>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it-IT"/>
              <a:t>Fare clic per modificare gli stili del testo dello schema</a:t>
            </a:r>
          </a:p>
        </p:txBody>
      </p:sp>
      <p:cxnSp>
        <p:nvCxnSpPr>
          <p:cNvPr id="17" name="Straight Connector 16"/>
          <p:cNvCxnSpPr/>
          <p:nvPr/>
        </p:nvCxnSpPr>
        <p:spPr>
          <a:xfrm>
            <a:off x="3974551" y="3034454"/>
            <a:ext cx="0" cy="563541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26375" y="3034453"/>
            <a:ext cx="0" cy="564178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2/22/2026</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9858101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2/22/2026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5827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364EFF-95BD-DFA5-065D-3A2C62FC473C}"/>
              </a:ext>
            </a:extLst>
          </p:cNvPr>
          <p:cNvSpPr>
            <a:spLocks noGrp="1"/>
          </p:cNvSpPr>
          <p:nvPr>
            <p:ph type="title"/>
          </p:nvPr>
        </p:nvSpPr>
        <p:spPr>
          <a:xfrm>
            <a:off x="887307" y="2431628"/>
            <a:ext cx="11216640" cy="4057226"/>
          </a:xfrm>
        </p:spPr>
        <p:txBody>
          <a:bodyPr anchor="b"/>
          <a:lstStyle>
            <a:lvl1pPr>
              <a:defRPr sz="64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CC531DA-2001-45B9-241E-BDA0C09FB6D1}"/>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59E99DB-BFAA-9D95-F60D-1EEB063B5722}"/>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5" name="Segnaposto piè di pagina 4">
            <a:extLst>
              <a:ext uri="{FF2B5EF4-FFF2-40B4-BE49-F238E27FC236}">
                <a16:creationId xmlns:a16="http://schemas.microsoft.com/office/drawing/2014/main" id="{850D7CE0-0116-E0CC-7EB9-01E90E50D8B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64A089-00CE-7243-4C47-29E44B3A0C15}"/>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656940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7827" y="611859"/>
            <a:ext cx="1869441" cy="8286044"/>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95961" y="1262100"/>
            <a:ext cx="7918026" cy="76358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2/22/2026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804720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6CB7C8-6EDF-907D-1545-B705C1A7624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63BA0E2-C4CA-26B1-89A5-DCAD55654579}"/>
              </a:ext>
            </a:extLst>
          </p:cNvPr>
          <p:cNvSpPr>
            <a:spLocks noGrp="1"/>
          </p:cNvSpPr>
          <p:nvPr>
            <p:ph sz="half" idx="1"/>
          </p:nvPr>
        </p:nvSpPr>
        <p:spPr>
          <a:xfrm>
            <a:off x="894080" y="2596444"/>
            <a:ext cx="5527040" cy="618857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5C62011-E1F4-24FF-1976-42C9D18C053B}"/>
              </a:ext>
            </a:extLst>
          </p:cNvPr>
          <p:cNvSpPr>
            <a:spLocks noGrp="1"/>
          </p:cNvSpPr>
          <p:nvPr>
            <p:ph sz="half" idx="2"/>
          </p:nvPr>
        </p:nvSpPr>
        <p:spPr>
          <a:xfrm>
            <a:off x="6583680" y="2596444"/>
            <a:ext cx="5527040" cy="618857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B0C190A-A814-E8C3-8201-DCB395DE514E}"/>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6" name="Segnaposto piè di pagina 5">
            <a:extLst>
              <a:ext uri="{FF2B5EF4-FFF2-40B4-BE49-F238E27FC236}">
                <a16:creationId xmlns:a16="http://schemas.microsoft.com/office/drawing/2014/main" id="{CD182B83-E596-887F-908F-73C7BE309C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16E3C1-695A-4A20-4034-F19CC6685553}"/>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84219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889920-DC1A-CD6C-D774-7E02BCD97598}"/>
              </a:ext>
            </a:extLst>
          </p:cNvPr>
          <p:cNvSpPr>
            <a:spLocks noGrp="1"/>
          </p:cNvSpPr>
          <p:nvPr>
            <p:ph type="title"/>
          </p:nvPr>
        </p:nvSpPr>
        <p:spPr>
          <a:xfrm>
            <a:off x="895774" y="519290"/>
            <a:ext cx="11216640" cy="1885245"/>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393EEE8-6214-5A47-38AE-22514151B6B3}"/>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C6D3EEB-578A-1931-E4D1-5471C6AAEC69}"/>
              </a:ext>
            </a:extLst>
          </p:cNvPr>
          <p:cNvSpPr>
            <a:spLocks noGrp="1"/>
          </p:cNvSpPr>
          <p:nvPr>
            <p:ph sz="half" idx="2"/>
          </p:nvPr>
        </p:nvSpPr>
        <p:spPr>
          <a:xfrm>
            <a:off x="895775" y="3562773"/>
            <a:ext cx="5501639" cy="5240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48118DB-776D-24BA-8940-FADE54372044}"/>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8F3EF44-8BF7-EA3D-A7D8-2F90A3F029EA}"/>
              </a:ext>
            </a:extLst>
          </p:cNvPr>
          <p:cNvSpPr>
            <a:spLocks noGrp="1"/>
          </p:cNvSpPr>
          <p:nvPr>
            <p:ph sz="quarter" idx="4"/>
          </p:nvPr>
        </p:nvSpPr>
        <p:spPr>
          <a:xfrm>
            <a:off x="6583680" y="3562773"/>
            <a:ext cx="5528734" cy="5240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E1E3BFB-2633-EED2-22D7-E2DE3500D2DB}"/>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8" name="Segnaposto piè di pagina 7">
            <a:extLst>
              <a:ext uri="{FF2B5EF4-FFF2-40B4-BE49-F238E27FC236}">
                <a16:creationId xmlns:a16="http://schemas.microsoft.com/office/drawing/2014/main" id="{3F01663C-DC13-1610-F1B3-0C231D23518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CBEBB2E-7A9B-E491-216D-D19355CFF22A}"/>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78615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74BBC4-AAF0-D09E-EDE4-4D50F572DDF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207E383-5D3F-FA1D-EEE6-00127630941B}"/>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4" name="Segnaposto piè di pagina 3">
            <a:extLst>
              <a:ext uri="{FF2B5EF4-FFF2-40B4-BE49-F238E27FC236}">
                <a16:creationId xmlns:a16="http://schemas.microsoft.com/office/drawing/2014/main" id="{7DCA13C4-BD0B-B1DB-AEF7-81139E1CEC7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AB98A14-E11D-2959-874B-3B107FEF427B}"/>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58437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E9FF24-5232-C206-519E-C3E10485CB5B}"/>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3" name="Segnaposto piè di pagina 2">
            <a:extLst>
              <a:ext uri="{FF2B5EF4-FFF2-40B4-BE49-F238E27FC236}">
                <a16:creationId xmlns:a16="http://schemas.microsoft.com/office/drawing/2014/main" id="{B00696BA-9C8F-96A0-9670-588F879F80E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F412EA5-81CD-1084-3D14-9C909EEC9957}"/>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86938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43B51D-4CDC-8F5F-B957-6F88E88806FC}"/>
              </a:ext>
            </a:extLst>
          </p:cNvPr>
          <p:cNvSpPr>
            <a:spLocks noGrp="1"/>
          </p:cNvSpPr>
          <p:nvPr>
            <p:ph type="title"/>
          </p:nvPr>
        </p:nvSpPr>
        <p:spPr>
          <a:xfrm>
            <a:off x="895774" y="650240"/>
            <a:ext cx="4194386" cy="2275840"/>
          </a:xfrm>
        </p:spPr>
        <p:txBody>
          <a:bodyPr anchor="b"/>
          <a:lstStyle>
            <a:lvl1pPr>
              <a:defRPr sz="3413"/>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DFDECE-65A3-1700-3D63-D6798B165AE8}"/>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44AA492-C60B-A6C6-6FD5-8D7B13805595}"/>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1E19A8-E27D-3B41-096F-110DAF4A4460}"/>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6" name="Segnaposto piè di pagina 5">
            <a:extLst>
              <a:ext uri="{FF2B5EF4-FFF2-40B4-BE49-F238E27FC236}">
                <a16:creationId xmlns:a16="http://schemas.microsoft.com/office/drawing/2014/main" id="{CB0FCF68-60E2-9FE2-C50C-AC433094F8E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DE802D-A278-E80C-93C1-7FA0CBA2667D}"/>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83782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CEFB7-1EE1-11A0-50F2-45FF20E331D0}"/>
              </a:ext>
            </a:extLst>
          </p:cNvPr>
          <p:cNvSpPr>
            <a:spLocks noGrp="1"/>
          </p:cNvSpPr>
          <p:nvPr>
            <p:ph type="title"/>
          </p:nvPr>
        </p:nvSpPr>
        <p:spPr>
          <a:xfrm>
            <a:off x="895774" y="650240"/>
            <a:ext cx="4194386" cy="2275840"/>
          </a:xfrm>
        </p:spPr>
        <p:txBody>
          <a:bodyPr anchor="b"/>
          <a:lstStyle>
            <a:lvl1pPr>
              <a:defRPr sz="3413"/>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34F2E82-1921-8D47-2FB8-D8B2E03DFD84}"/>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it-IT"/>
          </a:p>
        </p:txBody>
      </p:sp>
      <p:sp>
        <p:nvSpPr>
          <p:cNvPr id="4" name="Segnaposto testo 3">
            <a:extLst>
              <a:ext uri="{FF2B5EF4-FFF2-40B4-BE49-F238E27FC236}">
                <a16:creationId xmlns:a16="http://schemas.microsoft.com/office/drawing/2014/main" id="{4E878838-96CC-B9DF-D620-3E9E30CCA22F}"/>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7A10835-DEDD-869F-0BCD-E58784739EF4}"/>
              </a:ext>
            </a:extLst>
          </p:cNvPr>
          <p:cNvSpPr>
            <a:spLocks noGrp="1"/>
          </p:cNvSpPr>
          <p:nvPr>
            <p:ph type="dt" sz="half" idx="10"/>
          </p:nvPr>
        </p:nvSpPr>
        <p:spPr/>
        <p:txBody>
          <a:bodyPr/>
          <a:lstStyle/>
          <a:p>
            <a:fld id="{4F603362-6661-4A9C-943E-2DCA07378974}" type="datetimeFigureOut">
              <a:rPr lang="it-IT" smtClean="0"/>
              <a:t>22/02/2026</a:t>
            </a:fld>
            <a:endParaRPr lang="it-IT"/>
          </a:p>
        </p:txBody>
      </p:sp>
      <p:sp>
        <p:nvSpPr>
          <p:cNvPr id="6" name="Segnaposto piè di pagina 5">
            <a:extLst>
              <a:ext uri="{FF2B5EF4-FFF2-40B4-BE49-F238E27FC236}">
                <a16:creationId xmlns:a16="http://schemas.microsoft.com/office/drawing/2014/main" id="{AE9A82E2-01D1-DF54-7152-215EC0ACCBA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8BB3034-C1BE-88F8-A7BC-B97D58403B25}"/>
              </a:ext>
            </a:extLst>
          </p:cNvPr>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20267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image" Target="../media/image4.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E12B60D-91D0-B4D4-7463-ACB66232D06C}"/>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4EFFAA9-2A58-CB94-1B4C-A9B781DEF649}"/>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00E4E1-9AB0-1183-8857-222C32ACDCB0}"/>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4F603362-6661-4A9C-943E-2DCA07378974}" type="datetimeFigureOut">
              <a:rPr lang="it-IT" smtClean="0"/>
              <a:t>22/02/2026</a:t>
            </a:fld>
            <a:endParaRPr lang="it-IT"/>
          </a:p>
        </p:txBody>
      </p:sp>
      <p:sp>
        <p:nvSpPr>
          <p:cNvPr id="5" name="Segnaposto piè di pagina 4">
            <a:extLst>
              <a:ext uri="{FF2B5EF4-FFF2-40B4-BE49-F238E27FC236}">
                <a16:creationId xmlns:a16="http://schemas.microsoft.com/office/drawing/2014/main" id="{8F7C344A-6393-6E60-47B8-9FA7EB41EDEC}"/>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32D8F30-A54E-29EC-7E10-54BB85242F94}"/>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3720958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it-IT"/>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3796886"/>
            <a:ext cx="4306146" cy="59567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4113561"/>
            <a:ext cx="1623906" cy="3364200"/>
          </a:xfrm>
          <a:prstGeom prst="rect">
            <a:avLst/>
          </a:prstGeom>
        </p:spPr>
      </p:pic>
      <p:sp>
        <p:nvSpPr>
          <p:cNvPr id="16" name="Oval 15"/>
          <p:cNvSpPr/>
          <p:nvPr/>
        </p:nvSpPr>
        <p:spPr>
          <a:xfrm>
            <a:off x="9182946" y="2384214"/>
            <a:ext cx="3007360" cy="4009813"/>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533544" y="0"/>
            <a:ext cx="1710279" cy="16256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9182946" y="8665409"/>
            <a:ext cx="1059983" cy="1088191"/>
          </a:xfrm>
          <a:prstGeom prst="rect">
            <a:avLst/>
          </a:prstGeom>
        </p:spPr>
      </p:pic>
      <p:sp>
        <p:nvSpPr>
          <p:cNvPr id="14" name="Rectangle 13"/>
          <p:cNvSpPr/>
          <p:nvPr/>
        </p:nvSpPr>
        <p:spPr>
          <a:xfrm>
            <a:off x="11133666" y="0"/>
            <a:ext cx="731520" cy="1625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89185" y="643866"/>
            <a:ext cx="10031705" cy="1991865"/>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7" y="2919706"/>
            <a:ext cx="9542977" cy="596690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656576" y="2600962"/>
            <a:ext cx="1408852" cy="325119"/>
          </a:xfrm>
          <a:prstGeom prst="rect">
            <a:avLst/>
          </a:prstGeom>
        </p:spPr>
        <p:txBody>
          <a:bodyPr vert="horz" lIns="91440" tIns="45720" rIns="91440" bIns="45720" rtlCol="0" anchor="t"/>
          <a:lstStyle>
            <a:lvl1pPr algn="l">
              <a:defRPr sz="1173" b="0" i="0">
                <a:solidFill>
                  <a:schemeClr val="tx1">
                    <a:tint val="75000"/>
                    <a:alpha val="60000"/>
                  </a:schemeClr>
                </a:solidFill>
              </a:defRPr>
            </a:lvl1pPr>
          </a:lstStyle>
          <a:p>
            <a:fld id="{3CBC1C18-307B-4F68-A007-B5B542270E8D}" type="datetimeFigureOut">
              <a:rPr lang="en-US" smtClean="0"/>
              <a:t>2/22/2026</a:t>
            </a:fld>
            <a:endParaRPr lang="en-US" dirty="0"/>
          </a:p>
        </p:txBody>
      </p:sp>
      <p:sp>
        <p:nvSpPr>
          <p:cNvPr id="5" name="Footer Placeholder 4"/>
          <p:cNvSpPr>
            <a:spLocks noGrp="1"/>
          </p:cNvSpPr>
          <p:nvPr>
            <p:ph type="ftr" sz="quarter" idx="3"/>
          </p:nvPr>
        </p:nvSpPr>
        <p:spPr>
          <a:xfrm rot="5400000">
            <a:off x="8862159" y="4641277"/>
            <a:ext cx="5489486" cy="325121"/>
          </a:xfrm>
          <a:prstGeom prst="rect">
            <a:avLst/>
          </a:prstGeom>
        </p:spPr>
        <p:txBody>
          <a:bodyPr vert="horz" lIns="91440" tIns="45720" rIns="91440" bIns="45720" rtlCol="0" anchor="b"/>
          <a:lstStyle>
            <a:lvl1pPr algn="l">
              <a:defRPr sz="1173"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1042710" y="420593"/>
            <a:ext cx="894079" cy="1091822"/>
          </a:xfrm>
          <a:prstGeom prst="rect">
            <a:avLst/>
          </a:prstGeom>
        </p:spPr>
        <p:txBody>
          <a:bodyPr vert="horz" lIns="91440" tIns="45720" rIns="91440" bIns="45720" rtlCol="0" anchor="b"/>
          <a:lstStyle>
            <a:lvl1pPr algn="ctr">
              <a:defRPr sz="2987"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94749064"/>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sldNum="0" hdr="0" ftr="0" dt="0"/>
  <p:txStyles>
    <p:titleStyle>
      <a:lvl1pPr algn="l" defTabSz="487695" rtl="0" eaLnBrk="1" latinLnBrk="0" hangingPunct="1">
        <a:spcBef>
          <a:spcPct val="0"/>
        </a:spcBef>
        <a:buNone/>
        <a:defRPr sz="448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buClr>
        <a:buSzPct val="80000"/>
        <a:buFont typeface="Wingdings 3" charset="2"/>
        <a:buChar char=""/>
        <a:defRPr sz="2133" b="0" i="0" kern="1200">
          <a:solidFill>
            <a:schemeClr val="tx1"/>
          </a:solidFill>
          <a:latin typeface="+mj-lt"/>
          <a:ea typeface="+mj-ea"/>
          <a:cs typeface="+mj-cs"/>
        </a:defRPr>
      </a:lvl1pPr>
      <a:lvl2pPr marL="792505" indent="-304810" algn="l" defTabSz="487695" rtl="0" eaLnBrk="1" latinLnBrk="0" hangingPunct="1">
        <a:spcBef>
          <a:spcPts val="1067"/>
        </a:spcBef>
        <a:spcAft>
          <a:spcPts val="0"/>
        </a:spcAft>
        <a:buClr>
          <a:schemeClr val="accent1"/>
        </a:buClr>
        <a:buSzPct val="80000"/>
        <a:buFont typeface="Wingdings 3" charset="2"/>
        <a:buChar char=""/>
        <a:defRPr sz="1920" b="0" i="0" kern="1200">
          <a:solidFill>
            <a:schemeClr val="tx1"/>
          </a:solidFill>
          <a:latin typeface="+mj-lt"/>
          <a:ea typeface="+mj-ea"/>
          <a:cs typeface="+mj-cs"/>
        </a:defRPr>
      </a:lvl2pPr>
      <a:lvl3pPr marL="1219238" indent="-243848" algn="l" defTabSz="487695" rtl="0" eaLnBrk="1" latinLnBrk="0" hangingPunct="1">
        <a:spcBef>
          <a:spcPts val="1067"/>
        </a:spcBef>
        <a:spcAft>
          <a:spcPts val="0"/>
        </a:spcAft>
        <a:buClr>
          <a:schemeClr val="accent1"/>
        </a:buClr>
        <a:buSzPct val="80000"/>
        <a:buFont typeface="Wingdings 3" charset="2"/>
        <a:buChar char=""/>
        <a:defRPr sz="1707" b="0" i="0" kern="1200">
          <a:solidFill>
            <a:schemeClr val="tx1"/>
          </a:solidFill>
          <a:latin typeface="+mj-lt"/>
          <a:ea typeface="+mj-ea"/>
          <a:cs typeface="+mj-cs"/>
        </a:defRPr>
      </a:lvl3pPr>
      <a:lvl4pPr marL="1706933" indent="-243848" algn="l" defTabSz="487695" rtl="0" eaLnBrk="1" latinLnBrk="0" hangingPunct="1">
        <a:spcBef>
          <a:spcPts val="1067"/>
        </a:spcBef>
        <a:spcAft>
          <a:spcPts val="0"/>
        </a:spcAft>
        <a:buClr>
          <a:schemeClr val="accent1"/>
        </a:buClr>
        <a:buSzPct val="80000"/>
        <a:buFont typeface="Wingdings 3" charset="2"/>
        <a:buChar char=""/>
        <a:defRPr sz="1493" b="0" i="0" kern="1200">
          <a:solidFill>
            <a:schemeClr val="tx1"/>
          </a:solidFill>
          <a:latin typeface="+mj-lt"/>
          <a:ea typeface="+mj-ea"/>
          <a:cs typeface="+mj-cs"/>
        </a:defRPr>
      </a:lvl4pPr>
      <a:lvl5pPr marL="2194629" indent="-243848" algn="l" defTabSz="487695" rtl="0" eaLnBrk="1" latinLnBrk="0" hangingPunct="1">
        <a:spcBef>
          <a:spcPts val="1067"/>
        </a:spcBef>
        <a:spcAft>
          <a:spcPts val="0"/>
        </a:spcAft>
        <a:buClr>
          <a:schemeClr val="accent1"/>
        </a:buClr>
        <a:buSzPct val="80000"/>
        <a:buFont typeface="Wingdings 3" charset="2"/>
        <a:buChar char=""/>
        <a:defRPr sz="1493" b="0" i="0" kern="1200">
          <a:solidFill>
            <a:schemeClr val="tx1"/>
          </a:solidFill>
          <a:latin typeface="+mj-lt"/>
          <a:ea typeface="+mj-ea"/>
          <a:cs typeface="+mj-cs"/>
        </a:defRPr>
      </a:lvl5pPr>
      <a:lvl6pPr marL="2682324" indent="-243848" algn="l" defTabSz="487695" rtl="0" eaLnBrk="1" latinLnBrk="0" hangingPunct="1">
        <a:spcBef>
          <a:spcPts val="1067"/>
        </a:spcBef>
        <a:spcAft>
          <a:spcPts val="0"/>
        </a:spcAft>
        <a:buClr>
          <a:schemeClr val="accent1"/>
        </a:buClr>
        <a:buSzPct val="80000"/>
        <a:buFont typeface="Wingdings 3" charset="2"/>
        <a:buChar char=""/>
        <a:defRPr sz="1493" b="0" i="0" kern="1200">
          <a:solidFill>
            <a:schemeClr val="tx1"/>
          </a:solidFill>
          <a:latin typeface="+mj-lt"/>
          <a:ea typeface="+mj-ea"/>
          <a:cs typeface="+mj-cs"/>
        </a:defRPr>
      </a:lvl6pPr>
      <a:lvl7pPr marL="3170019" indent="-243848" algn="l" defTabSz="487695" rtl="0" eaLnBrk="1" latinLnBrk="0" hangingPunct="1">
        <a:spcBef>
          <a:spcPts val="1067"/>
        </a:spcBef>
        <a:spcAft>
          <a:spcPts val="0"/>
        </a:spcAft>
        <a:buClr>
          <a:schemeClr val="accent1"/>
        </a:buClr>
        <a:buSzPct val="80000"/>
        <a:buFont typeface="Wingdings 3" charset="2"/>
        <a:buChar char=""/>
        <a:defRPr sz="1493" b="0" i="0" kern="1200">
          <a:solidFill>
            <a:schemeClr val="tx1"/>
          </a:solidFill>
          <a:latin typeface="+mj-lt"/>
          <a:ea typeface="+mj-ea"/>
          <a:cs typeface="+mj-cs"/>
        </a:defRPr>
      </a:lvl7pPr>
      <a:lvl8pPr marL="3657714" indent="-243848" algn="l" defTabSz="487695" rtl="0" eaLnBrk="1" latinLnBrk="0" hangingPunct="1">
        <a:spcBef>
          <a:spcPts val="1067"/>
        </a:spcBef>
        <a:spcAft>
          <a:spcPts val="0"/>
        </a:spcAft>
        <a:buClr>
          <a:schemeClr val="accent1"/>
        </a:buClr>
        <a:buSzPct val="80000"/>
        <a:buFont typeface="Wingdings 3" charset="2"/>
        <a:buChar char=""/>
        <a:defRPr sz="1493" b="0" i="0" kern="1200">
          <a:solidFill>
            <a:schemeClr val="tx1"/>
          </a:solidFill>
          <a:latin typeface="+mj-lt"/>
          <a:ea typeface="+mj-ea"/>
          <a:cs typeface="+mj-cs"/>
        </a:defRPr>
      </a:lvl8pPr>
      <a:lvl9pPr marL="4145410" indent="-243848" algn="l" defTabSz="487695" rtl="0" eaLnBrk="1" latinLnBrk="0" hangingPunct="1">
        <a:spcBef>
          <a:spcPts val="1067"/>
        </a:spcBef>
        <a:spcAft>
          <a:spcPts val="0"/>
        </a:spcAft>
        <a:buClr>
          <a:schemeClr val="accent1"/>
        </a:buClr>
        <a:buSzPct val="80000"/>
        <a:buFont typeface="Wingdings 3" charset="2"/>
        <a:buChar char=""/>
        <a:defRPr sz="1493" b="0" i="0" kern="1200">
          <a:solidFill>
            <a:schemeClr val="tx1"/>
          </a:solidFill>
          <a:latin typeface="+mj-lt"/>
          <a:ea typeface="+mj-ea"/>
          <a:cs typeface="+mj-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Donzelli%20Paolo\Desktop\esposizioni%20in%20vivo%20autostrada\1.%20Giarre%20Giardini%20...anche%20se%20mi%20concentro%20sulla%20vista%20ne%20prendo%20amorevolmente%20nota.mp4" TargetMode="External"/><Relationship Id="rId1" Type="http://schemas.microsoft.com/office/2007/relationships/media" Target="file:///C:\Users\Donzelli%20Paolo\Desktop\esposizioni%20in%20vivo%20autostrada\1.%20Giarre%20Giardini%20...anche%20se%20mi%20concentro%20sulla%20vista%20ne%20prendo%20amorevolmente%20nota.mp4"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Psicologia, Psicoterapia | Dott.ssa Anna Lisa Casella - Padova">
            <a:extLst>
              <a:ext uri="{FF2B5EF4-FFF2-40B4-BE49-F238E27FC236}">
                <a16:creationId xmlns:a16="http://schemas.microsoft.com/office/drawing/2014/main" id="{884FB956-9B68-7B13-4903-3EB346205C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86" r="36611"/>
          <a:stretch/>
        </p:blipFill>
        <p:spPr bwMode="auto">
          <a:xfrm>
            <a:off x="0" y="-417"/>
            <a:ext cx="13004800" cy="975401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o">
            <a:extLst>
              <a:ext uri="{FF2B5EF4-FFF2-40B4-BE49-F238E27FC236}">
                <a16:creationId xmlns:a16="http://schemas.microsoft.com/office/drawing/2014/main" id="{6CBF4FCD-EC05-0335-907B-0D059C6025E0}"/>
              </a:ext>
            </a:extLst>
          </p:cNvPr>
          <p:cNvGrpSpPr/>
          <p:nvPr/>
        </p:nvGrpSpPr>
        <p:grpSpPr>
          <a:xfrm>
            <a:off x="486511" y="908369"/>
            <a:ext cx="2372437" cy="1902587"/>
            <a:chOff x="45741" y="70732"/>
            <a:chExt cx="2372436" cy="1902586"/>
          </a:xfrm>
        </p:grpSpPr>
        <p:grpSp>
          <p:nvGrpSpPr>
            <p:cNvPr id="6" name="Gruppo">
              <a:extLst>
                <a:ext uri="{FF2B5EF4-FFF2-40B4-BE49-F238E27FC236}">
                  <a16:creationId xmlns:a16="http://schemas.microsoft.com/office/drawing/2014/main" id="{5A61F789-0DB8-CAE3-ECEE-C0DFE906D70E}"/>
                </a:ext>
              </a:extLst>
            </p:cNvPr>
            <p:cNvGrpSpPr/>
            <p:nvPr/>
          </p:nvGrpSpPr>
          <p:grpSpPr>
            <a:xfrm>
              <a:off x="45741" y="70732"/>
              <a:ext cx="2372438" cy="1902587"/>
              <a:chOff x="45741" y="34925"/>
              <a:chExt cx="2372436" cy="1902585"/>
            </a:xfrm>
          </p:grpSpPr>
          <p:pic>
            <p:nvPicPr>
              <p:cNvPr id="8" name="Immagine" descr="Immagine">
                <a:extLst>
                  <a:ext uri="{FF2B5EF4-FFF2-40B4-BE49-F238E27FC236}">
                    <a16:creationId xmlns:a16="http://schemas.microsoft.com/office/drawing/2014/main" id="{D30B83D8-3D25-929A-15B2-6CB0D3416036}"/>
                  </a:ext>
                </a:extLst>
              </p:cNvPr>
              <p:cNvPicPr>
                <a:picLocks noChangeAspect="1"/>
              </p:cNvPicPr>
              <p:nvPr/>
            </p:nvPicPr>
            <p:blipFill>
              <a:blip r:embed="rId3"/>
              <a:srcRect l="3691" t="8476" r="68410" b="12715"/>
              <a:stretch>
                <a:fillRect/>
              </a:stretch>
            </p:blipFill>
            <p:spPr>
              <a:xfrm>
                <a:off x="45741" y="34925"/>
                <a:ext cx="1074749" cy="875939"/>
              </a:xfrm>
              <a:custGeom>
                <a:avLst/>
                <a:gdLst/>
                <a:ahLst/>
                <a:cxnLst>
                  <a:cxn ang="0">
                    <a:pos x="wd2" y="hd2"/>
                  </a:cxn>
                  <a:cxn ang="5400000">
                    <a:pos x="wd2" y="hd2"/>
                  </a:cxn>
                  <a:cxn ang="10800000">
                    <a:pos x="wd2" y="hd2"/>
                  </a:cxn>
                  <a:cxn ang="16200000">
                    <a:pos x="wd2" y="hd2"/>
                  </a:cxn>
                </a:cxnLst>
                <a:rect l="0" t="0" r="r" b="b"/>
                <a:pathLst>
                  <a:path w="20607" h="21577" extrusionOk="0">
                    <a:moveTo>
                      <a:pt x="2242" y="0"/>
                    </a:moveTo>
                    <a:lnTo>
                      <a:pt x="2242" y="1359"/>
                    </a:lnTo>
                    <a:lnTo>
                      <a:pt x="2242" y="2728"/>
                    </a:lnTo>
                    <a:lnTo>
                      <a:pt x="3270" y="2728"/>
                    </a:lnTo>
                    <a:cubicBezTo>
                      <a:pt x="3840" y="2728"/>
                      <a:pt x="5264" y="2914"/>
                      <a:pt x="6428" y="3138"/>
                    </a:cubicBezTo>
                    <a:cubicBezTo>
                      <a:pt x="8476" y="3533"/>
                      <a:pt x="9256" y="3894"/>
                      <a:pt x="8635" y="4165"/>
                    </a:cubicBezTo>
                    <a:cubicBezTo>
                      <a:pt x="8473" y="4235"/>
                      <a:pt x="7597" y="4616"/>
                      <a:pt x="6687" y="5005"/>
                    </a:cubicBezTo>
                    <a:cubicBezTo>
                      <a:pt x="4713" y="5851"/>
                      <a:pt x="2617" y="7209"/>
                      <a:pt x="1550" y="8339"/>
                    </a:cubicBezTo>
                    <a:cubicBezTo>
                      <a:pt x="-503" y="10513"/>
                      <a:pt x="-519" y="13863"/>
                      <a:pt x="1512" y="15945"/>
                    </a:cubicBezTo>
                    <a:cubicBezTo>
                      <a:pt x="2112" y="16560"/>
                      <a:pt x="2242" y="16857"/>
                      <a:pt x="2242" y="17695"/>
                    </a:cubicBezTo>
                    <a:lnTo>
                      <a:pt x="2242" y="18712"/>
                    </a:lnTo>
                    <a:lnTo>
                      <a:pt x="3742" y="18643"/>
                    </a:lnTo>
                    <a:cubicBezTo>
                      <a:pt x="4936" y="18593"/>
                      <a:pt x="5544" y="18731"/>
                      <a:pt x="6755" y="19298"/>
                    </a:cubicBezTo>
                    <a:cubicBezTo>
                      <a:pt x="8418" y="20077"/>
                      <a:pt x="11566" y="20964"/>
                      <a:pt x="13893" y="21312"/>
                    </a:cubicBezTo>
                    <a:cubicBezTo>
                      <a:pt x="14710" y="21434"/>
                      <a:pt x="16378" y="21547"/>
                      <a:pt x="17599" y="21566"/>
                    </a:cubicBezTo>
                    <a:cubicBezTo>
                      <a:pt x="19775" y="21600"/>
                      <a:pt x="19822" y="21590"/>
                      <a:pt x="19943" y="20970"/>
                    </a:cubicBezTo>
                    <a:cubicBezTo>
                      <a:pt x="20011" y="20622"/>
                      <a:pt x="20033" y="19992"/>
                      <a:pt x="19996" y="19572"/>
                    </a:cubicBezTo>
                    <a:lnTo>
                      <a:pt x="19928" y="18809"/>
                    </a:lnTo>
                    <a:lnTo>
                      <a:pt x="17652" y="18643"/>
                    </a:lnTo>
                    <a:cubicBezTo>
                      <a:pt x="15665" y="18500"/>
                      <a:pt x="13319" y="18087"/>
                      <a:pt x="12394" y="17714"/>
                    </a:cubicBezTo>
                    <a:cubicBezTo>
                      <a:pt x="11892" y="17512"/>
                      <a:pt x="12547" y="16964"/>
                      <a:pt x="13931" y="16434"/>
                    </a:cubicBezTo>
                    <a:cubicBezTo>
                      <a:pt x="15468" y="15845"/>
                      <a:pt x="18018" y="14174"/>
                      <a:pt x="19060" y="13071"/>
                    </a:cubicBezTo>
                    <a:cubicBezTo>
                      <a:pt x="20731" y="11301"/>
                      <a:pt x="21081" y="8804"/>
                      <a:pt x="19950" y="6765"/>
                    </a:cubicBezTo>
                    <a:cubicBezTo>
                      <a:pt x="19478" y="5913"/>
                      <a:pt x="19450" y="5741"/>
                      <a:pt x="19722" y="5484"/>
                    </a:cubicBezTo>
                    <a:cubicBezTo>
                      <a:pt x="19930" y="5288"/>
                      <a:pt x="20034" y="4740"/>
                      <a:pt x="20034" y="3842"/>
                    </a:cubicBezTo>
                    <a:lnTo>
                      <a:pt x="20034" y="2493"/>
                    </a:lnTo>
                    <a:lnTo>
                      <a:pt x="17394" y="2552"/>
                    </a:lnTo>
                    <a:cubicBezTo>
                      <a:pt x="15041" y="2595"/>
                      <a:pt x="14572" y="2513"/>
                      <a:pt x="13079" y="1887"/>
                    </a:cubicBezTo>
                    <a:cubicBezTo>
                      <a:pt x="10754" y="912"/>
                      <a:pt x="7979" y="326"/>
                      <a:pt x="4875" y="147"/>
                    </a:cubicBezTo>
                    <a:lnTo>
                      <a:pt x="2242" y="0"/>
                    </a:lnTo>
                    <a:close/>
                    <a:moveTo>
                      <a:pt x="13330" y="6276"/>
                    </a:moveTo>
                    <a:cubicBezTo>
                      <a:pt x="13546" y="6288"/>
                      <a:pt x="13667" y="6401"/>
                      <a:pt x="13863" y="6628"/>
                    </a:cubicBezTo>
                    <a:cubicBezTo>
                      <a:pt x="14092" y="6895"/>
                      <a:pt x="14411" y="7436"/>
                      <a:pt x="14570" y="7831"/>
                    </a:cubicBezTo>
                    <a:cubicBezTo>
                      <a:pt x="15589" y="10361"/>
                      <a:pt x="13816" y="12809"/>
                      <a:pt x="9822" y="14391"/>
                    </a:cubicBezTo>
                    <a:cubicBezTo>
                      <a:pt x="7888" y="15156"/>
                      <a:pt x="7563" y="15123"/>
                      <a:pt x="6808" y="14019"/>
                    </a:cubicBezTo>
                    <a:cubicBezTo>
                      <a:pt x="4945" y="11293"/>
                      <a:pt x="7191" y="8205"/>
                      <a:pt x="12242" y="6540"/>
                    </a:cubicBezTo>
                    <a:cubicBezTo>
                      <a:pt x="12806" y="6354"/>
                      <a:pt x="13114" y="6265"/>
                      <a:pt x="13330" y="6276"/>
                    </a:cubicBezTo>
                    <a:close/>
                  </a:path>
                </a:pathLst>
              </a:custGeom>
              <a:ln w="12700" cap="flat">
                <a:noFill/>
                <a:miter lim="400000"/>
              </a:ln>
              <a:effectLst/>
            </p:spPr>
          </p:pic>
          <p:sp>
            <p:nvSpPr>
              <p:cNvPr id="9" name="Scuola di Psicoterapia…">
                <a:extLst>
                  <a:ext uri="{FF2B5EF4-FFF2-40B4-BE49-F238E27FC236}">
                    <a16:creationId xmlns:a16="http://schemas.microsoft.com/office/drawing/2014/main" id="{5CE03971-4BCC-1253-800D-6A3F704DF835}"/>
                  </a:ext>
                </a:extLst>
              </p:cNvPr>
              <p:cNvSpPr/>
              <p:nvPr/>
            </p:nvSpPr>
            <p:spPr>
              <a:xfrm>
                <a:off x="1148178" y="66751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lnSpc>
                    <a:spcPct val="80000"/>
                  </a:lnSpc>
                  <a:defRPr sz="2000" b="0" spc="-100">
                    <a:solidFill>
                      <a:srgbClr val="FFFFFF"/>
                    </a:solidFill>
                    <a:latin typeface="Futura"/>
                    <a:ea typeface="Futura"/>
                    <a:cs typeface="Futura"/>
                    <a:sym typeface="Futura"/>
                  </a:defRPr>
                </a:pPr>
                <a:r>
                  <a:t>Scuola di Psicoterapia</a:t>
                </a:r>
              </a:p>
              <a:p>
                <a:pPr algn="l">
                  <a:lnSpc>
                    <a:spcPct val="80000"/>
                  </a:lnSpc>
                  <a:defRPr sz="2000" b="0" spc="-100">
                    <a:solidFill>
                      <a:srgbClr val="FFFFFF"/>
                    </a:solidFill>
                    <a:latin typeface="Futura"/>
                    <a:ea typeface="Futura"/>
                    <a:cs typeface="Futura"/>
                    <a:sym typeface="Futura"/>
                  </a:defRPr>
                </a:pPr>
                <a:r>
                  <a:t>Cognitivo-Comportamentale</a:t>
                </a:r>
              </a:p>
            </p:txBody>
          </p:sp>
        </p:grpSp>
        <p:sp>
          <p:nvSpPr>
            <p:cNvPr id="7" name="Gruppo">
              <a:extLst>
                <a:ext uri="{FF2B5EF4-FFF2-40B4-BE49-F238E27FC236}">
                  <a16:creationId xmlns:a16="http://schemas.microsoft.com/office/drawing/2014/main" id="{C410ADEA-320A-D191-DC0E-E3AC3B7A9506}"/>
                </a:ext>
              </a:extLst>
            </p:cNvPr>
            <p:cNvSpPr/>
            <p:nvPr/>
          </p:nvSpPr>
          <p:spPr>
            <a:xfrm>
              <a:off x="1119401" y="268132"/>
              <a:ext cx="1270001" cy="1270001"/>
            </a:xfrm>
            <a:prstGeom prst="line">
              <a:avLst/>
            </a:prstGeom>
            <a:noFill/>
            <a:ln w="12700" cap="flat">
              <a:noFill/>
              <a:miter lim="400000"/>
            </a:ln>
            <a:effectLst>
              <a:outerShdw blurRad="50800" dir="5400000" rotWithShape="0">
                <a:srgbClr val="000000">
                  <a:alpha val="344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lnSpc>
                  <a:spcPct val="80000"/>
                </a:lnSpc>
                <a:defRPr sz="2600" b="0" spc="-104">
                  <a:solidFill>
                    <a:schemeClr val="accent1"/>
                  </a:solidFill>
                  <a:latin typeface="Futura"/>
                  <a:ea typeface="Futura"/>
                  <a:cs typeface="Futura"/>
                  <a:sym typeface="Futura"/>
                </a:defRPr>
              </a:lvl1pPr>
            </a:lstStyle>
            <a:p>
              <a:r>
                <a:rPr dirty="0" err="1"/>
                <a:t>Istituto</a:t>
              </a:r>
              <a:r>
                <a:rPr dirty="0"/>
                <a:t> Tolman</a:t>
              </a:r>
            </a:p>
          </p:txBody>
        </p:sp>
      </p:grpSp>
      <p:sp>
        <p:nvSpPr>
          <p:cNvPr id="13" name="Attraversando le emozioni"/>
          <p:cNvSpPr txBox="1"/>
          <p:nvPr/>
        </p:nvSpPr>
        <p:spPr>
          <a:xfrm>
            <a:off x="2148944" y="1943566"/>
            <a:ext cx="8706912" cy="1734782"/>
          </a:xfrm>
          <a:prstGeom prst="rect">
            <a:avLst/>
          </a:prstGeom>
          <a:noFill/>
          <a:ln w="12700" cap="flat">
            <a:noFill/>
            <a:miter lim="400000"/>
          </a:ln>
          <a:effectLst>
            <a:outerShdw blurRad="50800" dir="5400000" rotWithShape="0">
              <a:srgbClr val="000000">
                <a:alpha val="3444"/>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lnSpc>
                <a:spcPct val="80000"/>
              </a:lnSpc>
              <a:defRPr sz="5000" b="0" i="1" spc="-200">
                <a:solidFill>
                  <a:srgbClr val="212121"/>
                </a:solidFill>
                <a:latin typeface="Futura"/>
                <a:ea typeface="Futura"/>
                <a:cs typeface="Futura"/>
                <a:sym typeface="Futura"/>
              </a:defRPr>
            </a:lvl1pPr>
          </a:lstStyle>
          <a:p>
            <a:pPr algn="ctr"/>
            <a:r>
              <a:rPr lang="it-IT" sz="4400" b="1" dirty="0">
                <a:solidFill>
                  <a:schemeClr val="accent2"/>
                </a:solidFill>
                <a:effectLst>
                  <a:outerShdw blurRad="38100" dist="38100" dir="2700000" algn="tl">
                    <a:srgbClr val="000000">
                      <a:alpha val="43137"/>
                    </a:srgbClr>
                  </a:outerShdw>
                </a:effectLst>
                <a:latin typeface="Comic Sans MS" panose="030F0702030302020204" pitchFamily="66" charset="0"/>
              </a:rPr>
              <a:t>Aspetti di relazione terapeutica</a:t>
            </a:r>
            <a:endParaRPr sz="4400" b="1" dirty="0">
              <a:solidFill>
                <a:schemeClr val="accent2"/>
              </a:solidFill>
              <a:effectLst>
                <a:outerShdw blurRad="38100" dist="38100" dir="2700000" algn="tl">
                  <a:srgbClr val="000000">
                    <a:alpha val="43137"/>
                  </a:srgbClr>
                </a:outerShdw>
              </a:effectLst>
              <a:latin typeface="Comic Sans MS" panose="030F0702030302020204" pitchFamily="66" charset="0"/>
            </a:endParaRPr>
          </a:p>
        </p:txBody>
      </p:sp>
      <p:sp>
        <p:nvSpPr>
          <p:cNvPr id="14" name="Paolo Donzelli, Nicola Lo Savio…"/>
          <p:cNvSpPr txBox="1"/>
          <p:nvPr/>
        </p:nvSpPr>
        <p:spPr>
          <a:xfrm>
            <a:off x="6311331" y="3678348"/>
            <a:ext cx="5905464" cy="373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r">
              <a:lnSpc>
                <a:spcPct val="80000"/>
              </a:lnSpc>
              <a:defRPr sz="2200" b="0" spc="-110">
                <a:solidFill>
                  <a:srgbClr val="424242"/>
                </a:solidFill>
                <a:latin typeface="Futura"/>
                <a:ea typeface="Futura"/>
                <a:cs typeface="Futura"/>
                <a:sym typeface="Futura"/>
              </a:defRPr>
            </a:pPr>
            <a:r>
              <a:rPr dirty="0">
                <a:solidFill>
                  <a:schemeClr val="accent2"/>
                </a:solidFill>
                <a:effectLst>
                  <a:outerShdw blurRad="38100" dist="38100" dir="2700000" algn="tl">
                    <a:srgbClr val="000000">
                      <a:alpha val="43137"/>
                    </a:srgbClr>
                  </a:outerShdw>
                </a:effectLst>
                <a:latin typeface="Comic Sans MS" panose="030F0702030302020204" pitchFamily="66" charset="0"/>
              </a:rPr>
              <a:t>Paolo Donzelli</a:t>
            </a:r>
            <a:r>
              <a:rPr lang="it-IT" dirty="0">
                <a:solidFill>
                  <a:schemeClr val="accent2"/>
                </a:solidFill>
                <a:effectLst>
                  <a:outerShdw blurRad="38100" dist="38100" dir="2700000" algn="tl">
                    <a:srgbClr val="000000">
                      <a:alpha val="43137"/>
                    </a:srgbClr>
                  </a:outerShdw>
                </a:effectLst>
                <a:latin typeface="Comic Sans MS" panose="030F0702030302020204" pitchFamily="66" charset="0"/>
              </a:rPr>
              <a:t> (Università degli Studi di Catania)</a:t>
            </a:r>
            <a:endParaRPr dirty="0">
              <a:solidFill>
                <a:schemeClr val="accent2"/>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E74454D-FFFD-1E35-091A-4CB3240C80D2}"/>
              </a:ext>
            </a:extLst>
          </p:cNvPr>
          <p:cNvPicPr>
            <a:picLocks noChangeAspect="1"/>
          </p:cNvPicPr>
          <p:nvPr/>
        </p:nvPicPr>
        <p:blipFill>
          <a:blip r:embed="rId2"/>
          <a:stretch>
            <a:fillRect/>
          </a:stretch>
        </p:blipFill>
        <p:spPr>
          <a:xfrm>
            <a:off x="0" y="1"/>
            <a:ext cx="13091623" cy="9753600"/>
          </a:xfrm>
          <a:prstGeom prst="rect">
            <a:avLst/>
          </a:prstGeom>
        </p:spPr>
      </p:pic>
      <p:sp>
        <p:nvSpPr>
          <p:cNvPr id="5" name="CasellaDiTesto 4">
            <a:extLst>
              <a:ext uri="{FF2B5EF4-FFF2-40B4-BE49-F238E27FC236}">
                <a16:creationId xmlns:a16="http://schemas.microsoft.com/office/drawing/2014/main" id="{33C889B0-28B1-E2D9-BAD9-20057450D954}"/>
              </a:ext>
            </a:extLst>
          </p:cNvPr>
          <p:cNvSpPr txBox="1"/>
          <p:nvPr/>
        </p:nvSpPr>
        <p:spPr>
          <a:xfrm>
            <a:off x="3211584" y="873458"/>
            <a:ext cx="6581632" cy="707886"/>
          </a:xfrm>
          <a:prstGeom prst="rect">
            <a:avLst/>
          </a:prstGeom>
          <a:noFill/>
        </p:spPr>
        <p:txBody>
          <a:bodyPr wrap="square">
            <a:spAutoFit/>
          </a:bodyPr>
          <a:lstStyle/>
          <a:p>
            <a:r>
              <a:rPr lang="it-IT" sz="4000" b="1" dirty="0">
                <a:solidFill>
                  <a:schemeClr val="bg1"/>
                </a:solidFill>
                <a:effectLst>
                  <a:outerShdw blurRad="38100" dist="38100" dir="2700000" algn="tl">
                    <a:srgbClr val="000000">
                      <a:alpha val="43137"/>
                    </a:srgbClr>
                  </a:outerShdw>
                </a:effectLst>
              </a:rPr>
              <a:t>INTER e INTRA - PERSONALE</a:t>
            </a:r>
            <a:endParaRPr lang="it-IT" sz="4000" dirty="0"/>
          </a:p>
        </p:txBody>
      </p:sp>
    </p:spTree>
    <p:extLst>
      <p:ext uri="{BB962C8B-B14F-4D97-AF65-F5344CB8AC3E}">
        <p14:creationId xmlns:p14="http://schemas.microsoft.com/office/powerpoint/2010/main" val="20699103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ndfulness e Sintonizzazione nelle Relazioni Interpersonali e con Noi  Stessi Mindfulness Reggio Emilia">
            <a:extLst>
              <a:ext uri="{FF2B5EF4-FFF2-40B4-BE49-F238E27FC236}">
                <a16:creationId xmlns:a16="http://schemas.microsoft.com/office/drawing/2014/main" id="{E57CC955-7001-47CD-105C-D228A85C8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 y="0"/>
            <a:ext cx="13012856" cy="9753600"/>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a:extLst>
              <a:ext uri="{FF2B5EF4-FFF2-40B4-BE49-F238E27FC236}">
                <a16:creationId xmlns:a16="http://schemas.microsoft.com/office/drawing/2014/main" id="{A9F34398-C718-95DA-871A-93BD2157C625}"/>
              </a:ext>
            </a:extLst>
          </p:cNvPr>
          <p:cNvSpPr txBox="1">
            <a:spLocks/>
          </p:cNvSpPr>
          <p:nvPr/>
        </p:nvSpPr>
        <p:spPr>
          <a:xfrm>
            <a:off x="129265" y="1580545"/>
            <a:ext cx="12761939" cy="2141687"/>
          </a:xfrm>
          <a:prstGeom prst="rect">
            <a:avLst/>
          </a:prstGeom>
        </p:spPr>
        <p:txBody>
          <a:bodyPr vert="horz" lIns="97536" tIns="48768" rIns="97536" bIns="48768"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480" b="1" dirty="0">
                <a:solidFill>
                  <a:schemeClr val="bg1"/>
                </a:solidFill>
                <a:effectLst>
                  <a:outerShdw blurRad="38100" dist="38100" dir="2700000" algn="tl">
                    <a:srgbClr val="000000">
                      <a:alpha val="43137"/>
                    </a:srgbClr>
                  </a:outerShdw>
                </a:effectLst>
              </a:rPr>
              <a:t>DALL’INTERPERSONALE ALL’INTRAPERSONALE</a:t>
            </a:r>
            <a:r>
              <a:rPr lang="it-IT" sz="1493" dirty="0">
                <a:solidFill>
                  <a:schemeClr val="bg1"/>
                </a:solidFill>
                <a:effectLst>
                  <a:outerShdw blurRad="38100" dist="38100" dir="2700000" algn="tl">
                    <a:srgbClr val="000000">
                      <a:alpha val="43137"/>
                    </a:srgbClr>
                  </a:outerShdw>
                </a:effectLst>
              </a:rPr>
              <a:t>                                                                                                                                          </a:t>
            </a:r>
          </a:p>
          <a:p>
            <a:pPr algn="ctr"/>
            <a:r>
              <a:rPr lang="it-IT" sz="2000" dirty="0">
                <a:solidFill>
                  <a:schemeClr val="bg1"/>
                </a:solidFill>
                <a:effectLst>
                  <a:outerShdw blurRad="38100" dist="38100" dir="2700000" algn="tl">
                    <a:srgbClr val="000000">
                      <a:alpha val="43137"/>
                    </a:srgbClr>
                  </a:outerShdw>
                </a:effectLst>
              </a:rPr>
              <a:t>                                                                                                                                                     (Hofmann, 2016)</a:t>
            </a:r>
            <a:br>
              <a:rPr lang="it-IT" sz="2000" dirty="0">
                <a:solidFill>
                  <a:schemeClr val="bg1"/>
                </a:solidFill>
                <a:effectLst>
                  <a:outerShdw blurRad="38100" dist="38100" dir="2700000" algn="tl">
                    <a:srgbClr val="000000">
                      <a:alpha val="43137"/>
                    </a:srgbClr>
                  </a:outerShdw>
                </a:effectLst>
              </a:rPr>
            </a:br>
            <a:endParaRPr lang="it-IT" sz="2000" dirty="0">
              <a:solidFill>
                <a:schemeClr val="bg1"/>
              </a:solidFill>
              <a:effectLst>
                <a:outerShdw blurRad="38100" dist="38100" dir="2700000" algn="tl">
                  <a:srgbClr val="000000">
                    <a:alpha val="43137"/>
                  </a:srgbClr>
                </a:outerShdw>
              </a:effectLst>
            </a:endParaRPr>
          </a:p>
        </p:txBody>
      </p:sp>
      <p:sp>
        <p:nvSpPr>
          <p:cNvPr id="2" name="Connettore 1">
            <a:extLst>
              <a:ext uri="{FF2B5EF4-FFF2-40B4-BE49-F238E27FC236}">
                <a16:creationId xmlns:a16="http://schemas.microsoft.com/office/drawing/2014/main" id="{42B95013-1010-7C0F-ACFF-1A1D4C745A21}"/>
              </a:ext>
            </a:extLst>
          </p:cNvPr>
          <p:cNvSpPr/>
          <p:nvPr/>
        </p:nvSpPr>
        <p:spPr>
          <a:xfrm>
            <a:off x="3979784" y="389359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4" name="Connettore 3">
            <a:extLst>
              <a:ext uri="{FF2B5EF4-FFF2-40B4-BE49-F238E27FC236}">
                <a16:creationId xmlns:a16="http://schemas.microsoft.com/office/drawing/2014/main" id="{6013D43F-9405-93CF-3992-551F97F5F649}"/>
              </a:ext>
            </a:extLst>
          </p:cNvPr>
          <p:cNvSpPr/>
          <p:nvPr/>
        </p:nvSpPr>
        <p:spPr>
          <a:xfrm>
            <a:off x="3838279" y="4190311"/>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5" name="Connettore 4">
            <a:extLst>
              <a:ext uri="{FF2B5EF4-FFF2-40B4-BE49-F238E27FC236}">
                <a16:creationId xmlns:a16="http://schemas.microsoft.com/office/drawing/2014/main" id="{7AE77FE4-EA9D-8737-C983-0657D7F4E3C8}"/>
              </a:ext>
            </a:extLst>
          </p:cNvPr>
          <p:cNvSpPr/>
          <p:nvPr/>
        </p:nvSpPr>
        <p:spPr>
          <a:xfrm>
            <a:off x="4166826" y="415800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6" name="Connettore 5">
            <a:extLst>
              <a:ext uri="{FF2B5EF4-FFF2-40B4-BE49-F238E27FC236}">
                <a16:creationId xmlns:a16="http://schemas.microsoft.com/office/drawing/2014/main" id="{8F6628E6-3031-71E2-EFA5-82901ED214E1}"/>
              </a:ext>
            </a:extLst>
          </p:cNvPr>
          <p:cNvSpPr/>
          <p:nvPr/>
        </p:nvSpPr>
        <p:spPr>
          <a:xfrm>
            <a:off x="8739068" y="339613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8" name="Connettore 7">
            <a:extLst>
              <a:ext uri="{FF2B5EF4-FFF2-40B4-BE49-F238E27FC236}">
                <a16:creationId xmlns:a16="http://schemas.microsoft.com/office/drawing/2014/main" id="{160572F7-824C-3614-F16F-106D2C09627C}"/>
              </a:ext>
            </a:extLst>
          </p:cNvPr>
          <p:cNvSpPr/>
          <p:nvPr/>
        </p:nvSpPr>
        <p:spPr>
          <a:xfrm>
            <a:off x="8317979" y="3270786"/>
            <a:ext cx="470052" cy="434799"/>
          </a:xfrm>
          <a:prstGeom prst="flowChartConnector">
            <a:avLst/>
          </a:prstGeom>
          <a:solidFill>
            <a:srgbClr val="00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9" name="Connettore 8">
            <a:extLst>
              <a:ext uri="{FF2B5EF4-FFF2-40B4-BE49-F238E27FC236}">
                <a16:creationId xmlns:a16="http://schemas.microsoft.com/office/drawing/2014/main" id="{52D00B68-36ED-24D3-822F-E64530C64524}"/>
              </a:ext>
            </a:extLst>
          </p:cNvPr>
          <p:cNvSpPr/>
          <p:nvPr/>
        </p:nvSpPr>
        <p:spPr>
          <a:xfrm>
            <a:off x="8638204" y="3048490"/>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0" name="Connettore 9">
            <a:extLst>
              <a:ext uri="{FF2B5EF4-FFF2-40B4-BE49-F238E27FC236}">
                <a16:creationId xmlns:a16="http://schemas.microsoft.com/office/drawing/2014/main" id="{FEE346DC-3575-0574-0059-9963EF6701E5}"/>
              </a:ext>
            </a:extLst>
          </p:cNvPr>
          <p:cNvSpPr/>
          <p:nvPr/>
        </p:nvSpPr>
        <p:spPr>
          <a:xfrm>
            <a:off x="6116567" y="581396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1" name="Connettore 10">
            <a:extLst>
              <a:ext uri="{FF2B5EF4-FFF2-40B4-BE49-F238E27FC236}">
                <a16:creationId xmlns:a16="http://schemas.microsoft.com/office/drawing/2014/main" id="{7698A4E1-9AF2-A7EB-0AE7-8C18DCC520A6}"/>
              </a:ext>
            </a:extLst>
          </p:cNvPr>
          <p:cNvSpPr/>
          <p:nvPr/>
        </p:nvSpPr>
        <p:spPr>
          <a:xfrm>
            <a:off x="6243759" y="6031369"/>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2" name="Connettore 11">
            <a:extLst>
              <a:ext uri="{FF2B5EF4-FFF2-40B4-BE49-F238E27FC236}">
                <a16:creationId xmlns:a16="http://schemas.microsoft.com/office/drawing/2014/main" id="{5021AF55-4B64-D16C-B035-41C450FB5806}"/>
              </a:ext>
            </a:extLst>
          </p:cNvPr>
          <p:cNvSpPr/>
          <p:nvPr/>
        </p:nvSpPr>
        <p:spPr>
          <a:xfrm>
            <a:off x="6414154" y="5813969"/>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4" name="CasellaDiTesto 13">
            <a:extLst>
              <a:ext uri="{FF2B5EF4-FFF2-40B4-BE49-F238E27FC236}">
                <a16:creationId xmlns:a16="http://schemas.microsoft.com/office/drawing/2014/main" id="{15D1EF3A-BDE2-EE66-ED8F-DC072E376BD9}"/>
              </a:ext>
            </a:extLst>
          </p:cNvPr>
          <p:cNvSpPr txBox="1"/>
          <p:nvPr/>
        </p:nvSpPr>
        <p:spPr>
          <a:xfrm>
            <a:off x="1091820" y="5559505"/>
            <a:ext cx="2391923"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Abilità Assertive</a:t>
            </a:r>
            <a:endParaRPr lang="it-IT" sz="2400" dirty="0"/>
          </a:p>
        </p:txBody>
      </p:sp>
      <p:sp>
        <p:nvSpPr>
          <p:cNvPr id="16" name="CasellaDiTesto 15">
            <a:extLst>
              <a:ext uri="{FF2B5EF4-FFF2-40B4-BE49-F238E27FC236}">
                <a16:creationId xmlns:a16="http://schemas.microsoft.com/office/drawing/2014/main" id="{1AE5FD9F-895F-679B-2186-ED9CE0834D5F}"/>
              </a:ext>
            </a:extLst>
          </p:cNvPr>
          <p:cNvSpPr txBox="1"/>
          <p:nvPr/>
        </p:nvSpPr>
        <p:spPr>
          <a:xfrm>
            <a:off x="1091820" y="3044243"/>
            <a:ext cx="3864300"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Abilità non verbali</a:t>
            </a:r>
            <a:endParaRPr lang="it-IT" sz="2400" dirty="0"/>
          </a:p>
        </p:txBody>
      </p:sp>
      <p:sp>
        <p:nvSpPr>
          <p:cNvPr id="18" name="CasellaDiTesto 17">
            <a:extLst>
              <a:ext uri="{FF2B5EF4-FFF2-40B4-BE49-F238E27FC236}">
                <a16:creationId xmlns:a16="http://schemas.microsoft.com/office/drawing/2014/main" id="{00114521-A60E-475F-A98D-E68B065A70CF}"/>
              </a:ext>
            </a:extLst>
          </p:cNvPr>
          <p:cNvSpPr txBox="1"/>
          <p:nvPr/>
        </p:nvSpPr>
        <p:spPr>
          <a:xfrm>
            <a:off x="1091820" y="4655156"/>
            <a:ext cx="2032602"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Motivazione</a:t>
            </a:r>
            <a:endParaRPr lang="it-IT" sz="2400" dirty="0"/>
          </a:p>
        </p:txBody>
      </p:sp>
      <p:sp>
        <p:nvSpPr>
          <p:cNvPr id="19" name="CasellaDiTesto 18">
            <a:extLst>
              <a:ext uri="{FF2B5EF4-FFF2-40B4-BE49-F238E27FC236}">
                <a16:creationId xmlns:a16="http://schemas.microsoft.com/office/drawing/2014/main" id="{2D6BC8DD-DC50-7D82-E7B4-150B66A02D0F}"/>
              </a:ext>
            </a:extLst>
          </p:cNvPr>
          <p:cNvSpPr txBox="1"/>
          <p:nvPr/>
        </p:nvSpPr>
        <p:spPr>
          <a:xfrm>
            <a:off x="1091820" y="6463854"/>
            <a:ext cx="4858604"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Presenza mentale e </a:t>
            </a:r>
            <a:r>
              <a:rPr lang="it-IT" sz="2400" b="1" dirty="0" err="1">
                <a:solidFill>
                  <a:schemeClr val="bg1"/>
                </a:solidFill>
                <a:effectLst>
                  <a:outerShdw blurRad="38100" dist="38100" dir="2700000" algn="tl">
                    <a:srgbClr val="000000">
                      <a:alpha val="43137"/>
                    </a:srgbClr>
                  </a:outerShdw>
                </a:effectLst>
              </a:rPr>
              <a:t>Compassion</a:t>
            </a:r>
            <a:endParaRPr lang="it-IT" sz="2400" dirty="0"/>
          </a:p>
        </p:txBody>
      </p:sp>
      <p:sp>
        <p:nvSpPr>
          <p:cNvPr id="20" name="CasellaDiTesto 19">
            <a:extLst>
              <a:ext uri="{FF2B5EF4-FFF2-40B4-BE49-F238E27FC236}">
                <a16:creationId xmlns:a16="http://schemas.microsoft.com/office/drawing/2014/main" id="{43FCEA21-A2EE-AD28-8D40-09025302418D}"/>
              </a:ext>
            </a:extLst>
          </p:cNvPr>
          <p:cNvSpPr txBox="1"/>
          <p:nvPr/>
        </p:nvSpPr>
        <p:spPr>
          <a:xfrm>
            <a:off x="1081135" y="3832400"/>
            <a:ext cx="5984339"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Capacità di meta analisi e di autoregolazione</a:t>
            </a:r>
            <a:endParaRPr lang="it-IT" sz="2400" dirty="0"/>
          </a:p>
        </p:txBody>
      </p:sp>
    </p:spTree>
    <p:extLst>
      <p:ext uri="{BB962C8B-B14F-4D97-AF65-F5344CB8AC3E}">
        <p14:creationId xmlns:p14="http://schemas.microsoft.com/office/powerpoint/2010/main" val="148944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29EFC0C-8CA5-47E9-5091-793C06EA7204}"/>
              </a:ext>
            </a:extLst>
          </p:cNvPr>
          <p:cNvSpPr txBox="1"/>
          <p:nvPr/>
        </p:nvSpPr>
        <p:spPr>
          <a:xfrm>
            <a:off x="8091380" y="2563135"/>
            <a:ext cx="4191606"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800" dirty="0"/>
              <a:t>Nella relazione terapeutica </a:t>
            </a:r>
            <a:r>
              <a:rPr lang="it-IT" sz="2800" b="1" dirty="0"/>
              <a:t>siamo reciproci contesti</a:t>
            </a:r>
          </a:p>
          <a:p>
            <a:endParaRPr lang="it-IT" sz="2800" dirty="0"/>
          </a:p>
          <a:p>
            <a:r>
              <a:rPr lang="it-IT" sz="2800" dirty="0"/>
              <a:t>• </a:t>
            </a:r>
            <a:r>
              <a:rPr lang="it-IT" sz="2800" b="0" dirty="0"/>
              <a:t>di regolazione e</a:t>
            </a:r>
          </a:p>
          <a:p>
            <a:r>
              <a:rPr lang="it-IT" sz="2800" b="0" dirty="0"/>
              <a:t>disregolazione emotiva</a:t>
            </a:r>
          </a:p>
          <a:p>
            <a:endParaRPr lang="it-IT" sz="2800" b="0" dirty="0"/>
          </a:p>
          <a:p>
            <a:r>
              <a:rPr lang="it-IT" sz="2800" b="0" dirty="0"/>
              <a:t>• i pattern maladattivi e gli schemi del paziente possono ripetersi col terapeuta e viceversa</a:t>
            </a:r>
          </a:p>
        </p:txBody>
      </p:sp>
      <p:pic>
        <p:nvPicPr>
          <p:cNvPr id="6146" name="Picture 2" descr="Psicoterapeuta Milano: come scegliere quello più adatto?">
            <a:extLst>
              <a:ext uri="{FF2B5EF4-FFF2-40B4-BE49-F238E27FC236}">
                <a16:creationId xmlns:a16="http://schemas.microsoft.com/office/drawing/2014/main" id="{BFB42D40-DFCB-2069-A9D4-C6D015179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152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530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AE0E901-9464-D2FC-4B3D-15B222FD63B3}"/>
              </a:ext>
            </a:extLst>
          </p:cNvPr>
          <p:cNvPicPr>
            <a:picLocks noChangeAspect="1"/>
          </p:cNvPicPr>
          <p:nvPr/>
        </p:nvPicPr>
        <p:blipFill>
          <a:blip r:embed="rId2"/>
          <a:stretch>
            <a:fillRect/>
          </a:stretch>
        </p:blipFill>
        <p:spPr>
          <a:xfrm>
            <a:off x="0" y="-1"/>
            <a:ext cx="13004800" cy="9753601"/>
          </a:xfrm>
          <a:prstGeom prst="rect">
            <a:avLst/>
          </a:prstGeom>
        </p:spPr>
      </p:pic>
      <p:sp>
        <p:nvSpPr>
          <p:cNvPr id="2" name="CasellaDiTesto 1">
            <a:extLst>
              <a:ext uri="{FF2B5EF4-FFF2-40B4-BE49-F238E27FC236}">
                <a16:creationId xmlns:a16="http://schemas.microsoft.com/office/drawing/2014/main" id="{EBA6E7A3-2CFC-EB78-88AA-29EF48508C2A}"/>
              </a:ext>
            </a:extLst>
          </p:cNvPr>
          <p:cNvSpPr txBox="1"/>
          <p:nvPr/>
        </p:nvSpPr>
        <p:spPr>
          <a:xfrm>
            <a:off x="313899" y="595533"/>
            <a:ext cx="12037325" cy="7157152"/>
          </a:xfrm>
          <a:prstGeom prst="rect">
            <a:avLst/>
          </a:prstGeom>
          <a:noFill/>
        </p:spPr>
        <p:txBody>
          <a:bodyPr wrap="square">
            <a:spAutoFit/>
          </a:bodyPr>
          <a:lstStyle/>
          <a:p>
            <a:pPr algn="just">
              <a:lnSpc>
                <a:spcPct val="150000"/>
              </a:lnSpc>
            </a:pPr>
            <a:r>
              <a:rPr lang="it-IT" sz="2900" b="1" i="0" dirty="0">
                <a:solidFill>
                  <a:schemeClr val="bg1"/>
                </a:solidFill>
                <a:effectLst>
                  <a:outerShdw blurRad="38100" dist="38100" dir="2700000" algn="tl">
                    <a:srgbClr val="000000">
                      <a:alpha val="43137"/>
                    </a:srgbClr>
                  </a:outerShdw>
                </a:effectLst>
                <a:latin typeface="Roboto" panose="02000000000000000000" pitchFamily="2" charset="0"/>
              </a:rPr>
              <a:t>La relazione terapeutica: </a:t>
            </a:r>
            <a:r>
              <a:rPr lang="it-IT" sz="2900" i="0" dirty="0">
                <a:solidFill>
                  <a:schemeClr val="bg1"/>
                </a:solidFill>
                <a:effectLst>
                  <a:outerShdw blurRad="38100" dist="38100" dir="2700000" algn="tl">
                    <a:srgbClr val="000000">
                      <a:alpha val="43137"/>
                    </a:srgbClr>
                  </a:outerShdw>
                </a:effectLst>
                <a:latin typeface="Roboto" panose="02000000000000000000" pitchFamily="2" charset="0"/>
              </a:rPr>
              <a:t>luogo di </a:t>
            </a:r>
            <a:r>
              <a:rPr lang="it-IT" sz="2900" b="1" i="0" dirty="0">
                <a:solidFill>
                  <a:schemeClr val="bg1"/>
                </a:solidFill>
                <a:effectLst>
                  <a:outerShdw blurRad="38100" dist="38100" dir="2700000" algn="tl">
                    <a:srgbClr val="000000">
                      <a:alpha val="43137"/>
                    </a:srgbClr>
                  </a:outerShdw>
                </a:effectLst>
                <a:latin typeface="Roboto" panose="02000000000000000000" pitchFamily="2" charset="0"/>
              </a:rPr>
              <a:t>cura </a:t>
            </a:r>
            <a:r>
              <a:rPr lang="it-IT" sz="2900" i="0" dirty="0">
                <a:solidFill>
                  <a:schemeClr val="bg1"/>
                </a:solidFill>
                <a:effectLst>
                  <a:outerShdw blurRad="38100" dist="38100" dir="2700000" algn="tl">
                    <a:srgbClr val="000000">
                      <a:alpha val="43137"/>
                    </a:srgbClr>
                  </a:outerShdw>
                </a:effectLst>
                <a:latin typeface="Roboto" panose="02000000000000000000" pitchFamily="2" charset="0"/>
              </a:rPr>
              <a:t>e condizione di </a:t>
            </a:r>
            <a:r>
              <a:rPr lang="it-IT" sz="2900" b="1" i="0" dirty="0">
                <a:solidFill>
                  <a:schemeClr val="bg1"/>
                </a:solidFill>
                <a:effectLst>
                  <a:outerShdw blurRad="38100" dist="38100" dir="2700000" algn="tl">
                    <a:srgbClr val="000000">
                      <a:alpha val="43137"/>
                    </a:srgbClr>
                  </a:outerShdw>
                </a:effectLst>
                <a:latin typeface="Roboto" panose="02000000000000000000" pitchFamily="2" charset="0"/>
              </a:rPr>
              <a:t>potenziale minaccia</a:t>
            </a:r>
          </a:p>
          <a:p>
            <a:pPr algn="just">
              <a:lnSpc>
                <a:spcPct val="150000"/>
              </a:lnSpc>
            </a:pPr>
            <a:endParaRPr lang="it-IT" sz="2800" i="0" dirty="0">
              <a:solidFill>
                <a:schemeClr val="bg1"/>
              </a:solidFill>
              <a:effectLst>
                <a:outerShdw blurRad="38100" dist="38100" dir="2700000" algn="tl">
                  <a:srgbClr val="000000">
                    <a:alpha val="43137"/>
                  </a:srgbClr>
                </a:outerShdw>
              </a:effectLst>
              <a:latin typeface="Roboto" panose="02000000000000000000" pitchFamily="2" charset="0"/>
            </a:endParaRPr>
          </a:p>
          <a:p>
            <a:pPr marL="457200" indent="-457200" algn="just">
              <a:lnSpc>
                <a:spcPct val="150000"/>
              </a:lnSpc>
              <a:buFontTx/>
              <a:buChar char="-"/>
            </a:pPr>
            <a:r>
              <a:rPr lang="it-IT" sz="2800" i="0" dirty="0">
                <a:solidFill>
                  <a:schemeClr val="bg1"/>
                </a:solidFill>
                <a:effectLst>
                  <a:outerShdw blurRad="38100" dist="38100" dir="2700000" algn="tl">
                    <a:srgbClr val="000000">
                      <a:alpha val="43137"/>
                    </a:srgbClr>
                  </a:outerShdw>
                </a:effectLst>
                <a:latin typeface="Roboto" panose="02000000000000000000" pitchFamily="2" charset="0"/>
              </a:rPr>
              <a:t>possibili frustrazioni narcisistiche, </a:t>
            </a:r>
          </a:p>
          <a:p>
            <a:pPr marL="457200" indent="-457200" algn="just">
              <a:lnSpc>
                <a:spcPct val="150000"/>
              </a:lnSpc>
              <a:buFontTx/>
              <a:buChar char="-"/>
            </a:pPr>
            <a:r>
              <a:rPr lang="it-IT" sz="2800" i="0" dirty="0">
                <a:solidFill>
                  <a:schemeClr val="bg1"/>
                </a:solidFill>
                <a:effectLst>
                  <a:outerShdw blurRad="38100" dist="38100" dir="2700000" algn="tl">
                    <a:srgbClr val="000000">
                      <a:alpha val="43137"/>
                    </a:srgbClr>
                  </a:outerShdw>
                </a:effectLst>
                <a:latin typeface="Roboto" panose="02000000000000000000" pitchFamily="2" charset="0"/>
              </a:rPr>
              <a:t>Incapacità/difficoltà diagnostica, </a:t>
            </a:r>
          </a:p>
          <a:p>
            <a:pPr marL="457200" indent="-457200" algn="just">
              <a:lnSpc>
                <a:spcPct val="150000"/>
              </a:lnSpc>
              <a:buFontTx/>
              <a:buChar char="-"/>
            </a:pPr>
            <a:r>
              <a:rPr lang="it-IT" sz="2800" i="0" dirty="0">
                <a:solidFill>
                  <a:schemeClr val="bg1"/>
                </a:solidFill>
                <a:effectLst>
                  <a:outerShdw blurRad="38100" dist="38100" dir="2700000" algn="tl">
                    <a:srgbClr val="000000">
                      <a:alpha val="43137"/>
                    </a:srgbClr>
                  </a:outerShdw>
                </a:effectLst>
                <a:latin typeface="Roboto" panose="02000000000000000000" pitchFamily="2" charset="0"/>
              </a:rPr>
              <a:t>eventuali fallimenti terapeutici, </a:t>
            </a:r>
          </a:p>
          <a:p>
            <a:pPr marL="457200" indent="-457200" algn="just">
              <a:lnSpc>
                <a:spcPct val="150000"/>
              </a:lnSpc>
              <a:buFontTx/>
              <a:buChar char="-"/>
            </a:pPr>
            <a:r>
              <a:rPr lang="it-IT" sz="2800" i="0" dirty="0">
                <a:solidFill>
                  <a:schemeClr val="bg1"/>
                </a:solidFill>
                <a:effectLst>
                  <a:outerShdw blurRad="38100" dist="38100" dir="2700000" algn="tl">
                    <a:srgbClr val="000000">
                      <a:alpha val="43137"/>
                    </a:srgbClr>
                  </a:outerShdw>
                </a:effectLst>
                <a:latin typeface="Roboto" panose="02000000000000000000" pitchFamily="2" charset="0"/>
              </a:rPr>
              <a:t>disorientamento e sofferenza emotiva di difficile gestione,</a:t>
            </a:r>
          </a:p>
          <a:p>
            <a:pPr marL="457200" indent="-457200" algn="just">
              <a:lnSpc>
                <a:spcPct val="150000"/>
              </a:lnSpc>
              <a:buFontTx/>
              <a:buChar char="-"/>
            </a:pPr>
            <a:r>
              <a:rPr lang="it-IT" sz="2800" i="0" dirty="0">
                <a:solidFill>
                  <a:schemeClr val="bg1"/>
                </a:solidFill>
                <a:effectLst>
                  <a:outerShdw blurRad="38100" dist="38100" dir="2700000" algn="tl">
                    <a:srgbClr val="000000">
                      <a:alpha val="43137"/>
                    </a:srgbClr>
                  </a:outerShdw>
                </a:effectLst>
                <a:latin typeface="Roboto" panose="02000000000000000000" pitchFamily="2" charset="0"/>
              </a:rPr>
              <a:t>comportamenti di attaccamento e Modelli operativi interni specifici, correlati alle esperienze passate (costruzione/ mantenimento/ riparazione dell’alleanza).</a:t>
            </a:r>
          </a:p>
          <a:p>
            <a:pPr marL="457200" indent="-457200" algn="just">
              <a:lnSpc>
                <a:spcPct val="150000"/>
              </a:lnSpc>
              <a:buFontTx/>
              <a:buChar char="-"/>
            </a:pPr>
            <a:endParaRPr lang="it-IT" sz="2800" dirty="0">
              <a:solidFill>
                <a:schemeClr val="bg1"/>
              </a:solidFill>
              <a:effectLst>
                <a:outerShdw blurRad="38100" dist="38100" dir="2700000" algn="tl">
                  <a:srgbClr val="000000">
                    <a:alpha val="43137"/>
                  </a:srgbClr>
                </a:outerShdw>
              </a:effectLst>
              <a:latin typeface="Roboto" panose="02000000000000000000" pitchFamily="2" charset="0"/>
            </a:endParaRPr>
          </a:p>
          <a:p>
            <a:pPr algn="just">
              <a:lnSpc>
                <a:spcPct val="150000"/>
              </a:lnSpc>
            </a:pPr>
            <a:r>
              <a:rPr lang="it-IT" sz="2800" dirty="0">
                <a:solidFill>
                  <a:schemeClr val="bg1"/>
                </a:solidFill>
                <a:effectLst>
                  <a:outerShdw blurRad="38100" dist="38100" dir="2700000" algn="tl">
                    <a:srgbClr val="000000">
                      <a:alpha val="43137"/>
                    </a:srgbClr>
                  </a:outerShdw>
                </a:effectLst>
                <a:latin typeface="Roboto" panose="02000000000000000000" pitchFamily="2" charset="0"/>
              </a:rPr>
              <a:t>                                                                                              </a:t>
            </a:r>
            <a:r>
              <a:rPr lang="it-IT" sz="2800" i="1" dirty="0">
                <a:solidFill>
                  <a:schemeClr val="bg1"/>
                </a:solidFill>
                <a:effectLst>
                  <a:outerShdw blurRad="38100" dist="38100" dir="2700000" algn="tl">
                    <a:srgbClr val="000000">
                      <a:alpha val="43137"/>
                    </a:srgbClr>
                  </a:outerShdw>
                </a:effectLst>
                <a:latin typeface="Roboto" panose="02000000000000000000" pitchFamily="2" charset="0"/>
              </a:rPr>
              <a:t>Baldoni, 2008 </a:t>
            </a:r>
            <a:endParaRPr lang="it-IT" sz="28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81397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050F0A68-33BE-5083-40B5-A939C45DC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514"/>
            <a:ext cx="13004800" cy="747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824ABF7-5593-07CB-35B7-9EDD3B57B569}"/>
              </a:ext>
            </a:extLst>
          </p:cNvPr>
          <p:cNvPicPr>
            <a:picLocks noChangeAspect="1"/>
          </p:cNvPicPr>
          <p:nvPr/>
        </p:nvPicPr>
        <p:blipFill>
          <a:blip r:embed="rId2"/>
          <a:stretch>
            <a:fillRect/>
          </a:stretch>
        </p:blipFill>
        <p:spPr>
          <a:xfrm>
            <a:off x="0" y="0"/>
            <a:ext cx="13033764" cy="9753600"/>
          </a:xfrm>
          <a:prstGeom prst="rect">
            <a:avLst/>
          </a:prstGeom>
        </p:spPr>
      </p:pic>
    </p:spTree>
    <p:extLst>
      <p:ext uri="{BB962C8B-B14F-4D97-AF65-F5344CB8AC3E}">
        <p14:creationId xmlns:p14="http://schemas.microsoft.com/office/powerpoint/2010/main" val="238947734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8B03C4C-4074-C9E3-0CC2-3F3DCDF818C5}"/>
              </a:ext>
            </a:extLst>
          </p:cNvPr>
          <p:cNvSpPr>
            <a:spLocks noGrp="1" noChangeArrowheads="1"/>
          </p:cNvSpPr>
          <p:nvPr>
            <p:ph type="title"/>
          </p:nvPr>
        </p:nvSpPr>
        <p:spPr>
          <a:xfrm>
            <a:off x="422321" y="4530149"/>
            <a:ext cx="12160157" cy="5059677"/>
          </a:xfrm>
        </p:spPr>
        <p:txBody>
          <a:bodyPr>
            <a:noAutofit/>
          </a:bodyPr>
          <a:lstStyle/>
          <a:p>
            <a:pPr eaLnBrk="1" hangingPunct="1">
              <a:lnSpc>
                <a:spcPct val="150000"/>
              </a:lnSpc>
            </a:pPr>
            <a:r>
              <a:rPr lang="it-IT" altLang="it-IT" sz="2800" i="1" kern="100" dirty="0">
                <a:latin typeface="Baskerville Old Face" panose="02020602080505020303" pitchFamily="18" charset="0"/>
              </a:rPr>
              <a:t>“Questo è troppo difficile. Non posso farcela”. </a:t>
            </a:r>
            <a:br>
              <a:rPr lang="it-IT" altLang="it-IT" sz="2800" i="1" kern="100" dirty="0">
                <a:latin typeface="Baskerville Old Face" panose="02020602080505020303" pitchFamily="18" charset="0"/>
              </a:rPr>
            </a:br>
            <a:r>
              <a:rPr lang="it-IT" altLang="it-IT" sz="2800" i="1" kern="100" dirty="0">
                <a:latin typeface="Baskerville Old Face" panose="02020602080505020303" pitchFamily="18" charset="0"/>
              </a:rPr>
              <a:t>“Perché non ce la faccio? </a:t>
            </a:r>
            <a:br>
              <a:rPr lang="it-IT" altLang="it-IT" sz="2800" i="1" kern="100" dirty="0">
                <a:latin typeface="Baskerville Old Face" panose="02020602080505020303" pitchFamily="18" charset="0"/>
              </a:rPr>
            </a:br>
            <a:r>
              <a:rPr lang="it-IT" altLang="it-IT" sz="2800" i="1" kern="100" dirty="0">
                <a:latin typeface="Baskerville Old Face" panose="02020602080505020303" pitchFamily="18" charset="0"/>
              </a:rPr>
              <a:t>Sembrava tutto semplice quando lo leggevo sui manuali.</a:t>
            </a:r>
            <a:br>
              <a:rPr lang="it-IT" altLang="it-IT" sz="2800" i="1" kern="100" dirty="0">
                <a:latin typeface="Baskerville Old Face" panose="02020602080505020303" pitchFamily="18" charset="0"/>
              </a:rPr>
            </a:br>
            <a:r>
              <a:rPr lang="it-IT" altLang="it-IT" sz="2800" i="1" kern="100" dirty="0">
                <a:latin typeface="Baskerville Old Face" panose="02020602080505020303" pitchFamily="18" charset="0"/>
              </a:rPr>
              <a:t>Vorrei che ci fosse qualcuno che mi suggerisca cosa fare. </a:t>
            </a:r>
            <a:br>
              <a:rPr lang="it-IT" altLang="it-IT" sz="2800" i="1" kern="100" dirty="0">
                <a:latin typeface="Baskerville Old Face" panose="02020602080505020303" pitchFamily="18" charset="0"/>
              </a:rPr>
            </a:br>
            <a:r>
              <a:rPr lang="it-IT" altLang="it-IT" sz="2800" i="1" kern="100" dirty="0">
                <a:latin typeface="Baskerville Old Face" panose="02020602080505020303" pitchFamily="18" charset="0"/>
              </a:rPr>
              <a:t>Forse non sono tagliato per questo tipo di lavoro, forse questo lavoro non fa per me. </a:t>
            </a:r>
            <a:br>
              <a:rPr lang="it-IT" altLang="it-IT" sz="2800" i="1" kern="100" dirty="0">
                <a:latin typeface="Baskerville Old Face" panose="02020602080505020303" pitchFamily="18" charset="0"/>
              </a:rPr>
            </a:br>
            <a:r>
              <a:rPr lang="it-IT" altLang="it-IT" sz="2800" i="1" kern="100" dirty="0">
                <a:latin typeface="Baskerville Old Face" panose="02020602080505020303" pitchFamily="18" charset="0"/>
              </a:rPr>
              <a:t>Sono così poco arguto. </a:t>
            </a:r>
            <a:br>
              <a:rPr lang="it-IT" altLang="it-IT" sz="2800" i="1" kern="100" dirty="0">
                <a:latin typeface="Baskerville Old Face" panose="02020602080505020303" pitchFamily="18" charset="0"/>
              </a:rPr>
            </a:br>
            <a:r>
              <a:rPr lang="it-IT" altLang="it-IT" sz="2800" i="1" kern="100" dirty="0">
                <a:latin typeface="Baskerville Old Face" panose="02020602080505020303" pitchFamily="18" charset="0"/>
              </a:rPr>
              <a:t>Forse dovrei inviare questo paziente a qualcuno che sa davvero cosa fare…”</a:t>
            </a:r>
          </a:p>
        </p:txBody>
      </p:sp>
      <p:pic>
        <p:nvPicPr>
          <p:cNvPr id="11267" name="Picture 8" descr="http://ts4.mm.bing.net/th?id=H.4519534930559715&amp;pid=15.1">
            <a:extLst>
              <a:ext uri="{FF2B5EF4-FFF2-40B4-BE49-F238E27FC236}">
                <a16:creationId xmlns:a16="http://schemas.microsoft.com/office/drawing/2014/main" id="{DF0CA78B-2026-0903-749B-4425574260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54399" y="242628"/>
            <a:ext cx="6096000" cy="4287521"/>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7">
            <a:extLst>
              <a:ext uri="{FF2B5EF4-FFF2-40B4-BE49-F238E27FC236}">
                <a16:creationId xmlns:a16="http://schemas.microsoft.com/office/drawing/2014/main" id="{F1E5A2B3-58A5-75A0-1B95-7DC2BE0C25C6}"/>
              </a:ext>
            </a:extLst>
          </p:cNvPr>
          <p:cNvSpPr>
            <a:spLocks noChangeArrowheads="1"/>
          </p:cNvSpPr>
          <p:nvPr/>
        </p:nvSpPr>
        <p:spPr bwMode="auto">
          <a:xfrm>
            <a:off x="304801" y="4325902"/>
            <a:ext cx="12395200" cy="538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3129" dirty="0">
                <a:latin typeface="Baskerville Old Face" panose="02020602080505020303" pitchFamily="18" charset="0"/>
              </a:rPr>
              <a:t>Capita che la tua mente ti dica cose simili? La mia certamente lo fa. E così fa la mente di ogni terapeuta che io abbia mai conosciuto. </a:t>
            </a:r>
          </a:p>
          <a:p>
            <a:pPr algn="just" eaLnBrk="1" hangingPunct="1">
              <a:spcBef>
                <a:spcPct val="0"/>
              </a:spcBef>
              <a:buFontTx/>
              <a:buNone/>
            </a:pPr>
            <a:r>
              <a:rPr lang="it-IT" altLang="it-IT" sz="3129" dirty="0">
                <a:latin typeface="Baskerville Old Face" panose="02020602080505020303" pitchFamily="18" charset="0"/>
              </a:rPr>
              <a:t>Ora prenditi un momento per riflettere su cos’altro fa la tua mente che non ti è di aiuto. Per esempio, ti confronta duramente con gli altri, o critica i tuoi sforzi, o ti dice che non puoi fare le cose che vuoi fare? Rievoca mai ricordi spiacevoli del passato nei momenti peggiori? Trova mai da ridire sulla tua vita com’è oggi, mostrandotene i difetti  e ipotizza vite alternative nelle quali saresti sicuramente molto più felice? Ti trascina mai in scenari inquietanti sul tuo futuro e ti mette in guardia su tutte le possibili cose che potrebbero andar male? </a:t>
            </a:r>
            <a:r>
              <a:rPr lang="it-IT" altLang="it-IT" sz="3129" b="1" dirty="0">
                <a:latin typeface="Baskerville Old Face" panose="02020602080505020303" pitchFamily="18" charset="0"/>
              </a:rPr>
              <a:t>Se è così, allora sembra che tu disponga di una mente umana assolutamente normale</a:t>
            </a:r>
            <a:r>
              <a:rPr lang="it-IT" altLang="it-IT" sz="3129" dirty="0">
                <a:latin typeface="Baskerville Old Face" panose="02020602080505020303" pitchFamily="18" charset="0"/>
              </a:rPr>
              <a:t>. </a:t>
            </a:r>
          </a:p>
        </p:txBody>
      </p:sp>
      <p:pic>
        <p:nvPicPr>
          <p:cNvPr id="12291" name="Picture 8" descr="http://ts4.mm.bing.net/th?id=H.4519534930559715&amp;pid=15.1">
            <a:extLst>
              <a:ext uri="{FF2B5EF4-FFF2-40B4-BE49-F238E27FC236}">
                <a16:creationId xmlns:a16="http://schemas.microsoft.com/office/drawing/2014/main" id="{839A9EDB-7A65-C641-571C-780F77F25B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56001" y="203200"/>
            <a:ext cx="5689600" cy="4000782"/>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7">
            <a:extLst>
              <a:ext uri="{FF2B5EF4-FFF2-40B4-BE49-F238E27FC236}">
                <a16:creationId xmlns:a16="http://schemas.microsoft.com/office/drawing/2014/main" id="{C857D49B-8737-AE42-9CE6-71B0B10E3971}"/>
              </a:ext>
            </a:extLst>
          </p:cNvPr>
          <p:cNvSpPr>
            <a:spLocks noChangeArrowheads="1"/>
          </p:cNvSpPr>
          <p:nvPr/>
        </p:nvSpPr>
        <p:spPr bwMode="auto">
          <a:xfrm>
            <a:off x="0" y="4572001"/>
            <a:ext cx="13004800" cy="85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413" i="1">
                <a:latin typeface="Baskerville Old Face" panose="02020602080505020303" pitchFamily="18" charset="0"/>
              </a:rPr>
              <a:t>La radice di questa sofferenza è il linguaggio.       </a:t>
            </a:r>
          </a:p>
          <a:p>
            <a:pPr algn="ctr" eaLnBrk="1" hangingPunct="1">
              <a:spcBef>
                <a:spcPct val="0"/>
              </a:spcBef>
              <a:buFontTx/>
              <a:buNone/>
            </a:pPr>
            <a:r>
              <a:rPr lang="it-IT" altLang="it-IT" sz="1564" b="1">
                <a:latin typeface="Baskerville Old Face" panose="02020602080505020303" pitchFamily="18" charset="0"/>
              </a:rPr>
              <a:t>Russ Harris</a:t>
            </a:r>
            <a:r>
              <a:rPr lang="it-IT" altLang="it-IT" sz="1564" i="1">
                <a:latin typeface="Baskerville Old Face" panose="02020602080505020303" pitchFamily="18" charset="0"/>
              </a:rPr>
              <a:t>, Fare ACT , 2011. </a:t>
            </a:r>
            <a:endParaRPr lang="it-IT" altLang="it-IT" sz="1564">
              <a:latin typeface="Baskerville Old Face" panose="02020602080505020303" pitchFamily="18" charset="0"/>
            </a:endParaRPr>
          </a:p>
        </p:txBody>
      </p:sp>
      <p:pic>
        <p:nvPicPr>
          <p:cNvPr id="13315" name="Picture 4" descr="7">
            <a:extLst>
              <a:ext uri="{FF2B5EF4-FFF2-40B4-BE49-F238E27FC236}">
                <a16:creationId xmlns:a16="http://schemas.microsoft.com/office/drawing/2014/main" id="{1BFC0A4D-E2E9-0A6F-BDBC-5947AC2D4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02" y="609600"/>
            <a:ext cx="5384799" cy="35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http://wearyourself.style.it/files/2012/05/Parole-anteprima-400x266-641072.jpg">
            <a:extLst>
              <a:ext uri="{FF2B5EF4-FFF2-40B4-BE49-F238E27FC236}">
                <a16:creationId xmlns:a16="http://schemas.microsoft.com/office/drawing/2014/main" id="{50ED611D-2AB3-E6AF-448A-073CFFD17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5689600"/>
            <a:ext cx="5418667" cy="36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egittoweb.it/foto/egitto/scrittura.jpg">
            <a:extLst>
              <a:ext uri="{FF2B5EF4-FFF2-40B4-BE49-F238E27FC236}">
                <a16:creationId xmlns:a16="http://schemas.microsoft.com/office/drawing/2014/main" id="{8137F867-864D-B669-CB09-4E33AFFD0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5689601"/>
            <a:ext cx="1923627" cy="355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auto-validazione, come e perché">
            <a:extLst>
              <a:ext uri="{FF2B5EF4-FFF2-40B4-BE49-F238E27FC236}">
                <a16:creationId xmlns:a16="http://schemas.microsoft.com/office/drawing/2014/main" id="{536E0005-2B4B-0AA4-F6E7-BED489EEF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1">
            <a:extLst>
              <a:ext uri="{FF2B5EF4-FFF2-40B4-BE49-F238E27FC236}">
                <a16:creationId xmlns:a16="http://schemas.microsoft.com/office/drawing/2014/main" id="{1E6A960E-7377-41C3-D033-27DFF4E22AEA}"/>
              </a:ext>
            </a:extLst>
          </p:cNvPr>
          <p:cNvSpPr>
            <a:spLocks noGrp="1"/>
          </p:cNvSpPr>
          <p:nvPr>
            <p:ph type="title"/>
          </p:nvPr>
        </p:nvSpPr>
        <p:spPr>
          <a:xfrm>
            <a:off x="661751" y="0"/>
            <a:ext cx="4497711" cy="1885950"/>
          </a:xfrm>
        </p:spPr>
        <p:txBody>
          <a:bodyPr/>
          <a:lstStyle/>
          <a:p>
            <a:pPr algn="ctr"/>
            <a:r>
              <a:rPr lang="it-IT" b="1" dirty="0">
                <a:solidFill>
                  <a:srgbClr val="C00000"/>
                </a:solidFill>
                <a:effectLst>
                  <a:outerShdw blurRad="38100" dist="38100" dir="2700000" algn="tl">
                    <a:srgbClr val="000000">
                      <a:alpha val="43137"/>
                    </a:srgbClr>
                  </a:outerShdw>
                </a:effectLst>
              </a:rPr>
              <a:t>NORMALIZZARE</a:t>
            </a:r>
          </a:p>
        </p:txBody>
      </p:sp>
      <p:sp>
        <p:nvSpPr>
          <p:cNvPr id="9" name="Titolo 1">
            <a:extLst>
              <a:ext uri="{FF2B5EF4-FFF2-40B4-BE49-F238E27FC236}">
                <a16:creationId xmlns:a16="http://schemas.microsoft.com/office/drawing/2014/main" id="{7F8330C5-B61B-CC75-91A0-B7D443A95098}"/>
              </a:ext>
            </a:extLst>
          </p:cNvPr>
          <p:cNvSpPr txBox="1">
            <a:spLocks/>
          </p:cNvSpPr>
          <p:nvPr/>
        </p:nvSpPr>
        <p:spPr>
          <a:xfrm>
            <a:off x="8022759" y="705"/>
            <a:ext cx="4182887" cy="1885245"/>
          </a:xfrm>
          <a:prstGeom prst="rect">
            <a:avLst/>
          </a:prstGeom>
        </p:spPr>
        <p:txBody>
          <a:bodyPr vert="horz" lIns="91440" tIns="45720" rIns="91440" bIns="45720" rtlCol="0" anchor="ctr">
            <a:norm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it-IT" b="1" dirty="0">
                <a:solidFill>
                  <a:srgbClr val="92D050"/>
                </a:solidFill>
                <a:effectLst>
                  <a:outerShdw blurRad="38100" dist="38100" dir="2700000" algn="tl">
                    <a:srgbClr val="000000">
                      <a:alpha val="43137"/>
                    </a:srgbClr>
                  </a:outerShdw>
                </a:effectLst>
              </a:rPr>
              <a:t>RINGRAZIARE</a:t>
            </a:r>
          </a:p>
        </p:txBody>
      </p:sp>
      <p:sp>
        <p:nvSpPr>
          <p:cNvPr id="10" name="Titolo 1">
            <a:extLst>
              <a:ext uri="{FF2B5EF4-FFF2-40B4-BE49-F238E27FC236}">
                <a16:creationId xmlns:a16="http://schemas.microsoft.com/office/drawing/2014/main" id="{32418D10-F8A7-FBEA-DDE5-FACAF6F766A8}"/>
              </a:ext>
            </a:extLst>
          </p:cNvPr>
          <p:cNvSpPr txBox="1">
            <a:spLocks/>
          </p:cNvSpPr>
          <p:nvPr/>
        </p:nvSpPr>
        <p:spPr>
          <a:xfrm>
            <a:off x="4410956" y="889799"/>
            <a:ext cx="4182887" cy="1885245"/>
          </a:xfrm>
          <a:prstGeom prst="rect">
            <a:avLst/>
          </a:prstGeom>
        </p:spPr>
        <p:txBody>
          <a:bodyPr vert="horz" lIns="91440" tIns="45720" rIns="91440" bIns="45720" rtlCol="0" anchor="ctr">
            <a:norm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it-IT" b="1" dirty="0">
                <a:effectLst>
                  <a:outerShdw blurRad="38100" dist="38100" dir="2700000" algn="tl">
                    <a:srgbClr val="000000">
                      <a:alpha val="43137"/>
                    </a:srgbClr>
                  </a:outerShdw>
                </a:effectLst>
              </a:rPr>
              <a:t>VALIDARE</a:t>
            </a:r>
          </a:p>
        </p:txBody>
      </p:sp>
    </p:spTree>
    <p:extLst>
      <p:ext uri="{BB962C8B-B14F-4D97-AF65-F5344CB8AC3E}">
        <p14:creationId xmlns:p14="http://schemas.microsoft.com/office/powerpoint/2010/main" val="278021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ampo Viaggiatore: Fossati,Ivano: Amazon.it: CD e Vinili}">
            <a:extLst>
              <a:ext uri="{FF2B5EF4-FFF2-40B4-BE49-F238E27FC236}">
                <a16:creationId xmlns:a16="http://schemas.microsoft.com/office/drawing/2014/main" id="{940402EA-DE61-02A7-BC16-D719983F88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t="12863" r="28533" b="12572"/>
          <a:stretch/>
        </p:blipFill>
        <p:spPr bwMode="auto">
          <a:xfrm>
            <a:off x="-1" y="4110"/>
            <a:ext cx="13004801" cy="974827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38BAC32-4604-6C90-3D7C-4A10A78C909B}"/>
              </a:ext>
            </a:extLst>
          </p:cNvPr>
          <p:cNvSpPr txBox="1"/>
          <p:nvPr/>
        </p:nvSpPr>
        <p:spPr>
          <a:xfrm>
            <a:off x="2058551" y="1111266"/>
            <a:ext cx="8696628" cy="523220"/>
          </a:xfrm>
          <a:prstGeom prst="rect">
            <a:avLst/>
          </a:prstGeom>
          <a:noFill/>
        </p:spPr>
        <p:txBody>
          <a:bodyPr wrap="square">
            <a:spAutoFit/>
          </a:bodyPr>
          <a:lstStyle/>
          <a:p>
            <a:r>
              <a:rPr lang="it-IT" sz="2800" b="1" dirty="0">
                <a:solidFill>
                  <a:schemeClr val="bg1"/>
                </a:solidFill>
              </a:rPr>
              <a:t>https://www.youtube.com/watch?v=QvHgKGcNm2w</a:t>
            </a:r>
          </a:p>
        </p:txBody>
      </p:sp>
    </p:spTree>
    <p:extLst>
      <p:ext uri="{BB962C8B-B14F-4D97-AF65-F5344CB8AC3E}">
        <p14:creationId xmlns:p14="http://schemas.microsoft.com/office/powerpoint/2010/main" val="354377520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5BC2F1E-7A70-7B80-D743-1D255FC0662B}"/>
              </a:ext>
            </a:extLst>
          </p:cNvPr>
          <p:cNvSpPr txBox="1"/>
          <p:nvPr/>
        </p:nvSpPr>
        <p:spPr>
          <a:xfrm>
            <a:off x="798763" y="3809074"/>
            <a:ext cx="11194391"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it-IT" sz="3600" b="0" i="0" u="none" strike="noStrike" baseline="0" dirty="0">
              <a:solidFill>
                <a:schemeClr val="tx1"/>
              </a:solidFill>
              <a:latin typeface="Calibri" panose="020F0502020204030204" pitchFamily="34" charset="0"/>
            </a:endParaRPr>
          </a:p>
          <a:p>
            <a:pPr algn="just"/>
            <a:r>
              <a:rPr lang="it-IT" sz="3600" dirty="0">
                <a:latin typeface="Calibri" panose="020F0502020204030204" pitchFamily="34" charset="0"/>
              </a:rPr>
              <a:t>Alcu</a:t>
            </a:r>
            <a:r>
              <a:rPr lang="it-IT" sz="3600" b="0" i="0" u="none" strike="noStrike" baseline="0" dirty="0">
                <a:solidFill>
                  <a:schemeClr val="tx1"/>
                </a:solidFill>
                <a:latin typeface="Calibri" panose="020F0502020204030204" pitchFamily="34" charset="0"/>
              </a:rPr>
              <a:t>ni pazienti/terapeuti si "auto-invalidano, non concedendosi il "diritto di provare emozioni (r</a:t>
            </a:r>
            <a:r>
              <a:rPr lang="it-IT" sz="3600" dirty="0">
                <a:latin typeface="Calibri" panose="020F0502020204030204" pitchFamily="34" charset="0"/>
              </a:rPr>
              <a:t>iluttanza a parlare dei propri bisogni considerati una forma di debolezza, dissociazione, somatizzazione). </a:t>
            </a:r>
            <a:r>
              <a:rPr lang="it-IT" sz="3600" b="0" i="0" u="none" strike="noStrike" baseline="0" dirty="0">
                <a:solidFill>
                  <a:schemeClr val="tx1"/>
                </a:solidFill>
                <a:latin typeface="Calibri" panose="020F0502020204030204" pitchFamily="34" charset="0"/>
              </a:rPr>
              <a:t>Ciò intensifica il loro senso di colpa o di vergogna, così come la sensazione che alcuni stati d'animo siano insensati, inesprimibili e insanabili, rendendo impossibile ottenere validazione.</a:t>
            </a:r>
            <a:endParaRPr lang="it-IT" sz="3600" dirty="0">
              <a:solidFill>
                <a:schemeClr val="tx1"/>
              </a:solidFill>
            </a:endParaRPr>
          </a:p>
        </p:txBody>
      </p:sp>
      <p:sp>
        <p:nvSpPr>
          <p:cNvPr id="4" name="CasellaDiTesto 3">
            <a:extLst>
              <a:ext uri="{FF2B5EF4-FFF2-40B4-BE49-F238E27FC236}">
                <a16:creationId xmlns:a16="http://schemas.microsoft.com/office/drawing/2014/main" id="{8CEFB036-7837-D9E5-4653-64FE494D5A7E}"/>
              </a:ext>
            </a:extLst>
          </p:cNvPr>
          <p:cNvSpPr txBox="1"/>
          <p:nvPr/>
        </p:nvSpPr>
        <p:spPr>
          <a:xfrm>
            <a:off x="798763" y="1988108"/>
            <a:ext cx="11194390" cy="2308324"/>
          </a:xfrm>
          <a:prstGeom prst="rect">
            <a:avLst/>
          </a:prstGeom>
          <a:noFill/>
        </p:spPr>
        <p:txBody>
          <a:bodyPr wrap="square">
            <a:spAutoFit/>
          </a:bodyPr>
          <a:lstStyle/>
          <a:p>
            <a:pPr algn="just"/>
            <a:r>
              <a:rPr lang="it-IT" sz="3600" b="0" i="0" u="none" strike="noStrike" baseline="0" dirty="0">
                <a:solidFill>
                  <a:schemeClr val="tx1"/>
                </a:solidFill>
              </a:rPr>
              <a:t>Il paziente può sentirsi invalidato quando, ad esempio, si propongono strategie alternative di gestione delle emozioni (</a:t>
            </a:r>
            <a:r>
              <a:rPr lang="it-IT" sz="3600" b="0" i="1" u="none" strike="noStrike" baseline="0" dirty="0">
                <a:solidFill>
                  <a:schemeClr val="tx1"/>
                </a:solidFill>
              </a:rPr>
              <a:t>il terapeuta che vuole «cambiare» le mie emozioni</a:t>
            </a:r>
            <a:r>
              <a:rPr lang="it-IT" sz="3600" b="0" i="0" u="none" strike="noStrike" baseline="0" dirty="0">
                <a:solidFill>
                  <a:schemeClr val="tx1"/>
                </a:solidFill>
              </a:rPr>
              <a:t>).</a:t>
            </a:r>
            <a:endParaRPr lang="it-IT" sz="3600" dirty="0"/>
          </a:p>
        </p:txBody>
      </p:sp>
      <p:sp>
        <p:nvSpPr>
          <p:cNvPr id="6" name="CasellaDiTesto 5">
            <a:extLst>
              <a:ext uri="{FF2B5EF4-FFF2-40B4-BE49-F238E27FC236}">
                <a16:creationId xmlns:a16="http://schemas.microsoft.com/office/drawing/2014/main" id="{DFDCF62F-7846-A059-9865-7772199A9464}"/>
              </a:ext>
            </a:extLst>
          </p:cNvPr>
          <p:cNvSpPr txBox="1"/>
          <p:nvPr/>
        </p:nvSpPr>
        <p:spPr>
          <a:xfrm>
            <a:off x="2890189" y="785238"/>
            <a:ext cx="7011537" cy="584775"/>
          </a:xfrm>
          <a:prstGeom prst="rect">
            <a:avLst/>
          </a:prstGeom>
          <a:noFill/>
        </p:spPr>
        <p:txBody>
          <a:bodyPr wrap="square">
            <a:spAutoFit/>
          </a:bodyPr>
          <a:lstStyle/>
          <a:p>
            <a:pPr algn="ctr"/>
            <a:r>
              <a:rPr lang="it-IT" sz="3200" b="1" i="0" u="none" strike="noStrike" baseline="0" dirty="0">
                <a:solidFill>
                  <a:schemeClr val="tx1"/>
                </a:solidFill>
                <a:latin typeface="Calibri-Light"/>
              </a:rPr>
              <a:t>INVALIDAZIONE e AUTO-INVALIDAZIONE</a:t>
            </a:r>
          </a:p>
        </p:txBody>
      </p:sp>
    </p:spTree>
    <p:extLst>
      <p:ext uri="{BB962C8B-B14F-4D97-AF65-F5344CB8AC3E}">
        <p14:creationId xmlns:p14="http://schemas.microsoft.com/office/powerpoint/2010/main" val="14043565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CasellaDiTesto 2">
            <a:extLst>
              <a:ext uri="{FF2B5EF4-FFF2-40B4-BE49-F238E27FC236}">
                <a16:creationId xmlns:a16="http://schemas.microsoft.com/office/drawing/2014/main" id="{7FD0DA7A-B0F8-D5E9-DB79-EB94D5B4B69D}"/>
              </a:ext>
            </a:extLst>
          </p:cNvPr>
          <p:cNvSpPr txBox="1"/>
          <p:nvPr/>
        </p:nvSpPr>
        <p:spPr>
          <a:xfrm>
            <a:off x="1944535" y="850392"/>
            <a:ext cx="8854473" cy="1384995"/>
          </a:xfrm>
          <a:prstGeom prst="rect">
            <a:avLst/>
          </a:prstGeom>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it-IT" sz="2800" b="0" i="0" u="none" strike="noStrike" baseline="0" dirty="0">
                <a:solidFill>
                  <a:schemeClr val="tx1"/>
                </a:solidFill>
                <a:latin typeface="Helvetica" panose="020B0604020202020204" pitchFamily="34" charset="0"/>
              </a:rPr>
              <a:t>In psicoterapia si oscilla continuamente tra </a:t>
            </a:r>
          </a:p>
          <a:p>
            <a:pPr algn="ctr"/>
            <a:endParaRPr lang="it-IT" sz="2800" b="0" i="0" u="none" strike="noStrike" baseline="0" dirty="0">
              <a:solidFill>
                <a:schemeClr val="tx1"/>
              </a:solidFill>
              <a:latin typeface="Helvetica" panose="020B0604020202020204" pitchFamily="34" charset="0"/>
            </a:endParaRPr>
          </a:p>
          <a:p>
            <a:pPr algn="ctr"/>
            <a:r>
              <a:rPr lang="it-IT" sz="2800" b="1" i="0" u="none" strike="noStrike" baseline="0" dirty="0">
                <a:solidFill>
                  <a:schemeClr val="tx1"/>
                </a:solidFill>
                <a:latin typeface="Helvetica" panose="020B0604020202020204" pitchFamily="34" charset="0"/>
              </a:rPr>
              <a:t>validazione </a:t>
            </a:r>
            <a:r>
              <a:rPr lang="it-IT" sz="2800" b="0" i="0" u="none" strike="noStrike" baseline="0" dirty="0">
                <a:solidFill>
                  <a:schemeClr val="tx1"/>
                </a:solidFill>
                <a:latin typeface="Helvetica" panose="020B0604020202020204" pitchFamily="34" charset="0"/>
              </a:rPr>
              <a:t>dei vissuti e ricerca di cambiamento</a:t>
            </a:r>
            <a:endParaRPr lang="it-IT" sz="2800" dirty="0">
              <a:solidFill>
                <a:schemeClr val="tx1"/>
              </a:solidFill>
            </a:endParaRPr>
          </a:p>
        </p:txBody>
      </p:sp>
      <p:pic>
        <p:nvPicPr>
          <p:cNvPr id="2" name="Immagine 1">
            <a:extLst>
              <a:ext uri="{FF2B5EF4-FFF2-40B4-BE49-F238E27FC236}">
                <a16:creationId xmlns:a16="http://schemas.microsoft.com/office/drawing/2014/main" id="{CD60AC19-BFEA-D144-10D2-6EB841B30462}"/>
              </a:ext>
            </a:extLst>
          </p:cNvPr>
          <p:cNvPicPr>
            <a:picLocks noChangeAspect="1"/>
          </p:cNvPicPr>
          <p:nvPr/>
        </p:nvPicPr>
        <p:blipFill>
          <a:blip r:embed="rId2"/>
          <a:stretch>
            <a:fillRect/>
          </a:stretch>
        </p:blipFill>
        <p:spPr>
          <a:xfrm>
            <a:off x="1592430" y="3193143"/>
            <a:ext cx="9558682" cy="4995182"/>
          </a:xfrm>
          <a:prstGeom prst="rect">
            <a:avLst/>
          </a:prstGeom>
        </p:spPr>
      </p:pic>
    </p:spTree>
    <p:extLst>
      <p:ext uri="{BB962C8B-B14F-4D97-AF65-F5344CB8AC3E}">
        <p14:creationId xmlns:p14="http://schemas.microsoft.com/office/powerpoint/2010/main" val="225598905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CF4D81A5-22A1-9BF4-1C92-4A82C754E00C}"/>
              </a:ext>
            </a:extLst>
          </p:cNvPr>
          <p:cNvSpPr txBox="1"/>
          <p:nvPr/>
        </p:nvSpPr>
        <p:spPr>
          <a:xfrm>
            <a:off x="548299" y="398939"/>
            <a:ext cx="11788997" cy="1569660"/>
          </a:xfrm>
          <a:prstGeom prst="rect">
            <a:avLst/>
          </a:prstGeom>
          <a:noFill/>
        </p:spPr>
        <p:txBody>
          <a:bodyPr wrap="square">
            <a:spAutoFit/>
          </a:bodyPr>
          <a:lstStyle/>
          <a:p>
            <a:pPr algn="l"/>
            <a:r>
              <a:rPr lang="it-IT" sz="3200" b="0" i="0" u="none" strike="noStrike" baseline="0" dirty="0">
                <a:solidFill>
                  <a:schemeClr val="tx1"/>
                </a:solidFill>
                <a:latin typeface="Batang" panose="02030600000101010101" pitchFamily="18" charset="-127"/>
                <a:ea typeface="Batang" panose="02030600000101010101" pitchFamily="18" charset="-127"/>
              </a:rPr>
              <a:t>- Comunica al paziente che le sue </a:t>
            </a:r>
            <a:r>
              <a:rPr lang="it-IT" sz="3200" b="1" i="0" u="none" strike="noStrike" baseline="0" dirty="0">
                <a:solidFill>
                  <a:schemeClr val="tx1"/>
                </a:solidFill>
                <a:latin typeface="Batang" panose="02030600000101010101" pitchFamily="18" charset="-127"/>
                <a:ea typeface="Batang" panose="02030600000101010101" pitchFamily="18" charset="-127"/>
              </a:rPr>
              <a:t>risposte emotive </a:t>
            </a:r>
            <a:r>
              <a:rPr lang="it-IT" sz="3200" b="0" i="0" u="none" strike="noStrike" baseline="0" dirty="0">
                <a:solidFill>
                  <a:schemeClr val="tx1"/>
                </a:solidFill>
                <a:latin typeface="Batang" panose="02030600000101010101" pitchFamily="18" charset="-127"/>
                <a:ea typeface="Batang" panose="02030600000101010101" pitchFamily="18" charset="-127"/>
              </a:rPr>
              <a:t>sono valide, </a:t>
            </a:r>
            <a:r>
              <a:rPr lang="it-IT" sz="3200" b="1" i="0" u="none" strike="noStrike" baseline="0" dirty="0">
                <a:solidFill>
                  <a:schemeClr val="tx1"/>
                </a:solidFill>
                <a:latin typeface="Batang" panose="02030600000101010101" pitchFamily="18" charset="-127"/>
                <a:ea typeface="Batang" panose="02030600000101010101" pitchFamily="18" charset="-127"/>
              </a:rPr>
              <a:t>hanno senso e sono comprensibili all'interno del suo contesto o situazione di vita. </a:t>
            </a:r>
            <a:endParaRPr lang="it-IT" sz="3200" b="0" i="0" u="none" strike="noStrike" baseline="0" dirty="0">
              <a:solidFill>
                <a:schemeClr val="tx1"/>
              </a:solidFill>
              <a:latin typeface="Batang" panose="02030600000101010101" pitchFamily="18" charset="-127"/>
              <a:ea typeface="Batang" panose="02030600000101010101" pitchFamily="18" charset="-127"/>
            </a:endParaRPr>
          </a:p>
        </p:txBody>
      </p:sp>
      <p:sp>
        <p:nvSpPr>
          <p:cNvPr id="11" name="CasellaDiTesto 10">
            <a:extLst>
              <a:ext uri="{FF2B5EF4-FFF2-40B4-BE49-F238E27FC236}">
                <a16:creationId xmlns:a16="http://schemas.microsoft.com/office/drawing/2014/main" id="{C10124FA-FF91-D4ED-446C-48DC930E5576}"/>
              </a:ext>
            </a:extLst>
          </p:cNvPr>
          <p:cNvSpPr txBox="1"/>
          <p:nvPr/>
        </p:nvSpPr>
        <p:spPr>
          <a:xfrm>
            <a:off x="548299" y="2157840"/>
            <a:ext cx="12172853" cy="1569660"/>
          </a:xfrm>
          <a:prstGeom prst="rect">
            <a:avLst/>
          </a:prstGeom>
          <a:noFill/>
        </p:spPr>
        <p:txBody>
          <a:bodyPr wrap="square">
            <a:spAutoFit/>
          </a:bodyPr>
          <a:lstStyle/>
          <a:p>
            <a:pPr algn="l"/>
            <a:r>
              <a:rPr lang="it-IT" sz="3200" b="0" i="0" u="none" strike="noStrike" baseline="0" dirty="0">
                <a:solidFill>
                  <a:schemeClr val="tx1"/>
                </a:solidFill>
                <a:latin typeface="Batang" panose="02030600000101010101" pitchFamily="18" charset="-127"/>
                <a:ea typeface="Batang" panose="02030600000101010101" pitchFamily="18" charset="-127"/>
              </a:rPr>
              <a:t>- La persona, sentendosi valorizzata si sente compresa, riconosciuta, accolta, e sente che il suo </a:t>
            </a:r>
            <a:r>
              <a:rPr lang="it-IT" sz="3200" b="1" i="0" u="none" strike="noStrike" baseline="0" dirty="0">
                <a:solidFill>
                  <a:schemeClr val="tx1"/>
                </a:solidFill>
                <a:latin typeface="Batang" panose="02030600000101010101" pitchFamily="18" charset="-127"/>
                <a:ea typeface="Batang" panose="02030600000101010101" pitchFamily="18" charset="-127"/>
              </a:rPr>
              <a:t>vissuto ha un senso </a:t>
            </a:r>
            <a:r>
              <a:rPr lang="it-IT" sz="3200" b="0" i="0" u="none" strike="noStrike" baseline="0" dirty="0">
                <a:solidFill>
                  <a:schemeClr val="tx1"/>
                </a:solidFill>
                <a:latin typeface="Batang" panose="02030600000101010101" pitchFamily="18" charset="-127"/>
                <a:ea typeface="Batang" panose="02030600000101010101" pitchFamily="18" charset="-127"/>
              </a:rPr>
              <a:t>(</a:t>
            </a:r>
            <a:r>
              <a:rPr lang="it-IT" sz="3200" b="0" i="0" u="none" strike="noStrike" baseline="0" dirty="0" err="1">
                <a:solidFill>
                  <a:schemeClr val="tx1"/>
                </a:solidFill>
                <a:latin typeface="Batang" panose="02030600000101010101" pitchFamily="18" charset="-127"/>
                <a:ea typeface="Batang" panose="02030600000101010101" pitchFamily="18" charset="-127"/>
              </a:rPr>
              <a:t>Swenson</a:t>
            </a:r>
            <a:r>
              <a:rPr lang="it-IT" sz="3200" b="0" i="0" u="none" strike="noStrike" baseline="0" dirty="0">
                <a:solidFill>
                  <a:schemeClr val="tx1"/>
                </a:solidFill>
                <a:latin typeface="Batang" panose="02030600000101010101" pitchFamily="18" charset="-127"/>
                <a:ea typeface="Batang" panose="02030600000101010101" pitchFamily="18" charset="-127"/>
              </a:rPr>
              <a:t>, 2016).</a:t>
            </a:r>
          </a:p>
        </p:txBody>
      </p:sp>
      <p:sp>
        <p:nvSpPr>
          <p:cNvPr id="13" name="CasellaDiTesto 12">
            <a:extLst>
              <a:ext uri="{FF2B5EF4-FFF2-40B4-BE49-F238E27FC236}">
                <a16:creationId xmlns:a16="http://schemas.microsoft.com/office/drawing/2014/main" id="{EE03A17D-5186-75B2-A765-38E33A365635}"/>
              </a:ext>
            </a:extLst>
          </p:cNvPr>
          <p:cNvSpPr txBox="1"/>
          <p:nvPr/>
        </p:nvSpPr>
        <p:spPr>
          <a:xfrm>
            <a:off x="548299" y="4068341"/>
            <a:ext cx="11942016" cy="1077218"/>
          </a:xfrm>
          <a:prstGeom prst="rect">
            <a:avLst/>
          </a:prstGeom>
          <a:noFill/>
        </p:spPr>
        <p:txBody>
          <a:bodyPr wrap="square">
            <a:spAutoFit/>
          </a:bodyPr>
          <a:lstStyle/>
          <a:p>
            <a:pPr algn="l"/>
            <a:r>
              <a:rPr lang="it-IT" sz="3200" b="0" i="0" u="none" strike="noStrike" baseline="0" dirty="0">
                <a:solidFill>
                  <a:schemeClr val="tx1"/>
                </a:solidFill>
                <a:latin typeface="Batang" panose="02030600000101010101" pitchFamily="18" charset="-127"/>
                <a:ea typeface="Batang" panose="02030600000101010101" pitchFamily="18" charset="-127"/>
              </a:rPr>
              <a:t>- Aiuta a </a:t>
            </a:r>
            <a:r>
              <a:rPr lang="it-IT" sz="3200" b="1" i="0" u="none" strike="noStrike" baseline="0" dirty="0">
                <a:solidFill>
                  <a:schemeClr val="tx1"/>
                </a:solidFill>
                <a:latin typeface="Batang" panose="02030600000101010101" pitchFamily="18" charset="-127"/>
                <a:ea typeface="Batang" panose="02030600000101010101" pitchFamily="18" charset="-127"/>
              </a:rPr>
              <a:t>ridurre l’intensità dell’emozione</a:t>
            </a:r>
            <a:r>
              <a:rPr lang="it-IT" sz="3200" b="0" i="0" u="none" strike="noStrike" baseline="0" dirty="0">
                <a:solidFill>
                  <a:schemeClr val="tx1"/>
                </a:solidFill>
                <a:latin typeface="Batang" panose="02030600000101010101" pitchFamily="18" charset="-127"/>
                <a:ea typeface="Batang" panose="02030600000101010101" pitchFamily="18" charset="-127"/>
              </a:rPr>
              <a:t>, e predispone al cambiamento terapeutico</a:t>
            </a:r>
            <a:r>
              <a:rPr lang="it-IT" sz="3200" dirty="0">
                <a:latin typeface="Batang" panose="02030600000101010101" pitchFamily="18" charset="-127"/>
                <a:ea typeface="Batang" panose="02030600000101010101" pitchFamily="18" charset="-127"/>
              </a:rPr>
              <a:t>.</a:t>
            </a:r>
            <a:endParaRPr lang="it-IT" sz="3200" dirty="0">
              <a:solidFill>
                <a:schemeClr val="tx1"/>
              </a:solidFill>
              <a:latin typeface="Batang" panose="02030600000101010101" pitchFamily="18" charset="-127"/>
              <a:ea typeface="Batang" panose="02030600000101010101" pitchFamily="18" charset="-127"/>
            </a:endParaRPr>
          </a:p>
        </p:txBody>
      </p:sp>
      <p:pic>
        <p:nvPicPr>
          <p:cNvPr id="4098" name="Picture 2" descr="La coerenza del cuore">
            <a:extLst>
              <a:ext uri="{FF2B5EF4-FFF2-40B4-BE49-F238E27FC236}">
                <a16:creationId xmlns:a16="http://schemas.microsoft.com/office/drawing/2014/main" id="{2BDEA348-17A2-4B06-D9ED-35E632811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70" y="5486400"/>
            <a:ext cx="1217285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3220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6609310-4D40-A444-AC02-F274C0DA6898}"/>
              </a:ext>
            </a:extLst>
          </p:cNvPr>
          <p:cNvSpPr txBox="1"/>
          <p:nvPr/>
        </p:nvSpPr>
        <p:spPr>
          <a:xfrm>
            <a:off x="5349922" y="745757"/>
            <a:ext cx="7220532" cy="8325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it-IT" sz="2800" b="1" i="0" u="none" strike="noStrike" baseline="0" dirty="0">
                <a:latin typeface="Calibri-Light"/>
              </a:rPr>
              <a:t>I 6 LIVELLI DI </a:t>
            </a:r>
            <a:r>
              <a:rPr lang="it-IT" sz="2800" b="1" i="0" u="sng" strike="noStrike" baseline="0" dirty="0">
                <a:latin typeface="Calibri-Light"/>
              </a:rPr>
              <a:t>VALIDAZIONE EMOTIVA </a:t>
            </a:r>
          </a:p>
          <a:p>
            <a:pPr algn="l"/>
            <a:r>
              <a:rPr lang="it-IT" sz="2800" b="1" dirty="0">
                <a:latin typeface="Calibri-Light"/>
              </a:rPr>
              <a:t>                                                       </a:t>
            </a:r>
            <a:r>
              <a:rPr lang="it-IT" sz="2300" b="1" i="0" u="none" strike="noStrike" baseline="0" dirty="0">
                <a:latin typeface="Calibri-Light"/>
              </a:rPr>
              <a:t>(LINEHAN, 1997)</a:t>
            </a:r>
          </a:p>
          <a:p>
            <a:pPr algn="l"/>
            <a:endParaRPr lang="it-IT" sz="2800" b="1" i="0" u="none" strike="noStrike" baseline="0" dirty="0">
              <a:latin typeface="Calibri-Light"/>
            </a:endParaRPr>
          </a:p>
          <a:p>
            <a:pPr algn="l"/>
            <a:r>
              <a:rPr lang="it-IT" sz="2400" b="0" i="0" u="none" strike="noStrike" baseline="0" dirty="0">
                <a:solidFill>
                  <a:schemeClr val="tx1"/>
                </a:solidFill>
                <a:latin typeface="Calibri" panose="020F0502020204030204" pitchFamily="34" charset="0"/>
              </a:rPr>
              <a:t>1. </a:t>
            </a:r>
            <a:r>
              <a:rPr lang="it-IT" sz="2400" b="1" i="0" u="none" strike="noStrike" baseline="0" dirty="0">
                <a:solidFill>
                  <a:schemeClr val="tx1"/>
                </a:solidFill>
                <a:latin typeface="Calibri" panose="020F0502020204030204" pitchFamily="34" charset="0"/>
              </a:rPr>
              <a:t>Ascoltare e osservare: </a:t>
            </a:r>
            <a:r>
              <a:rPr lang="it-IT" sz="2400" b="0" i="0" u="none" strike="noStrike" baseline="0" dirty="0">
                <a:solidFill>
                  <a:schemeClr val="tx1"/>
                </a:solidFill>
                <a:latin typeface="Calibri" panose="020F0502020204030204" pitchFamily="34" charset="0"/>
              </a:rPr>
              <a:t>prestare attenzione, osservare il comportamento del paziente, ascoltare attivamente ciò che porta e le emozioni emergenti</a:t>
            </a:r>
          </a:p>
          <a:p>
            <a:pPr algn="l"/>
            <a:r>
              <a:rPr lang="it-IT" sz="2400" b="0" i="0" u="none" strike="noStrike" baseline="0" dirty="0">
                <a:solidFill>
                  <a:schemeClr val="tx1"/>
                </a:solidFill>
                <a:latin typeface="Calibri" panose="020F0502020204030204" pitchFamily="34" charset="0"/>
              </a:rPr>
              <a:t>2. </a:t>
            </a:r>
            <a:r>
              <a:rPr lang="it-IT" sz="2400" b="1" i="0" u="none" strike="noStrike" baseline="0" dirty="0">
                <a:solidFill>
                  <a:schemeClr val="tx1"/>
                </a:solidFill>
                <a:latin typeface="Calibri" panose="020F0502020204030204" pitchFamily="34" charset="0"/>
              </a:rPr>
              <a:t>Restituire quanto compreso: </a:t>
            </a:r>
            <a:r>
              <a:rPr lang="it-IT" sz="2400" b="0" i="0" u="none" strike="noStrike" baseline="0" dirty="0">
                <a:solidFill>
                  <a:schemeClr val="tx1"/>
                </a:solidFill>
                <a:latin typeface="Calibri" panose="020F0502020204030204" pitchFamily="34" charset="0"/>
              </a:rPr>
              <a:t>restituire, senza giudicare, ciò che è stato comunicato («dunque, se non ho compreso male, mi sta dicendo che…»)</a:t>
            </a:r>
          </a:p>
          <a:p>
            <a:pPr algn="l"/>
            <a:r>
              <a:rPr lang="it-IT" sz="2400" b="0" i="0" u="none" strike="noStrike" baseline="0" dirty="0">
                <a:solidFill>
                  <a:schemeClr val="tx1"/>
                </a:solidFill>
                <a:latin typeface="Calibri" panose="020F0502020204030204" pitchFamily="34" charset="0"/>
              </a:rPr>
              <a:t>3. </a:t>
            </a:r>
            <a:r>
              <a:rPr lang="it-IT" sz="2400" b="1" i="0" u="none" strike="noStrike" baseline="0" dirty="0">
                <a:solidFill>
                  <a:schemeClr val="tx1"/>
                </a:solidFill>
                <a:latin typeface="Calibri" panose="020F0502020204030204" pitchFamily="34" charset="0"/>
              </a:rPr>
              <a:t>Fare emergere ciò che è implicito: </a:t>
            </a:r>
            <a:r>
              <a:rPr lang="it-IT" sz="2400" b="0" i="0" u="none" strike="noStrike" baseline="0" dirty="0">
                <a:solidFill>
                  <a:schemeClr val="tx1"/>
                </a:solidFill>
                <a:latin typeface="Calibri" panose="020F0502020204030204" pitchFamily="34" charset="0"/>
              </a:rPr>
              <a:t>mostrare comprensione per ciò che è stato comunicato a livello implicito («immagino che in una situazione del genere ci si possa sentire…»)</a:t>
            </a:r>
          </a:p>
          <a:p>
            <a:pPr algn="l"/>
            <a:r>
              <a:rPr lang="it-IT" sz="2400" b="0" i="0" u="none" strike="noStrike" baseline="0" dirty="0">
                <a:solidFill>
                  <a:schemeClr val="tx1"/>
                </a:solidFill>
                <a:latin typeface="Calibri" panose="020F0502020204030204" pitchFamily="34" charset="0"/>
              </a:rPr>
              <a:t>4. </a:t>
            </a:r>
            <a:r>
              <a:rPr lang="it-IT" sz="2400" b="1" i="0" u="none" strike="noStrike" baseline="0" dirty="0">
                <a:solidFill>
                  <a:schemeClr val="tx1"/>
                </a:solidFill>
                <a:latin typeface="Calibri" panose="020F0502020204030204" pitchFamily="34" charset="0"/>
              </a:rPr>
              <a:t>Validare lo stato emotivo alla luce della storia del paziente: </a:t>
            </a:r>
            <a:r>
              <a:rPr lang="it-IT" sz="2400" b="0" i="0" u="none" strike="noStrike" baseline="0" dirty="0">
                <a:solidFill>
                  <a:schemeClr val="tx1"/>
                </a:solidFill>
                <a:latin typeface="Calibri" panose="020F0502020204030204" pitchFamily="34" charset="0"/>
              </a:rPr>
              <a:t>ciò che prova ha senso rispetto a ciò che gli è accaduto in passato (ed alle componenti biologiche)</a:t>
            </a:r>
          </a:p>
          <a:p>
            <a:pPr algn="l"/>
            <a:r>
              <a:rPr lang="it-IT" sz="2400" b="0" i="0" u="none" strike="noStrike" baseline="0" dirty="0">
                <a:solidFill>
                  <a:schemeClr val="tx1"/>
                </a:solidFill>
                <a:latin typeface="Calibri" panose="020F0502020204030204" pitchFamily="34" charset="0"/>
              </a:rPr>
              <a:t>5. </a:t>
            </a:r>
            <a:r>
              <a:rPr lang="it-IT" sz="2400" b="1" i="0" u="none" strike="noStrike" baseline="0" dirty="0">
                <a:solidFill>
                  <a:schemeClr val="tx1"/>
                </a:solidFill>
                <a:latin typeface="Calibri" panose="020F0502020204030204" pitchFamily="34" charset="0"/>
              </a:rPr>
              <a:t>Normalizzare l’emozione rispetto al contesto attuale: </a:t>
            </a:r>
            <a:r>
              <a:rPr lang="it-IT" sz="2400" b="0" i="0" u="none" strike="noStrike" baseline="0" dirty="0">
                <a:solidFill>
                  <a:schemeClr val="tx1"/>
                </a:solidFill>
                <a:latin typeface="Calibri" panose="020F0502020204030204" pitchFamily="34" charset="0"/>
              </a:rPr>
              <a:t>«è ragionevole sentirsi spaventati/tristi/ansiosi</a:t>
            </a:r>
          </a:p>
          <a:p>
            <a:pPr algn="l"/>
            <a:r>
              <a:rPr lang="it-IT" sz="2400" b="0" i="0" u="none" strike="noStrike" baseline="0" dirty="0">
                <a:solidFill>
                  <a:schemeClr val="tx1"/>
                </a:solidFill>
                <a:latin typeface="Calibri" panose="020F0502020204030204" pitchFamily="34" charset="0"/>
              </a:rPr>
              <a:t>di fronte al rischio, anche remoto, di perdere il lavoro»</a:t>
            </a:r>
          </a:p>
          <a:p>
            <a:pPr algn="l"/>
            <a:r>
              <a:rPr lang="it-IT" sz="2400" b="0" i="0" u="none" strike="noStrike" baseline="0" dirty="0">
                <a:solidFill>
                  <a:schemeClr val="tx1"/>
                </a:solidFill>
                <a:latin typeface="Calibri" panose="020F0502020204030204" pitchFamily="34" charset="0"/>
              </a:rPr>
              <a:t>6. </a:t>
            </a:r>
            <a:r>
              <a:rPr lang="it-IT" sz="2400" b="1" i="0" u="none" strike="noStrike" baseline="0" dirty="0">
                <a:solidFill>
                  <a:schemeClr val="tx1"/>
                </a:solidFill>
                <a:latin typeface="Calibri" panose="020F0502020204030204" pitchFamily="34" charset="0"/>
              </a:rPr>
              <a:t>Autenticità del terapeuta: </a:t>
            </a:r>
            <a:r>
              <a:rPr lang="it-IT" sz="2400" b="0" i="0" u="none" strike="noStrike" baseline="0" dirty="0">
                <a:solidFill>
                  <a:schemeClr val="tx1"/>
                </a:solidFill>
                <a:latin typeface="Calibri" panose="020F0502020204030204" pitchFamily="34" charset="0"/>
              </a:rPr>
              <a:t>notare le emozioni che proviamo, trattare le persone come valide,</a:t>
            </a:r>
          </a:p>
          <a:p>
            <a:pPr algn="l"/>
            <a:r>
              <a:rPr lang="it-IT" sz="2400" b="0" i="0" u="none" strike="noStrike" baseline="0" dirty="0">
                <a:solidFill>
                  <a:schemeClr val="tx1"/>
                </a:solidFill>
                <a:latin typeface="Calibri" panose="020F0502020204030204" pitchFamily="34" charset="0"/>
              </a:rPr>
              <a:t>non come persone fragili, notare le risposte non verbali</a:t>
            </a:r>
            <a:endParaRPr lang="it-IT" b="0" dirty="0">
              <a:solidFill>
                <a:schemeClr val="tx1"/>
              </a:solidFill>
            </a:endParaRPr>
          </a:p>
        </p:txBody>
      </p:sp>
      <p:pic>
        <p:nvPicPr>
          <p:cNvPr id="2050" name="Picture 2" descr="Psicologa Silvia Marchi">
            <a:extLst>
              <a:ext uri="{FF2B5EF4-FFF2-40B4-BE49-F238E27FC236}">
                <a16:creationId xmlns:a16="http://schemas.microsoft.com/office/drawing/2014/main" id="{9EA648E6-4BBC-BDF6-709E-457D88B58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4" t="5978" r="9613" b="5400"/>
          <a:stretch/>
        </p:blipFill>
        <p:spPr bwMode="auto">
          <a:xfrm>
            <a:off x="188686" y="336324"/>
            <a:ext cx="4896850" cy="498630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2DC68712-E978-C4FB-3DE3-4D48637994B1}"/>
              </a:ext>
            </a:extLst>
          </p:cNvPr>
          <p:cNvPicPr>
            <a:picLocks noChangeAspect="1"/>
          </p:cNvPicPr>
          <p:nvPr/>
        </p:nvPicPr>
        <p:blipFill>
          <a:blip r:embed="rId3"/>
          <a:stretch>
            <a:fillRect/>
          </a:stretch>
        </p:blipFill>
        <p:spPr>
          <a:xfrm>
            <a:off x="316073" y="4908435"/>
            <a:ext cx="4642075" cy="4642075"/>
          </a:xfrm>
          <a:prstGeom prst="rect">
            <a:avLst/>
          </a:prstGeom>
        </p:spPr>
      </p:pic>
    </p:spTree>
    <p:extLst>
      <p:ext uri="{BB962C8B-B14F-4D97-AF65-F5344CB8AC3E}">
        <p14:creationId xmlns:p14="http://schemas.microsoft.com/office/powerpoint/2010/main" val="1990743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28510-19A9-707F-D5E9-4027E62E5B38}"/>
            </a:ext>
          </a:extLst>
        </p:cNvPr>
        <p:cNvGrpSpPr/>
        <p:nvPr/>
      </p:nvGrpSpPr>
      <p:grpSpPr>
        <a:xfrm>
          <a:off x="0" y="0"/>
          <a:ext cx="0" cy="0"/>
          <a:chOff x="0" y="0"/>
          <a:chExt cx="0" cy="0"/>
        </a:xfrm>
      </p:grpSpPr>
      <p:pic>
        <p:nvPicPr>
          <p:cNvPr id="3" name="Picture 2" descr="Mindfulness e Sintonizzazione nelle Relazioni Interpersonali e con Noi  Stessi Mindfulness Reggio Emilia">
            <a:extLst>
              <a:ext uri="{FF2B5EF4-FFF2-40B4-BE49-F238E27FC236}">
                <a16:creationId xmlns:a16="http://schemas.microsoft.com/office/drawing/2014/main" id="{661EBB54-DABF-3DFA-18AE-51760F69B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3" y="16573"/>
            <a:ext cx="13012856" cy="9753600"/>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a:extLst>
              <a:ext uri="{FF2B5EF4-FFF2-40B4-BE49-F238E27FC236}">
                <a16:creationId xmlns:a16="http://schemas.microsoft.com/office/drawing/2014/main" id="{3E7AD4CB-7606-5016-5B6F-409680794C3A}"/>
              </a:ext>
            </a:extLst>
          </p:cNvPr>
          <p:cNvSpPr txBox="1">
            <a:spLocks/>
          </p:cNvSpPr>
          <p:nvPr/>
        </p:nvSpPr>
        <p:spPr>
          <a:xfrm>
            <a:off x="117402" y="694415"/>
            <a:ext cx="12761939" cy="2141687"/>
          </a:xfrm>
          <a:prstGeom prst="rect">
            <a:avLst/>
          </a:prstGeom>
        </p:spPr>
        <p:txBody>
          <a:bodyPr vert="horz" lIns="97536" tIns="48768" rIns="97536" bIns="48768"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480" b="1" dirty="0">
                <a:solidFill>
                  <a:schemeClr val="bg1"/>
                </a:solidFill>
                <a:effectLst>
                  <a:outerShdw blurRad="38100" dist="38100" dir="2700000" algn="tl">
                    <a:srgbClr val="000000">
                      <a:alpha val="43137"/>
                    </a:srgbClr>
                  </a:outerShdw>
                </a:effectLst>
              </a:rPr>
              <a:t>DALL’INTERPERSONALE ALL’INTRAPERSONALE</a:t>
            </a:r>
            <a:r>
              <a:rPr lang="it-IT" sz="1493" dirty="0">
                <a:solidFill>
                  <a:schemeClr val="bg1"/>
                </a:solidFill>
                <a:effectLst>
                  <a:outerShdw blurRad="38100" dist="38100" dir="2700000" algn="tl">
                    <a:srgbClr val="000000">
                      <a:alpha val="43137"/>
                    </a:srgbClr>
                  </a:outerShdw>
                </a:effectLst>
              </a:rPr>
              <a:t>                                                                                                                                          </a:t>
            </a:r>
          </a:p>
          <a:p>
            <a:pPr algn="ctr"/>
            <a:r>
              <a:rPr lang="it-IT" sz="1493" dirty="0">
                <a:solidFill>
                  <a:schemeClr val="bg1"/>
                </a:solidFill>
                <a:effectLst>
                  <a:outerShdw blurRad="38100" dist="38100" dir="2700000" algn="tl">
                    <a:srgbClr val="000000">
                      <a:alpha val="43137"/>
                    </a:srgbClr>
                  </a:outerShdw>
                </a:effectLst>
              </a:rPr>
              <a:t>                                                                                                                                                     (Hofmann, 2016)</a:t>
            </a:r>
            <a:br>
              <a:rPr lang="it-IT" sz="1493" dirty="0">
                <a:solidFill>
                  <a:schemeClr val="bg1"/>
                </a:solidFill>
                <a:effectLst>
                  <a:outerShdw blurRad="38100" dist="38100" dir="2700000" algn="tl">
                    <a:srgbClr val="000000">
                      <a:alpha val="43137"/>
                    </a:srgbClr>
                  </a:outerShdw>
                </a:effectLst>
              </a:rPr>
            </a:br>
            <a:endParaRPr lang="it-IT" sz="1493" dirty="0">
              <a:solidFill>
                <a:schemeClr val="bg1"/>
              </a:solidFill>
              <a:effectLst>
                <a:outerShdw blurRad="38100" dist="38100" dir="2700000" algn="tl">
                  <a:srgbClr val="000000">
                    <a:alpha val="43137"/>
                  </a:srgbClr>
                </a:outerShdw>
              </a:effectLst>
            </a:endParaRPr>
          </a:p>
        </p:txBody>
      </p:sp>
      <p:sp>
        <p:nvSpPr>
          <p:cNvPr id="2" name="Connettore 1">
            <a:extLst>
              <a:ext uri="{FF2B5EF4-FFF2-40B4-BE49-F238E27FC236}">
                <a16:creationId xmlns:a16="http://schemas.microsoft.com/office/drawing/2014/main" id="{D3E5C3D9-F71D-62CB-C7B9-F17FBE55745C}"/>
              </a:ext>
            </a:extLst>
          </p:cNvPr>
          <p:cNvSpPr/>
          <p:nvPr/>
        </p:nvSpPr>
        <p:spPr>
          <a:xfrm>
            <a:off x="3979784" y="389359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4" name="Connettore 3">
            <a:extLst>
              <a:ext uri="{FF2B5EF4-FFF2-40B4-BE49-F238E27FC236}">
                <a16:creationId xmlns:a16="http://schemas.microsoft.com/office/drawing/2014/main" id="{C59EC5FE-8206-B84F-ABDC-4BFA91E446E8}"/>
              </a:ext>
            </a:extLst>
          </p:cNvPr>
          <p:cNvSpPr/>
          <p:nvPr/>
        </p:nvSpPr>
        <p:spPr>
          <a:xfrm>
            <a:off x="3838279" y="4190311"/>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5" name="Connettore 4">
            <a:extLst>
              <a:ext uri="{FF2B5EF4-FFF2-40B4-BE49-F238E27FC236}">
                <a16:creationId xmlns:a16="http://schemas.microsoft.com/office/drawing/2014/main" id="{2F4BD8DE-67CA-8CFC-FB24-7FDC28DB428C}"/>
              </a:ext>
            </a:extLst>
          </p:cNvPr>
          <p:cNvSpPr/>
          <p:nvPr/>
        </p:nvSpPr>
        <p:spPr>
          <a:xfrm>
            <a:off x="4166826" y="415800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6" name="Connettore 5">
            <a:extLst>
              <a:ext uri="{FF2B5EF4-FFF2-40B4-BE49-F238E27FC236}">
                <a16:creationId xmlns:a16="http://schemas.microsoft.com/office/drawing/2014/main" id="{8238737F-284E-0E22-0A9A-63907F2FFD32}"/>
              </a:ext>
            </a:extLst>
          </p:cNvPr>
          <p:cNvSpPr/>
          <p:nvPr/>
        </p:nvSpPr>
        <p:spPr>
          <a:xfrm>
            <a:off x="8739068" y="339613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8" name="Connettore 7">
            <a:extLst>
              <a:ext uri="{FF2B5EF4-FFF2-40B4-BE49-F238E27FC236}">
                <a16:creationId xmlns:a16="http://schemas.microsoft.com/office/drawing/2014/main" id="{E7C91F01-52E3-531A-7239-A342548B6D6D}"/>
              </a:ext>
            </a:extLst>
          </p:cNvPr>
          <p:cNvSpPr/>
          <p:nvPr/>
        </p:nvSpPr>
        <p:spPr>
          <a:xfrm>
            <a:off x="8317979" y="3270786"/>
            <a:ext cx="470052" cy="434799"/>
          </a:xfrm>
          <a:prstGeom prst="flowChartConnector">
            <a:avLst/>
          </a:prstGeom>
          <a:solidFill>
            <a:srgbClr val="00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9" name="Connettore 8">
            <a:extLst>
              <a:ext uri="{FF2B5EF4-FFF2-40B4-BE49-F238E27FC236}">
                <a16:creationId xmlns:a16="http://schemas.microsoft.com/office/drawing/2014/main" id="{35EB3D56-2137-8E15-9098-3D1F145567C6}"/>
              </a:ext>
            </a:extLst>
          </p:cNvPr>
          <p:cNvSpPr/>
          <p:nvPr/>
        </p:nvSpPr>
        <p:spPr>
          <a:xfrm>
            <a:off x="8638204" y="3048490"/>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0" name="Connettore 9">
            <a:extLst>
              <a:ext uri="{FF2B5EF4-FFF2-40B4-BE49-F238E27FC236}">
                <a16:creationId xmlns:a16="http://schemas.microsoft.com/office/drawing/2014/main" id="{20B61BB7-7F6B-BAF7-D457-7E078E4F766B}"/>
              </a:ext>
            </a:extLst>
          </p:cNvPr>
          <p:cNvSpPr/>
          <p:nvPr/>
        </p:nvSpPr>
        <p:spPr>
          <a:xfrm>
            <a:off x="6116567" y="581396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1" name="Connettore 10">
            <a:extLst>
              <a:ext uri="{FF2B5EF4-FFF2-40B4-BE49-F238E27FC236}">
                <a16:creationId xmlns:a16="http://schemas.microsoft.com/office/drawing/2014/main" id="{9F06EDA1-F554-4F86-8946-0D6C4B3F37BF}"/>
              </a:ext>
            </a:extLst>
          </p:cNvPr>
          <p:cNvSpPr/>
          <p:nvPr/>
        </p:nvSpPr>
        <p:spPr>
          <a:xfrm>
            <a:off x="6243759" y="6031369"/>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2" name="Connettore 11">
            <a:extLst>
              <a:ext uri="{FF2B5EF4-FFF2-40B4-BE49-F238E27FC236}">
                <a16:creationId xmlns:a16="http://schemas.microsoft.com/office/drawing/2014/main" id="{2261A972-DBF5-834F-A777-2C134651A71B}"/>
              </a:ext>
            </a:extLst>
          </p:cNvPr>
          <p:cNvSpPr/>
          <p:nvPr/>
        </p:nvSpPr>
        <p:spPr>
          <a:xfrm>
            <a:off x="6414154" y="5813969"/>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4" name="CasellaDiTesto 13">
            <a:extLst>
              <a:ext uri="{FF2B5EF4-FFF2-40B4-BE49-F238E27FC236}">
                <a16:creationId xmlns:a16="http://schemas.microsoft.com/office/drawing/2014/main" id="{636BFD56-0D3B-36AA-8538-4163C46CC21B}"/>
              </a:ext>
            </a:extLst>
          </p:cNvPr>
          <p:cNvSpPr txBox="1"/>
          <p:nvPr/>
        </p:nvSpPr>
        <p:spPr>
          <a:xfrm>
            <a:off x="1091820" y="6077601"/>
            <a:ext cx="2391923"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Abilità Assertive</a:t>
            </a:r>
            <a:endParaRPr lang="it-IT" sz="2400" dirty="0"/>
          </a:p>
        </p:txBody>
      </p:sp>
      <p:sp>
        <p:nvSpPr>
          <p:cNvPr id="16" name="CasellaDiTesto 15">
            <a:extLst>
              <a:ext uri="{FF2B5EF4-FFF2-40B4-BE49-F238E27FC236}">
                <a16:creationId xmlns:a16="http://schemas.microsoft.com/office/drawing/2014/main" id="{1C5965BF-5F85-7F3C-583C-2740C0BEB266}"/>
              </a:ext>
            </a:extLst>
          </p:cNvPr>
          <p:cNvSpPr txBox="1"/>
          <p:nvPr/>
        </p:nvSpPr>
        <p:spPr>
          <a:xfrm>
            <a:off x="984514" y="2426588"/>
            <a:ext cx="11799384" cy="1077218"/>
          </a:xfrm>
          <a:prstGeom prst="rect">
            <a:avLst/>
          </a:prstGeom>
          <a:noFill/>
        </p:spPr>
        <p:txBody>
          <a:bodyPr wrap="square">
            <a:spAutoFit/>
          </a:bodyPr>
          <a:lstStyle/>
          <a:p>
            <a:r>
              <a:rPr lang="it-IT" sz="3200" b="1" dirty="0">
                <a:solidFill>
                  <a:schemeClr val="bg1"/>
                </a:solidFill>
                <a:effectLst>
                  <a:outerShdw blurRad="38100" dist="38100" dir="2700000" algn="tl">
                    <a:srgbClr val="000000">
                      <a:alpha val="43137"/>
                    </a:srgbClr>
                  </a:outerShdw>
                </a:effectLst>
              </a:rPr>
              <a:t>Abilità non verbali</a:t>
            </a:r>
          </a:p>
          <a:p>
            <a:r>
              <a:rPr lang="it-IT" sz="3200" b="1" dirty="0">
                <a:solidFill>
                  <a:schemeClr val="bg1"/>
                </a:solidFill>
                <a:effectLst>
                  <a:outerShdw blurRad="38100" dist="38100" dir="2700000" algn="tl">
                    <a:srgbClr val="000000">
                      <a:alpha val="43137"/>
                    </a:srgbClr>
                  </a:outerShdw>
                </a:effectLst>
              </a:rPr>
              <a:t>postura, mimica del viso, gestualità, contatto oculare, tono di voce…</a:t>
            </a:r>
            <a:endParaRPr lang="it-IT" sz="3200" dirty="0">
              <a:solidFill>
                <a:schemeClr val="bg1"/>
              </a:solidFill>
            </a:endParaRPr>
          </a:p>
        </p:txBody>
      </p:sp>
      <p:sp>
        <p:nvSpPr>
          <p:cNvPr id="18" name="CasellaDiTesto 17">
            <a:extLst>
              <a:ext uri="{FF2B5EF4-FFF2-40B4-BE49-F238E27FC236}">
                <a16:creationId xmlns:a16="http://schemas.microsoft.com/office/drawing/2014/main" id="{9E0DB8A0-4D4A-0235-7D0E-3E7928209F22}"/>
              </a:ext>
            </a:extLst>
          </p:cNvPr>
          <p:cNvSpPr txBox="1"/>
          <p:nvPr/>
        </p:nvSpPr>
        <p:spPr>
          <a:xfrm>
            <a:off x="1091820" y="5150791"/>
            <a:ext cx="2032602"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Motivazione</a:t>
            </a:r>
            <a:endParaRPr lang="it-IT" sz="2400" dirty="0"/>
          </a:p>
        </p:txBody>
      </p:sp>
      <p:sp>
        <p:nvSpPr>
          <p:cNvPr id="19" name="CasellaDiTesto 18">
            <a:extLst>
              <a:ext uri="{FF2B5EF4-FFF2-40B4-BE49-F238E27FC236}">
                <a16:creationId xmlns:a16="http://schemas.microsoft.com/office/drawing/2014/main" id="{AFFD2C21-0BFB-76E4-1776-94FD741BA166}"/>
              </a:ext>
            </a:extLst>
          </p:cNvPr>
          <p:cNvSpPr txBox="1"/>
          <p:nvPr/>
        </p:nvSpPr>
        <p:spPr>
          <a:xfrm>
            <a:off x="1091820" y="7019723"/>
            <a:ext cx="4681183"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Presenza mentale e </a:t>
            </a:r>
            <a:r>
              <a:rPr lang="it-IT" sz="2400" b="1" dirty="0" err="1">
                <a:solidFill>
                  <a:schemeClr val="bg1"/>
                </a:solidFill>
                <a:effectLst>
                  <a:outerShdw blurRad="38100" dist="38100" dir="2700000" algn="tl">
                    <a:srgbClr val="000000">
                      <a:alpha val="43137"/>
                    </a:srgbClr>
                  </a:outerShdw>
                </a:effectLst>
              </a:rPr>
              <a:t>Compassion</a:t>
            </a:r>
            <a:endParaRPr lang="it-IT" sz="2400" dirty="0"/>
          </a:p>
        </p:txBody>
      </p:sp>
      <p:sp>
        <p:nvSpPr>
          <p:cNvPr id="15" name="CasellaDiTesto 14">
            <a:extLst>
              <a:ext uri="{FF2B5EF4-FFF2-40B4-BE49-F238E27FC236}">
                <a16:creationId xmlns:a16="http://schemas.microsoft.com/office/drawing/2014/main" id="{0818585D-5083-BD94-9B32-CC3C4DE0D4A7}"/>
              </a:ext>
            </a:extLst>
          </p:cNvPr>
          <p:cNvSpPr txBox="1"/>
          <p:nvPr/>
        </p:nvSpPr>
        <p:spPr>
          <a:xfrm>
            <a:off x="1079957" y="3939631"/>
            <a:ext cx="5984339"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Capacità di meta analisi e di autoregolazione</a:t>
            </a:r>
            <a:endParaRPr lang="it-IT" sz="2400" dirty="0"/>
          </a:p>
        </p:txBody>
      </p:sp>
    </p:spTree>
    <p:extLst>
      <p:ext uri="{BB962C8B-B14F-4D97-AF65-F5344CB8AC3E}">
        <p14:creationId xmlns:p14="http://schemas.microsoft.com/office/powerpoint/2010/main" val="9337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2FC5CA13-CBEE-EACB-1D0C-1983DFC02F80}"/>
              </a:ext>
            </a:extLst>
          </p:cNvPr>
          <p:cNvSpPr>
            <a:spLocks noGrp="1" noChangeArrowheads="1"/>
          </p:cNvSpPr>
          <p:nvPr>
            <p:ph type="title"/>
          </p:nvPr>
        </p:nvSpPr>
        <p:spPr>
          <a:xfrm>
            <a:off x="894080" y="2320794"/>
            <a:ext cx="11216640" cy="1885245"/>
          </a:xfrm>
        </p:spPr>
        <p:txBody>
          <a:bodyPr/>
          <a:lstStyle/>
          <a:p>
            <a:pPr algn="ctr" eaLnBrk="1" hangingPunct="1">
              <a:defRPr/>
            </a:pPr>
            <a:r>
              <a:rPr lang="it-IT" sz="5689" i="1" dirty="0">
                <a:latin typeface="Comic Sans MS" pitchFamily="66" charset="0"/>
              </a:rPr>
              <a:t>LA COMUNICAZIONE NON VERBALE E PARAVERBALE</a:t>
            </a:r>
          </a:p>
        </p:txBody>
      </p:sp>
      <p:pic>
        <p:nvPicPr>
          <p:cNvPr id="2" name="Immagine 1">
            <a:extLst>
              <a:ext uri="{FF2B5EF4-FFF2-40B4-BE49-F238E27FC236}">
                <a16:creationId xmlns:a16="http://schemas.microsoft.com/office/drawing/2014/main" id="{1DCD9E55-DB55-F089-F2EF-3629D8234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61" y="5093599"/>
            <a:ext cx="4171140" cy="293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a:extLst>
              <a:ext uri="{FF2B5EF4-FFF2-40B4-BE49-F238E27FC236}">
                <a16:creationId xmlns:a16="http://schemas.microsoft.com/office/drawing/2014/main" id="{AFBCB5E8-0E5D-163E-D48B-ACCDF343C0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879" y="5093599"/>
            <a:ext cx="3753359" cy="293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0B621CAF-0D53-BA53-6373-5FA470FC6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3023143" cy="975360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A16A1034-B40C-592C-BCEB-19185F6D1A40}"/>
              </a:ext>
            </a:extLst>
          </p:cNvPr>
          <p:cNvSpPr>
            <a:spLocks noGrp="1"/>
          </p:cNvSpPr>
          <p:nvPr>
            <p:ph type="title"/>
          </p:nvPr>
        </p:nvSpPr>
        <p:spPr>
          <a:xfrm>
            <a:off x="6980982" y="8243923"/>
            <a:ext cx="4715150" cy="1050203"/>
          </a:xfrm>
        </p:spPr>
        <p:txBody>
          <a:bodyPr>
            <a:normAutofit fontScale="90000"/>
          </a:bodyPr>
          <a:lstStyle/>
          <a:p>
            <a:r>
              <a:rPr lang="it-IT" b="1" dirty="0">
                <a:solidFill>
                  <a:schemeClr val="bg1"/>
                </a:solidFill>
              </a:rPr>
              <a:t>Il corpo e/è la parola</a:t>
            </a:r>
          </a:p>
        </p:txBody>
      </p:sp>
    </p:spTree>
    <p:extLst>
      <p:ext uri="{BB962C8B-B14F-4D97-AF65-F5344CB8AC3E}">
        <p14:creationId xmlns:p14="http://schemas.microsoft.com/office/powerpoint/2010/main" val="373575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5791B-984A-B72A-BD05-6298148A9447}"/>
            </a:ext>
          </a:extLst>
        </p:cNvPr>
        <p:cNvGrpSpPr/>
        <p:nvPr/>
      </p:nvGrpSpPr>
      <p:grpSpPr>
        <a:xfrm>
          <a:off x="0" y="0"/>
          <a:ext cx="0" cy="0"/>
          <a:chOff x="0" y="0"/>
          <a:chExt cx="0" cy="0"/>
        </a:xfrm>
      </p:grpSpPr>
      <p:pic>
        <p:nvPicPr>
          <p:cNvPr id="3" name="Picture 2" descr="Mindfulness e Sintonizzazione nelle Relazioni Interpersonali e con Noi  Stessi Mindfulness Reggio Emilia">
            <a:extLst>
              <a:ext uri="{FF2B5EF4-FFF2-40B4-BE49-F238E27FC236}">
                <a16:creationId xmlns:a16="http://schemas.microsoft.com/office/drawing/2014/main" id="{D111E777-AE8D-3BA6-F540-60F425123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2856" cy="9753600"/>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a:extLst>
              <a:ext uri="{FF2B5EF4-FFF2-40B4-BE49-F238E27FC236}">
                <a16:creationId xmlns:a16="http://schemas.microsoft.com/office/drawing/2014/main" id="{66493849-661E-8952-B74C-38825D4EEFB4}"/>
              </a:ext>
            </a:extLst>
          </p:cNvPr>
          <p:cNvSpPr txBox="1">
            <a:spLocks/>
          </p:cNvSpPr>
          <p:nvPr/>
        </p:nvSpPr>
        <p:spPr>
          <a:xfrm>
            <a:off x="117402" y="694415"/>
            <a:ext cx="12761939" cy="2141687"/>
          </a:xfrm>
          <a:prstGeom prst="rect">
            <a:avLst/>
          </a:prstGeom>
        </p:spPr>
        <p:txBody>
          <a:bodyPr vert="horz" lIns="97536" tIns="48768" rIns="97536" bIns="48768"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480" b="1" dirty="0">
                <a:solidFill>
                  <a:schemeClr val="bg1"/>
                </a:solidFill>
                <a:effectLst>
                  <a:outerShdw blurRad="38100" dist="38100" dir="2700000" algn="tl">
                    <a:srgbClr val="000000">
                      <a:alpha val="43137"/>
                    </a:srgbClr>
                  </a:outerShdw>
                </a:effectLst>
              </a:rPr>
              <a:t>DALL’INTERPERSONALE ALL’INTRAPERSONALE</a:t>
            </a:r>
            <a:r>
              <a:rPr lang="it-IT" sz="1493" dirty="0">
                <a:solidFill>
                  <a:schemeClr val="bg1"/>
                </a:solidFill>
                <a:effectLst>
                  <a:outerShdw blurRad="38100" dist="38100" dir="2700000" algn="tl">
                    <a:srgbClr val="000000">
                      <a:alpha val="43137"/>
                    </a:srgbClr>
                  </a:outerShdw>
                </a:effectLst>
              </a:rPr>
              <a:t>                                                                                                                                          </a:t>
            </a:r>
          </a:p>
          <a:p>
            <a:pPr algn="ctr"/>
            <a:r>
              <a:rPr lang="it-IT" sz="1493" dirty="0">
                <a:solidFill>
                  <a:schemeClr val="bg1"/>
                </a:solidFill>
                <a:effectLst>
                  <a:outerShdw blurRad="38100" dist="38100" dir="2700000" algn="tl">
                    <a:srgbClr val="000000">
                      <a:alpha val="43137"/>
                    </a:srgbClr>
                  </a:outerShdw>
                </a:effectLst>
              </a:rPr>
              <a:t>                                                                                                                                                     (Hofmann, 2016)</a:t>
            </a:r>
            <a:br>
              <a:rPr lang="it-IT" sz="1493" dirty="0">
                <a:solidFill>
                  <a:schemeClr val="bg1"/>
                </a:solidFill>
                <a:effectLst>
                  <a:outerShdw blurRad="38100" dist="38100" dir="2700000" algn="tl">
                    <a:srgbClr val="000000">
                      <a:alpha val="43137"/>
                    </a:srgbClr>
                  </a:outerShdw>
                </a:effectLst>
              </a:rPr>
            </a:br>
            <a:endParaRPr lang="it-IT" sz="1493" dirty="0">
              <a:solidFill>
                <a:schemeClr val="bg1"/>
              </a:solidFill>
              <a:effectLst>
                <a:outerShdw blurRad="38100" dist="38100" dir="2700000" algn="tl">
                  <a:srgbClr val="000000">
                    <a:alpha val="43137"/>
                  </a:srgbClr>
                </a:outerShdw>
              </a:effectLst>
            </a:endParaRPr>
          </a:p>
        </p:txBody>
      </p:sp>
      <p:sp>
        <p:nvSpPr>
          <p:cNvPr id="2" name="Connettore 1">
            <a:extLst>
              <a:ext uri="{FF2B5EF4-FFF2-40B4-BE49-F238E27FC236}">
                <a16:creationId xmlns:a16="http://schemas.microsoft.com/office/drawing/2014/main" id="{F490A907-C4EA-9955-B6C2-1D58AC62B495}"/>
              </a:ext>
            </a:extLst>
          </p:cNvPr>
          <p:cNvSpPr/>
          <p:nvPr/>
        </p:nvSpPr>
        <p:spPr>
          <a:xfrm>
            <a:off x="3979784" y="389359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4" name="Connettore 3">
            <a:extLst>
              <a:ext uri="{FF2B5EF4-FFF2-40B4-BE49-F238E27FC236}">
                <a16:creationId xmlns:a16="http://schemas.microsoft.com/office/drawing/2014/main" id="{0E9A8221-53CE-8960-E5F5-E5CDC9E6C96B}"/>
              </a:ext>
            </a:extLst>
          </p:cNvPr>
          <p:cNvSpPr/>
          <p:nvPr/>
        </p:nvSpPr>
        <p:spPr>
          <a:xfrm>
            <a:off x="3838279" y="4190311"/>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5" name="Connettore 4">
            <a:extLst>
              <a:ext uri="{FF2B5EF4-FFF2-40B4-BE49-F238E27FC236}">
                <a16:creationId xmlns:a16="http://schemas.microsoft.com/office/drawing/2014/main" id="{CC7FCD3D-2558-5C79-1CBD-16FAA24FEE40}"/>
              </a:ext>
            </a:extLst>
          </p:cNvPr>
          <p:cNvSpPr/>
          <p:nvPr/>
        </p:nvSpPr>
        <p:spPr>
          <a:xfrm>
            <a:off x="4166826" y="415800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6" name="Connettore 5">
            <a:extLst>
              <a:ext uri="{FF2B5EF4-FFF2-40B4-BE49-F238E27FC236}">
                <a16:creationId xmlns:a16="http://schemas.microsoft.com/office/drawing/2014/main" id="{6E9FC071-6400-AA25-3368-CA8D5F5E207D}"/>
              </a:ext>
            </a:extLst>
          </p:cNvPr>
          <p:cNvSpPr/>
          <p:nvPr/>
        </p:nvSpPr>
        <p:spPr>
          <a:xfrm>
            <a:off x="8739068" y="339613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8" name="Connettore 7">
            <a:extLst>
              <a:ext uri="{FF2B5EF4-FFF2-40B4-BE49-F238E27FC236}">
                <a16:creationId xmlns:a16="http://schemas.microsoft.com/office/drawing/2014/main" id="{6B02928E-2A97-87DE-FBEA-FAD08304E6D9}"/>
              </a:ext>
            </a:extLst>
          </p:cNvPr>
          <p:cNvSpPr/>
          <p:nvPr/>
        </p:nvSpPr>
        <p:spPr>
          <a:xfrm>
            <a:off x="8317979" y="3270786"/>
            <a:ext cx="470052" cy="434799"/>
          </a:xfrm>
          <a:prstGeom prst="flowChartConnector">
            <a:avLst/>
          </a:prstGeom>
          <a:solidFill>
            <a:srgbClr val="00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9" name="Connettore 8">
            <a:extLst>
              <a:ext uri="{FF2B5EF4-FFF2-40B4-BE49-F238E27FC236}">
                <a16:creationId xmlns:a16="http://schemas.microsoft.com/office/drawing/2014/main" id="{30EF67D1-DDC0-D013-34DD-A771EE05774E}"/>
              </a:ext>
            </a:extLst>
          </p:cNvPr>
          <p:cNvSpPr/>
          <p:nvPr/>
        </p:nvSpPr>
        <p:spPr>
          <a:xfrm>
            <a:off x="8638204" y="3048490"/>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0" name="Connettore 9">
            <a:extLst>
              <a:ext uri="{FF2B5EF4-FFF2-40B4-BE49-F238E27FC236}">
                <a16:creationId xmlns:a16="http://schemas.microsoft.com/office/drawing/2014/main" id="{8AE83C4B-ECB6-23EA-2C6F-D020060E6267}"/>
              </a:ext>
            </a:extLst>
          </p:cNvPr>
          <p:cNvSpPr/>
          <p:nvPr/>
        </p:nvSpPr>
        <p:spPr>
          <a:xfrm>
            <a:off x="6116567" y="581396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1" name="Connettore 10">
            <a:extLst>
              <a:ext uri="{FF2B5EF4-FFF2-40B4-BE49-F238E27FC236}">
                <a16:creationId xmlns:a16="http://schemas.microsoft.com/office/drawing/2014/main" id="{80E7C748-F0B2-E386-6737-ADB59E4ACA36}"/>
              </a:ext>
            </a:extLst>
          </p:cNvPr>
          <p:cNvSpPr/>
          <p:nvPr/>
        </p:nvSpPr>
        <p:spPr>
          <a:xfrm>
            <a:off x="6243759" y="6031369"/>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2" name="Connettore 11">
            <a:extLst>
              <a:ext uri="{FF2B5EF4-FFF2-40B4-BE49-F238E27FC236}">
                <a16:creationId xmlns:a16="http://schemas.microsoft.com/office/drawing/2014/main" id="{78C646A6-813F-6096-4D0C-C90A257B366C}"/>
              </a:ext>
            </a:extLst>
          </p:cNvPr>
          <p:cNvSpPr/>
          <p:nvPr/>
        </p:nvSpPr>
        <p:spPr>
          <a:xfrm>
            <a:off x="6414154" y="5813969"/>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4" name="CasellaDiTesto 13">
            <a:extLst>
              <a:ext uri="{FF2B5EF4-FFF2-40B4-BE49-F238E27FC236}">
                <a16:creationId xmlns:a16="http://schemas.microsoft.com/office/drawing/2014/main" id="{CCA8EB83-F542-DFD1-CDBB-3C27DDE741C8}"/>
              </a:ext>
            </a:extLst>
          </p:cNvPr>
          <p:cNvSpPr txBox="1"/>
          <p:nvPr/>
        </p:nvSpPr>
        <p:spPr>
          <a:xfrm>
            <a:off x="1091820" y="6486565"/>
            <a:ext cx="2391923"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Abilità Assertive</a:t>
            </a:r>
            <a:endParaRPr lang="it-IT" sz="2400" dirty="0"/>
          </a:p>
        </p:txBody>
      </p:sp>
      <p:sp>
        <p:nvSpPr>
          <p:cNvPr id="16" name="CasellaDiTesto 15">
            <a:extLst>
              <a:ext uri="{FF2B5EF4-FFF2-40B4-BE49-F238E27FC236}">
                <a16:creationId xmlns:a16="http://schemas.microsoft.com/office/drawing/2014/main" id="{1D7E98EC-1461-AA2B-B8F7-61E62D288D9A}"/>
              </a:ext>
            </a:extLst>
          </p:cNvPr>
          <p:cNvSpPr txBox="1"/>
          <p:nvPr/>
        </p:nvSpPr>
        <p:spPr>
          <a:xfrm>
            <a:off x="984514" y="2426588"/>
            <a:ext cx="11799384" cy="830997"/>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Abilità non verbali</a:t>
            </a:r>
          </a:p>
          <a:p>
            <a:r>
              <a:rPr lang="it-IT" sz="2400" b="1" dirty="0">
                <a:solidFill>
                  <a:schemeClr val="bg1"/>
                </a:solidFill>
                <a:effectLst>
                  <a:outerShdw blurRad="38100" dist="38100" dir="2700000" algn="tl">
                    <a:srgbClr val="000000">
                      <a:alpha val="43137"/>
                    </a:srgbClr>
                  </a:outerShdw>
                </a:effectLst>
              </a:rPr>
              <a:t>postura, mimica del viso, gestualità, contatto oculare, tono di voce…</a:t>
            </a:r>
            <a:endParaRPr lang="it-IT" sz="2400" dirty="0">
              <a:solidFill>
                <a:schemeClr val="bg1"/>
              </a:solidFill>
            </a:endParaRPr>
          </a:p>
        </p:txBody>
      </p:sp>
      <p:sp>
        <p:nvSpPr>
          <p:cNvPr id="18" name="CasellaDiTesto 17">
            <a:extLst>
              <a:ext uri="{FF2B5EF4-FFF2-40B4-BE49-F238E27FC236}">
                <a16:creationId xmlns:a16="http://schemas.microsoft.com/office/drawing/2014/main" id="{FDB37763-00DF-0042-A09C-E3D6D6FE9692}"/>
              </a:ext>
            </a:extLst>
          </p:cNvPr>
          <p:cNvSpPr txBox="1"/>
          <p:nvPr/>
        </p:nvSpPr>
        <p:spPr>
          <a:xfrm>
            <a:off x="1091820" y="5615936"/>
            <a:ext cx="2032602"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Motivazione</a:t>
            </a:r>
            <a:endParaRPr lang="it-IT" sz="2400" dirty="0"/>
          </a:p>
        </p:txBody>
      </p:sp>
      <p:sp>
        <p:nvSpPr>
          <p:cNvPr id="19" name="CasellaDiTesto 18">
            <a:extLst>
              <a:ext uri="{FF2B5EF4-FFF2-40B4-BE49-F238E27FC236}">
                <a16:creationId xmlns:a16="http://schemas.microsoft.com/office/drawing/2014/main" id="{D912199B-0890-FC49-2DB9-94A41D9501B9}"/>
              </a:ext>
            </a:extLst>
          </p:cNvPr>
          <p:cNvSpPr txBox="1"/>
          <p:nvPr/>
        </p:nvSpPr>
        <p:spPr>
          <a:xfrm>
            <a:off x="1091820" y="7357195"/>
            <a:ext cx="4599296"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Presenza mentale e </a:t>
            </a:r>
            <a:r>
              <a:rPr lang="it-IT" sz="2400" b="1" dirty="0" err="1">
                <a:solidFill>
                  <a:schemeClr val="bg1"/>
                </a:solidFill>
                <a:effectLst>
                  <a:outerShdw blurRad="38100" dist="38100" dir="2700000" algn="tl">
                    <a:srgbClr val="000000">
                      <a:alpha val="43137"/>
                    </a:srgbClr>
                  </a:outerShdw>
                </a:effectLst>
              </a:rPr>
              <a:t>Compassion</a:t>
            </a:r>
            <a:endParaRPr lang="it-IT" sz="2400" dirty="0"/>
          </a:p>
        </p:txBody>
      </p:sp>
      <p:sp>
        <p:nvSpPr>
          <p:cNvPr id="15" name="CasellaDiTesto 14">
            <a:extLst>
              <a:ext uri="{FF2B5EF4-FFF2-40B4-BE49-F238E27FC236}">
                <a16:creationId xmlns:a16="http://schemas.microsoft.com/office/drawing/2014/main" id="{FB21B01D-4475-ADC7-51AF-8D2A26280BF1}"/>
              </a:ext>
            </a:extLst>
          </p:cNvPr>
          <p:cNvSpPr txBox="1"/>
          <p:nvPr/>
        </p:nvSpPr>
        <p:spPr>
          <a:xfrm>
            <a:off x="998161" y="3436651"/>
            <a:ext cx="8814670" cy="1569660"/>
          </a:xfrm>
          <a:prstGeom prst="rect">
            <a:avLst/>
          </a:prstGeom>
          <a:noFill/>
        </p:spPr>
        <p:txBody>
          <a:bodyPr wrap="square">
            <a:spAutoFit/>
          </a:bodyPr>
          <a:lstStyle/>
          <a:p>
            <a:r>
              <a:rPr lang="it-IT" sz="3200" b="1" dirty="0">
                <a:solidFill>
                  <a:schemeClr val="bg1"/>
                </a:solidFill>
                <a:effectLst>
                  <a:outerShdw blurRad="38100" dist="38100" dir="2700000" algn="tl">
                    <a:srgbClr val="000000">
                      <a:alpha val="43137"/>
                    </a:srgbClr>
                  </a:outerShdw>
                </a:effectLst>
              </a:rPr>
              <a:t>Capacità di meta analisi e di autoregolazione (semplicità dei materiali in psicoeducazione, saper gestire le emozioni -la lettera dell’ansia- )</a:t>
            </a:r>
            <a:endParaRPr lang="it-IT" sz="3200" dirty="0"/>
          </a:p>
        </p:txBody>
      </p:sp>
    </p:spTree>
    <p:extLst>
      <p:ext uri="{BB962C8B-B14F-4D97-AF65-F5344CB8AC3E}">
        <p14:creationId xmlns:p14="http://schemas.microsoft.com/office/powerpoint/2010/main" val="37770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cero e le sue sfumature artistiche | VIRIDEA">
            <a:extLst>
              <a:ext uri="{FF2B5EF4-FFF2-40B4-BE49-F238E27FC236}">
                <a16:creationId xmlns:a16="http://schemas.microsoft.com/office/drawing/2014/main" id="{83EDBE09-CA87-9798-699C-0B97EC0ED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3">
            <a:extLst>
              <a:ext uri="{FF2B5EF4-FFF2-40B4-BE49-F238E27FC236}">
                <a16:creationId xmlns:a16="http://schemas.microsoft.com/office/drawing/2014/main" id="{1C8BFE8A-6664-8E1C-762A-8EB1FCC6CC42}"/>
              </a:ext>
            </a:extLst>
          </p:cNvPr>
          <p:cNvSpPr txBox="1">
            <a:spLocks noGrp="1"/>
          </p:cNvSpPr>
          <p:nvPr>
            <p:ph type="title"/>
          </p:nvPr>
        </p:nvSpPr>
        <p:spPr>
          <a:xfrm>
            <a:off x="893763" y="519113"/>
            <a:ext cx="11217275" cy="18859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it-IT"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Neue"/>
                <a:ea typeface="Helvetica Neue"/>
                <a:cs typeface="Helvetica Neue"/>
                <a:sym typeface="Helvetica Neue"/>
              </a:rPr>
              <a:t>EMOZIONI IN TERAPIA</a:t>
            </a:r>
          </a:p>
        </p:txBody>
      </p:sp>
    </p:spTree>
    <p:extLst>
      <p:ext uri="{BB962C8B-B14F-4D97-AF65-F5344CB8AC3E}">
        <p14:creationId xmlns:p14="http://schemas.microsoft.com/office/powerpoint/2010/main" val="997410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4CECB30-FB44-75DD-ECD3-A0866DA2B2BE}"/>
              </a:ext>
            </a:extLst>
          </p:cNvPr>
          <p:cNvSpPr>
            <a:spLocks noGrp="1"/>
          </p:cNvSpPr>
          <p:nvPr>
            <p:ph type="title"/>
          </p:nvPr>
        </p:nvSpPr>
        <p:spPr>
          <a:xfrm>
            <a:off x="6502400" y="1420938"/>
            <a:ext cx="5726176" cy="1066230"/>
          </a:xfrm>
        </p:spPr>
        <p:txBody>
          <a:bodyPr/>
          <a:lstStyle/>
          <a:p>
            <a:r>
              <a:rPr lang="it-IT" b="1" dirty="0">
                <a:solidFill>
                  <a:schemeClr val="tx1"/>
                </a:solidFill>
                <a:effectLst>
                  <a:outerShdw blurRad="38100" dist="38100" dir="2700000" algn="tl">
                    <a:srgbClr val="000000">
                      <a:alpha val="43137"/>
                    </a:srgbClr>
                  </a:outerShdw>
                </a:effectLst>
              </a:rPr>
              <a:t>IL SÉ AUTOCRITICO</a:t>
            </a:r>
          </a:p>
        </p:txBody>
      </p:sp>
      <p:pic>
        <p:nvPicPr>
          <p:cNvPr id="2" name="Immagine 1">
            <a:extLst>
              <a:ext uri="{FF2B5EF4-FFF2-40B4-BE49-F238E27FC236}">
                <a16:creationId xmlns:a16="http://schemas.microsoft.com/office/drawing/2014/main" id="{DD4B6D64-C939-8D9F-6565-6948BF846B6E}"/>
              </a:ext>
            </a:extLst>
          </p:cNvPr>
          <p:cNvPicPr>
            <a:picLocks noChangeAspect="1"/>
          </p:cNvPicPr>
          <p:nvPr/>
        </p:nvPicPr>
        <p:blipFill>
          <a:blip r:embed="rId2"/>
          <a:stretch>
            <a:fillRect/>
          </a:stretch>
        </p:blipFill>
        <p:spPr>
          <a:xfrm flipH="1">
            <a:off x="5290" y="1219200"/>
            <a:ext cx="6147186" cy="7315200"/>
          </a:xfrm>
          <a:prstGeom prst="rect">
            <a:avLst/>
          </a:prstGeom>
        </p:spPr>
      </p:pic>
      <p:sp>
        <p:nvSpPr>
          <p:cNvPr id="3" name="CasellaDiTesto 2">
            <a:extLst>
              <a:ext uri="{FF2B5EF4-FFF2-40B4-BE49-F238E27FC236}">
                <a16:creationId xmlns:a16="http://schemas.microsoft.com/office/drawing/2014/main" id="{E56CB246-85D3-524C-15C6-99E454C41E47}"/>
              </a:ext>
            </a:extLst>
          </p:cNvPr>
          <p:cNvSpPr txBox="1"/>
          <p:nvPr/>
        </p:nvSpPr>
        <p:spPr>
          <a:xfrm>
            <a:off x="6287842" y="4103959"/>
            <a:ext cx="6428414" cy="3637919"/>
          </a:xfrm>
          <a:prstGeom prst="rect">
            <a:avLst/>
          </a:prstGeom>
          <a:noFill/>
        </p:spPr>
        <p:txBody>
          <a:bodyPr wrap="square">
            <a:spAutoFit/>
          </a:bodyPr>
          <a:lstStyle/>
          <a:p>
            <a:pPr defTabSz="487695"/>
            <a:r>
              <a:rPr lang="it-IT" sz="1920" dirty="0">
                <a:solidFill>
                  <a:prstClr val="white"/>
                </a:solidFill>
                <a:latin typeface="Century Gothic" panose="020B0502020202020204"/>
              </a:rPr>
              <a:t>Alle origini…</a:t>
            </a:r>
          </a:p>
          <a:p>
            <a:pPr defTabSz="487695"/>
            <a:endParaRPr lang="it-IT" sz="1920" dirty="0">
              <a:solidFill>
                <a:prstClr val="white"/>
              </a:solidFill>
              <a:latin typeface="Century Gothic" panose="020B0502020202020204"/>
            </a:endParaRPr>
          </a:p>
          <a:p>
            <a:pPr marL="304810" indent="-304810" defTabSz="487695">
              <a:buFontTx/>
              <a:buChar char="-"/>
            </a:pPr>
            <a:r>
              <a:rPr lang="it-IT" sz="1920" dirty="0">
                <a:solidFill>
                  <a:prstClr val="white"/>
                </a:solidFill>
                <a:latin typeface="Century Gothic" panose="020B0502020202020204"/>
              </a:rPr>
              <a:t>Al cospetto dei «potenti» (è più sicuro incolpare </a:t>
            </a:r>
            <a:r>
              <a:rPr lang="it-IT" sz="1920" dirty="0" err="1">
                <a:solidFill>
                  <a:prstClr val="white"/>
                </a:solidFill>
                <a:latin typeface="Century Gothic" panose="020B0502020202020204"/>
              </a:rPr>
              <a:t>sè</a:t>
            </a:r>
            <a:r>
              <a:rPr lang="it-IT" sz="1920" dirty="0">
                <a:solidFill>
                  <a:prstClr val="white"/>
                </a:solidFill>
                <a:latin typeface="Century Gothic" panose="020B0502020202020204"/>
              </a:rPr>
              <a:t> stessi e controllare il proprio comportamento piuttosto che arrabbiarsi con il genitore) (Bowlby, 1980). Bisogno di non perdere la connessione con il genitore; bisogno che il genitore sia “giusto”. </a:t>
            </a:r>
          </a:p>
          <a:p>
            <a:pPr marL="304810" indent="-304810" defTabSz="487695">
              <a:buFontTx/>
              <a:buChar char="-"/>
            </a:pPr>
            <a:r>
              <a:rPr lang="it-IT" sz="1920" b="1" dirty="0">
                <a:solidFill>
                  <a:prstClr val="white"/>
                </a:solidFill>
                <a:latin typeface="Century Gothic" panose="020B0502020202020204"/>
              </a:rPr>
              <a:t>Iper-responsabilità di un cervello immaturo</a:t>
            </a:r>
            <a:r>
              <a:rPr lang="it-IT" sz="1920" dirty="0">
                <a:solidFill>
                  <a:prstClr val="white"/>
                </a:solidFill>
                <a:latin typeface="Century Gothic" panose="020B0502020202020204"/>
              </a:rPr>
              <a:t>.  </a:t>
            </a:r>
          </a:p>
          <a:p>
            <a:pPr marL="304810" indent="-304810" defTabSz="487695">
              <a:buFontTx/>
              <a:buChar char="-"/>
            </a:pPr>
            <a:r>
              <a:rPr lang="it-IT" sz="1920" dirty="0">
                <a:solidFill>
                  <a:prstClr val="white"/>
                </a:solidFill>
                <a:latin typeface="Century Gothic" panose="020B0502020202020204"/>
              </a:rPr>
              <a:t>Esperienze di abuso, traumi o esperienze in cui si è fatto qualcosa contrario ai propri valori </a:t>
            </a:r>
          </a:p>
          <a:p>
            <a:pPr marL="304810" indent="-304810" defTabSz="487695">
              <a:buFontTx/>
              <a:buChar char="-"/>
            </a:pPr>
            <a:r>
              <a:rPr lang="it-IT" sz="1920" dirty="0">
                <a:solidFill>
                  <a:prstClr val="white"/>
                </a:solidFill>
                <a:latin typeface="Century Gothic" panose="020B0502020202020204"/>
              </a:rPr>
              <a:t>Quando l’ambiente è troppo imprevedibile, mantiene l’illusione del controllo. </a:t>
            </a:r>
          </a:p>
        </p:txBody>
      </p:sp>
      <mc:AlternateContent xmlns:mc="http://schemas.openxmlformats.org/markup-compatibility/2006" xmlns:a14="http://schemas.microsoft.com/office/drawing/2010/main">
        <mc:Choice Requires="a14">
          <p:sp>
            <p:nvSpPr>
              <p:cNvPr id="6" name="Segnaposto contenuto 4">
                <a:extLst>
                  <a:ext uri="{FF2B5EF4-FFF2-40B4-BE49-F238E27FC236}">
                    <a16:creationId xmlns:a16="http://schemas.microsoft.com/office/drawing/2014/main" id="{85CFB5A9-F82B-798E-58BC-D81E28C89BED}"/>
                  </a:ext>
                </a:extLst>
              </p:cNvPr>
              <p:cNvSpPr txBox="1">
                <a:spLocks/>
              </p:cNvSpPr>
              <p:nvPr/>
            </p:nvSpPr>
            <p:spPr>
              <a:xfrm>
                <a:off x="146916" y="5925998"/>
                <a:ext cx="5834509" cy="2484517"/>
              </a:xfrm>
              <a:prstGeom prst="rect">
                <a:avLst/>
              </a:prstGeom>
            </p:spPr>
            <p:txBody>
              <a:bodyPr vert="horz" lIns="97536" tIns="48768" rIns="97536" bIns="48768"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defTabSz="487695">
                  <a:spcBef>
                    <a:spcPts val="1067"/>
                  </a:spcBef>
                  <a:buClr>
                    <a:srgbClr val="F5A408"/>
                  </a:buClr>
                  <a:buNone/>
                </a:pPr>
                <a:r>
                  <a:rPr lang="it-IT" sz="2133" b="1" dirty="0">
                    <a:solidFill>
                      <a:prstClr val="white"/>
                    </a:solidFill>
                    <a:effectLst>
                      <a:outerShdw blurRad="38100" dist="38100" dir="2700000" algn="tl">
                        <a:srgbClr val="000000">
                          <a:alpha val="43137"/>
                        </a:srgbClr>
                      </a:outerShdw>
                    </a:effectLst>
                    <a:latin typeface="Century Gothic" panose="020B0502020202020204"/>
                  </a:rPr>
                  <a:t>SUPER-POTERE: </a:t>
                </a:r>
                <a:r>
                  <a:rPr lang="it-IT" sz="2133" dirty="0">
                    <a:solidFill>
                      <a:prstClr val="white"/>
                    </a:solidFill>
                    <a:latin typeface="Century Gothic" panose="020B0502020202020204"/>
                  </a:rPr>
                  <a:t>ATTACCARSI vs LASCIARE SPAZIO ALLE AZIONI DEL S</a:t>
                </a:r>
                <a14:m>
                  <m:oMath xmlns:m="http://schemas.openxmlformats.org/officeDocument/2006/math">
                    <m:r>
                      <a:rPr lang="it-IT" sz="2133" i="1" dirty="0">
                        <a:solidFill>
                          <a:prstClr val="white"/>
                        </a:solidFill>
                        <a:latin typeface="Cambria Math" panose="02040503050406030204" pitchFamily="18" charset="0"/>
                      </a:rPr>
                      <m:t>É</m:t>
                    </m:r>
                  </m:oMath>
                </a14:m>
                <a:r>
                  <a:rPr lang="it-IT" sz="2133" dirty="0">
                    <a:solidFill>
                      <a:prstClr val="white"/>
                    </a:solidFill>
                    <a:latin typeface="Century Gothic" panose="020B0502020202020204"/>
                  </a:rPr>
                  <a:t> COMPASSIONEVOLE </a:t>
                </a:r>
              </a:p>
              <a:p>
                <a:pPr marL="0" indent="0" defTabSz="487695">
                  <a:spcBef>
                    <a:spcPts val="1067"/>
                  </a:spcBef>
                  <a:buClr>
                    <a:srgbClr val="F5A408"/>
                  </a:buClr>
                  <a:buNone/>
                </a:pPr>
                <a:r>
                  <a:rPr lang="it-IT" sz="2133" b="1" dirty="0">
                    <a:solidFill>
                      <a:prstClr val="white"/>
                    </a:solidFill>
                    <a:effectLst>
                      <a:outerShdw blurRad="38100" dist="38100" dir="2700000" algn="tl">
                        <a:srgbClr val="000000">
                          <a:alpha val="43137"/>
                        </a:srgbClr>
                      </a:outerShdw>
                    </a:effectLst>
                    <a:latin typeface="Century Gothic" panose="020B0502020202020204"/>
                  </a:rPr>
                  <a:t>FERITE/BISOGN</a:t>
                </a:r>
                <a:r>
                  <a:rPr lang="it-IT" sz="2133" dirty="0">
                    <a:solidFill>
                      <a:prstClr val="white"/>
                    </a:solidFill>
                    <a:effectLst>
                      <a:outerShdw blurRad="38100" dist="38100" dir="2700000" algn="tl">
                        <a:srgbClr val="000000">
                          <a:alpha val="43137"/>
                        </a:srgbClr>
                      </a:outerShdw>
                    </a:effectLst>
                    <a:latin typeface="Century Gothic" panose="020B0502020202020204"/>
                  </a:rPr>
                  <a:t>I: </a:t>
                </a:r>
              </a:p>
              <a:p>
                <a:pPr marL="365771" indent="-365771" defTabSz="487695">
                  <a:spcBef>
                    <a:spcPts val="1067"/>
                  </a:spcBef>
                  <a:buClr>
                    <a:srgbClr val="F5A408"/>
                  </a:buClr>
                  <a:buFontTx/>
                  <a:buChar char="-"/>
                </a:pPr>
                <a:r>
                  <a:rPr lang="it-IT" sz="2133" dirty="0">
                    <a:solidFill>
                      <a:prstClr val="white"/>
                    </a:solidFill>
                    <a:latin typeface="Century Gothic" panose="020B0502020202020204"/>
                  </a:rPr>
                  <a:t>Proteggere gli altri </a:t>
                </a:r>
              </a:p>
              <a:p>
                <a:pPr marL="365771" indent="-365771" defTabSz="487695">
                  <a:spcBef>
                    <a:spcPts val="1067"/>
                  </a:spcBef>
                  <a:buClr>
                    <a:srgbClr val="F5A408"/>
                  </a:buClr>
                  <a:buFontTx/>
                  <a:buChar char="-"/>
                </a:pPr>
                <a:r>
                  <a:rPr lang="it-IT" sz="2133" dirty="0">
                    <a:solidFill>
                      <a:prstClr val="white"/>
                    </a:solidFill>
                    <a:latin typeface="Century Gothic" panose="020B0502020202020204"/>
                  </a:rPr>
                  <a:t>Abbassare le sensazioni di colpa</a:t>
                </a:r>
              </a:p>
            </p:txBody>
          </p:sp>
        </mc:Choice>
        <mc:Fallback xmlns="">
          <p:sp>
            <p:nvSpPr>
              <p:cNvPr id="6" name="Segnaposto contenuto 4">
                <a:extLst>
                  <a:ext uri="{FF2B5EF4-FFF2-40B4-BE49-F238E27FC236}">
                    <a16:creationId xmlns:a16="http://schemas.microsoft.com/office/drawing/2014/main" id="{85CFB5A9-F82B-798E-58BC-D81E28C89BED}"/>
                  </a:ext>
                </a:extLst>
              </p:cNvPr>
              <p:cNvSpPr txBox="1">
                <a:spLocks noRot="1" noChangeAspect="1" noMove="1" noResize="1" noEditPoints="1" noAdjustHandles="1" noChangeArrowheads="1" noChangeShapeType="1" noTextEdit="1"/>
              </p:cNvSpPr>
              <p:nvPr/>
            </p:nvSpPr>
            <p:spPr>
              <a:xfrm>
                <a:off x="146916" y="5925998"/>
                <a:ext cx="5834509" cy="2484517"/>
              </a:xfrm>
              <a:prstGeom prst="rect">
                <a:avLst/>
              </a:prstGeom>
              <a:blipFill>
                <a:blip r:embed="rId3"/>
                <a:stretch>
                  <a:fillRect l="-1254" t="-1225" b="-4412"/>
                </a:stretch>
              </a:blipFill>
            </p:spPr>
            <p:txBody>
              <a:bodyPr/>
              <a:lstStyle/>
              <a:p>
                <a:r>
                  <a:rPr lang="it-IT">
                    <a:noFill/>
                  </a:rPr>
                  <a:t> </a:t>
                </a:r>
              </a:p>
            </p:txBody>
          </p:sp>
        </mc:Fallback>
      </mc:AlternateContent>
      <p:sp>
        <p:nvSpPr>
          <p:cNvPr id="11" name="CasellaDiTesto 10">
            <a:extLst>
              <a:ext uri="{FF2B5EF4-FFF2-40B4-BE49-F238E27FC236}">
                <a16:creationId xmlns:a16="http://schemas.microsoft.com/office/drawing/2014/main" id="{79C07991-CB14-5DB7-056D-1BA1B7A4151D}"/>
              </a:ext>
            </a:extLst>
          </p:cNvPr>
          <p:cNvSpPr txBox="1"/>
          <p:nvPr/>
        </p:nvSpPr>
        <p:spPr>
          <a:xfrm>
            <a:off x="6437980" y="7922150"/>
            <a:ext cx="6278276" cy="387798"/>
          </a:xfrm>
          <a:prstGeom prst="rect">
            <a:avLst/>
          </a:prstGeom>
          <a:noFill/>
        </p:spPr>
        <p:txBody>
          <a:bodyPr wrap="square">
            <a:spAutoFit/>
          </a:bodyPr>
          <a:lstStyle/>
          <a:p>
            <a:pPr algn="ctr" defTabSz="975390">
              <a:defRPr/>
            </a:pPr>
            <a:r>
              <a:rPr lang="it-IT" sz="1920" i="1" dirty="0">
                <a:solidFill>
                  <a:prstClr val="white"/>
                </a:solidFill>
                <a:latin typeface="Calibri" panose="020F0502020204030204"/>
              </a:rPr>
              <a:t>«L’autocritica è soltanto una cattiva abitudine» </a:t>
            </a:r>
            <a:r>
              <a:rPr lang="it-IT" sz="1280" i="1" dirty="0">
                <a:solidFill>
                  <a:prstClr val="white"/>
                </a:solidFill>
                <a:latin typeface="Calibri" panose="020F0502020204030204"/>
              </a:rPr>
              <a:t>(P. Gilbert, 2021)</a:t>
            </a:r>
          </a:p>
        </p:txBody>
      </p:sp>
      <p:sp>
        <p:nvSpPr>
          <p:cNvPr id="9" name="CasellaDiTesto 8">
            <a:extLst>
              <a:ext uri="{FF2B5EF4-FFF2-40B4-BE49-F238E27FC236}">
                <a16:creationId xmlns:a16="http://schemas.microsoft.com/office/drawing/2014/main" id="{17218091-BE52-5E00-3F47-C74CBAC7CA9A}"/>
              </a:ext>
            </a:extLst>
          </p:cNvPr>
          <p:cNvSpPr txBox="1"/>
          <p:nvPr/>
        </p:nvSpPr>
        <p:spPr>
          <a:xfrm>
            <a:off x="6362911" y="2354028"/>
            <a:ext cx="6278276" cy="1569660"/>
          </a:xfrm>
          <a:prstGeom prst="rect">
            <a:avLst/>
          </a:prstGeom>
          <a:noFill/>
        </p:spPr>
        <p:txBody>
          <a:bodyPr wrap="square">
            <a:spAutoFit/>
          </a:bodyPr>
          <a:lstStyle/>
          <a:p>
            <a:pPr defTabSz="487695"/>
            <a:r>
              <a:rPr lang="it-IT" sz="1920" dirty="0">
                <a:solidFill>
                  <a:prstClr val="white"/>
                </a:solidFill>
                <a:latin typeface="Century Gothic" panose="020B0502020202020204"/>
              </a:rPr>
              <a:t>Frequentemente associata alla vergogna (Gilbert et al. 2012), le sue qualità patogene e trasversali a diversi disturbi derivano dalla </a:t>
            </a:r>
            <a:r>
              <a:rPr lang="it-IT" sz="1920" b="1" dirty="0">
                <a:solidFill>
                  <a:prstClr val="white"/>
                </a:solidFill>
                <a:latin typeface="Century Gothic" panose="020B0502020202020204"/>
              </a:rPr>
              <a:t>forza delle emozioni negative autodirette </a:t>
            </a:r>
            <a:r>
              <a:rPr lang="it-IT" sz="1920" dirty="0">
                <a:solidFill>
                  <a:prstClr val="white"/>
                </a:solidFill>
                <a:latin typeface="Century Gothic" panose="020B0502020202020204"/>
              </a:rPr>
              <a:t>ad essa collegate (rabbia, disprezzo e disgusto).</a:t>
            </a:r>
          </a:p>
        </p:txBody>
      </p:sp>
    </p:spTree>
    <p:extLst>
      <p:ext uri="{BB962C8B-B14F-4D97-AF65-F5344CB8AC3E}">
        <p14:creationId xmlns:p14="http://schemas.microsoft.com/office/powerpoint/2010/main" val="204290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4">
            <a:extLst>
              <a:ext uri="{FF2B5EF4-FFF2-40B4-BE49-F238E27FC236}">
                <a16:creationId xmlns:a16="http://schemas.microsoft.com/office/drawing/2014/main" id="{197424A4-7958-BBD6-75DD-8676379EC77F}"/>
              </a:ext>
            </a:extLst>
          </p:cNvPr>
          <p:cNvSpPr txBox="1">
            <a:spLocks noChangeArrowheads="1"/>
          </p:cNvSpPr>
          <p:nvPr/>
        </p:nvSpPr>
        <p:spPr bwMode="auto">
          <a:xfrm>
            <a:off x="356729" y="636694"/>
            <a:ext cx="12239414" cy="79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4551" b="1" i="1"/>
              <a:t>Il setting    </a:t>
            </a:r>
            <a:r>
              <a:rPr lang="it-IT" altLang="it-IT" sz="4551" i="1"/>
              <a:t>- sfondo</a:t>
            </a:r>
            <a:r>
              <a:rPr lang="it-IT" altLang="it-IT" sz="4551" b="1" i="1"/>
              <a:t> </a:t>
            </a:r>
            <a:endParaRPr lang="it-IT" altLang="it-IT" sz="4551" b="1"/>
          </a:p>
        </p:txBody>
      </p:sp>
      <p:sp>
        <p:nvSpPr>
          <p:cNvPr id="4099" name="CasellaDiTesto 6">
            <a:extLst>
              <a:ext uri="{FF2B5EF4-FFF2-40B4-BE49-F238E27FC236}">
                <a16:creationId xmlns:a16="http://schemas.microsoft.com/office/drawing/2014/main" id="{A0AAF382-01A5-BABA-150C-6772CDBC2189}"/>
              </a:ext>
            </a:extLst>
          </p:cNvPr>
          <p:cNvSpPr txBox="1">
            <a:spLocks noChangeArrowheads="1"/>
          </p:cNvSpPr>
          <p:nvPr/>
        </p:nvSpPr>
        <p:spPr bwMode="auto">
          <a:xfrm>
            <a:off x="514773" y="3339254"/>
            <a:ext cx="3820160" cy="38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413" i="1" dirty="0"/>
              <a:t>ambiente fisico</a:t>
            </a:r>
          </a:p>
          <a:p>
            <a:pPr algn="ctr" eaLnBrk="1" hangingPunct="1">
              <a:spcBef>
                <a:spcPct val="0"/>
              </a:spcBef>
              <a:buFontTx/>
              <a:buNone/>
            </a:pPr>
            <a:r>
              <a:rPr lang="it-IT" altLang="it-IT" sz="2560" i="1" dirty="0">
                <a:solidFill>
                  <a:srgbClr val="00B050"/>
                </a:solidFill>
                <a:latin typeface="Georgia" panose="02040502050405020303" pitchFamily="18" charset="0"/>
              </a:rPr>
              <a:t>Dove?</a:t>
            </a:r>
          </a:p>
          <a:p>
            <a:pPr algn="ctr" eaLnBrk="1" hangingPunct="1">
              <a:spcBef>
                <a:spcPct val="0"/>
              </a:spcBef>
              <a:buFontTx/>
              <a:buNone/>
            </a:pPr>
            <a:r>
              <a:rPr lang="it-IT" altLang="it-IT" sz="2560" dirty="0">
                <a:solidFill>
                  <a:srgbClr val="333333"/>
                </a:solidFill>
                <a:latin typeface="Georgia" panose="02040502050405020303" pitchFamily="18" charset="0"/>
              </a:rPr>
              <a:t>Luogo</a:t>
            </a:r>
          </a:p>
          <a:p>
            <a:pPr algn="ctr" eaLnBrk="1" hangingPunct="1">
              <a:spcBef>
                <a:spcPct val="0"/>
              </a:spcBef>
              <a:buFontTx/>
              <a:buNone/>
            </a:pPr>
            <a:r>
              <a:rPr lang="it-IT" altLang="it-IT" sz="1991" dirty="0">
                <a:solidFill>
                  <a:srgbClr val="333333"/>
                </a:solidFill>
                <a:latin typeface="Georgia" panose="02040502050405020303" pitchFamily="18" charset="0"/>
              </a:rPr>
              <a:t>(stanza, esterno, interno, </a:t>
            </a:r>
          </a:p>
          <a:p>
            <a:pPr algn="ctr" eaLnBrk="1" hangingPunct="1">
              <a:spcBef>
                <a:spcPct val="0"/>
              </a:spcBef>
              <a:buFontTx/>
              <a:buNone/>
            </a:pPr>
            <a:r>
              <a:rPr lang="it-IT" altLang="it-IT" sz="1991" dirty="0">
                <a:solidFill>
                  <a:srgbClr val="333333"/>
                </a:solidFill>
                <a:latin typeface="Georgia" panose="02040502050405020303" pitchFamily="18" charset="0"/>
              </a:rPr>
              <a:t>on line…)</a:t>
            </a:r>
          </a:p>
          <a:p>
            <a:pPr algn="ctr" eaLnBrk="1" hangingPunct="1">
              <a:spcBef>
                <a:spcPct val="0"/>
              </a:spcBef>
              <a:buFontTx/>
              <a:buNone/>
            </a:pPr>
            <a:r>
              <a:rPr lang="it-IT" altLang="it-IT" sz="2560" dirty="0">
                <a:solidFill>
                  <a:srgbClr val="333333"/>
                </a:solidFill>
                <a:latin typeface="Georgia" panose="02040502050405020303" pitchFamily="18" charset="0"/>
              </a:rPr>
              <a:t>arredamento </a:t>
            </a:r>
          </a:p>
          <a:p>
            <a:pPr algn="ctr" eaLnBrk="1" hangingPunct="1">
              <a:spcBef>
                <a:spcPct val="0"/>
              </a:spcBef>
              <a:buFontTx/>
              <a:buNone/>
            </a:pPr>
            <a:r>
              <a:rPr lang="it-IT" altLang="it-IT" sz="1991" dirty="0">
                <a:solidFill>
                  <a:srgbClr val="333333"/>
                </a:solidFill>
                <a:latin typeface="Georgia" panose="02040502050405020303" pitchFamily="18" charset="0"/>
              </a:rPr>
              <a:t>(poltrone, divano, </a:t>
            </a:r>
          </a:p>
          <a:p>
            <a:pPr algn="ctr" eaLnBrk="1" hangingPunct="1">
              <a:spcBef>
                <a:spcPct val="0"/>
              </a:spcBef>
              <a:buFontTx/>
              <a:buNone/>
            </a:pPr>
            <a:r>
              <a:rPr lang="it-IT" altLang="it-IT" sz="1991" dirty="0">
                <a:solidFill>
                  <a:srgbClr val="333333"/>
                </a:solidFill>
                <a:latin typeface="Georgia" panose="02040502050405020303" pitchFamily="18" charset="0"/>
              </a:rPr>
              <a:t>presenza/assenza  di oggetti)</a:t>
            </a:r>
          </a:p>
          <a:p>
            <a:pPr algn="ctr" eaLnBrk="1" hangingPunct="1">
              <a:spcBef>
                <a:spcPct val="0"/>
              </a:spcBef>
              <a:buFontTx/>
              <a:buNone/>
            </a:pPr>
            <a:r>
              <a:rPr lang="it-IT" altLang="it-IT" sz="2560" dirty="0">
                <a:solidFill>
                  <a:srgbClr val="333333"/>
                </a:solidFill>
                <a:latin typeface="Georgia" panose="02040502050405020303" pitchFamily="18" charset="0"/>
              </a:rPr>
              <a:t>vestiario</a:t>
            </a:r>
          </a:p>
          <a:p>
            <a:pPr algn="ctr" eaLnBrk="1" hangingPunct="1">
              <a:spcBef>
                <a:spcPct val="0"/>
              </a:spcBef>
              <a:buFontTx/>
              <a:buNone/>
            </a:pPr>
            <a:endParaRPr lang="it-IT" altLang="it-IT" sz="2560" dirty="0"/>
          </a:p>
        </p:txBody>
      </p:sp>
      <p:sp>
        <p:nvSpPr>
          <p:cNvPr id="4100" name="CasellaDiTesto 8">
            <a:extLst>
              <a:ext uri="{FF2B5EF4-FFF2-40B4-BE49-F238E27FC236}">
                <a16:creationId xmlns:a16="http://schemas.microsoft.com/office/drawing/2014/main" id="{088AF0AE-63E2-BDCD-3C83-6B29090F3D39}"/>
              </a:ext>
            </a:extLst>
          </p:cNvPr>
          <p:cNvSpPr txBox="1">
            <a:spLocks noChangeArrowheads="1"/>
          </p:cNvSpPr>
          <p:nvPr/>
        </p:nvSpPr>
        <p:spPr bwMode="auto">
          <a:xfrm>
            <a:off x="9308820" y="3393441"/>
            <a:ext cx="3221848" cy="346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413" i="1" dirty="0"/>
              <a:t>regole </a:t>
            </a:r>
          </a:p>
          <a:p>
            <a:pPr algn="ctr" eaLnBrk="1" hangingPunct="1">
              <a:spcBef>
                <a:spcPct val="0"/>
              </a:spcBef>
              <a:buFontTx/>
              <a:buNone/>
            </a:pPr>
            <a:r>
              <a:rPr lang="it-IT" altLang="it-IT" sz="2560" i="1" dirty="0">
                <a:solidFill>
                  <a:srgbClr val="00B050"/>
                </a:solidFill>
                <a:latin typeface="Georgia" panose="02040502050405020303" pitchFamily="18" charset="0"/>
              </a:rPr>
              <a:t>Quanto? Quando? </a:t>
            </a:r>
            <a:r>
              <a:rPr lang="it-IT" altLang="it-IT" sz="1991" dirty="0">
                <a:solidFill>
                  <a:srgbClr val="282828"/>
                </a:solidFill>
                <a:latin typeface="Georgia" panose="02040502050405020303" pitchFamily="18" charset="0"/>
              </a:rPr>
              <a:t>onorario,</a:t>
            </a:r>
          </a:p>
          <a:p>
            <a:pPr algn="ctr" eaLnBrk="1" hangingPunct="1">
              <a:spcBef>
                <a:spcPct val="0"/>
              </a:spcBef>
              <a:buFontTx/>
              <a:buNone/>
            </a:pPr>
            <a:r>
              <a:rPr lang="it-IT" altLang="it-IT" sz="1991" dirty="0">
                <a:solidFill>
                  <a:srgbClr val="282828"/>
                </a:solidFill>
                <a:latin typeface="Georgia" panose="02040502050405020303" pitchFamily="18" charset="0"/>
              </a:rPr>
              <a:t>tempi, </a:t>
            </a:r>
          </a:p>
          <a:p>
            <a:pPr algn="ctr" eaLnBrk="1" hangingPunct="1">
              <a:spcBef>
                <a:spcPct val="0"/>
              </a:spcBef>
              <a:buFontTx/>
              <a:buNone/>
            </a:pPr>
            <a:r>
              <a:rPr lang="it-IT" altLang="it-IT" sz="1991" dirty="0">
                <a:solidFill>
                  <a:srgbClr val="282828"/>
                </a:solidFill>
                <a:latin typeface="Georgia" panose="02040502050405020303" pitchFamily="18" charset="0"/>
              </a:rPr>
              <a:t>privacy, </a:t>
            </a:r>
          </a:p>
          <a:p>
            <a:pPr algn="ctr" eaLnBrk="1" hangingPunct="1">
              <a:spcBef>
                <a:spcPct val="0"/>
              </a:spcBef>
              <a:buFontTx/>
              <a:buNone/>
            </a:pPr>
            <a:r>
              <a:rPr lang="it-IT" altLang="it-IT" sz="1991" dirty="0">
                <a:solidFill>
                  <a:srgbClr val="282828"/>
                </a:solidFill>
                <a:latin typeface="Georgia" panose="02040502050405020303" pitchFamily="18" charset="0"/>
              </a:rPr>
              <a:t>assenza di rapporti extra seduta,</a:t>
            </a:r>
          </a:p>
          <a:p>
            <a:pPr algn="ctr" eaLnBrk="1" hangingPunct="1">
              <a:spcBef>
                <a:spcPct val="0"/>
              </a:spcBef>
              <a:buFontTx/>
              <a:buNone/>
            </a:pPr>
            <a:r>
              <a:rPr lang="it-IT" altLang="it-IT" sz="1991" dirty="0">
                <a:solidFill>
                  <a:srgbClr val="282828"/>
                </a:solidFill>
                <a:latin typeface="Georgia" panose="02040502050405020303" pitchFamily="18" charset="0"/>
              </a:rPr>
              <a:t>condivisione di obiettivi, avviso e preparazione nei periodi di ferie…</a:t>
            </a:r>
            <a:endParaRPr lang="it-IT" altLang="it-IT" sz="1991" dirty="0">
              <a:latin typeface="Georgia" panose="02040502050405020303" pitchFamily="18" charset="0"/>
            </a:endParaRPr>
          </a:p>
        </p:txBody>
      </p:sp>
      <p:sp>
        <p:nvSpPr>
          <p:cNvPr id="4101" name="CasellaDiTesto 10">
            <a:extLst>
              <a:ext uri="{FF2B5EF4-FFF2-40B4-BE49-F238E27FC236}">
                <a16:creationId xmlns:a16="http://schemas.microsoft.com/office/drawing/2014/main" id="{17F3D958-945A-ABB4-74DB-3131180D53AF}"/>
              </a:ext>
            </a:extLst>
          </p:cNvPr>
          <p:cNvSpPr txBox="1">
            <a:spLocks noChangeArrowheads="1"/>
          </p:cNvSpPr>
          <p:nvPr/>
        </p:nvSpPr>
        <p:spPr bwMode="auto">
          <a:xfrm>
            <a:off x="994770" y="7114259"/>
            <a:ext cx="11495257" cy="114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3413" b="1" i="1" dirty="0"/>
              <a:t>spazio che caratterizza la relazione terapeutica </a:t>
            </a:r>
          </a:p>
          <a:p>
            <a:pPr algn="ctr" eaLnBrk="1" hangingPunct="1">
              <a:spcBef>
                <a:spcPct val="0"/>
              </a:spcBef>
              <a:buFontTx/>
              <a:buNone/>
            </a:pPr>
            <a:r>
              <a:rPr lang="it-IT" altLang="it-IT" sz="3413" i="1" dirty="0"/>
              <a:t>(può variare ed adattarsi)</a:t>
            </a:r>
            <a:endParaRPr lang="it-IT" altLang="it-IT" sz="3413" dirty="0"/>
          </a:p>
        </p:txBody>
      </p:sp>
      <p:pic>
        <p:nvPicPr>
          <p:cNvPr id="4102" name="Picture 4" descr=" Donna depressa seduta sul divano durante una sessione di psicoterapia nell'ufficio di Coucellor fotografia stock libera da diritti">
            <a:extLst>
              <a:ext uri="{FF2B5EF4-FFF2-40B4-BE49-F238E27FC236}">
                <a16:creationId xmlns:a16="http://schemas.microsoft.com/office/drawing/2014/main" id="{3FCB11D4-C797-52C4-E522-BDC6B74451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9138" y="3043484"/>
            <a:ext cx="2996072" cy="19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CasellaDiTesto 15">
            <a:extLst>
              <a:ext uri="{FF2B5EF4-FFF2-40B4-BE49-F238E27FC236}">
                <a16:creationId xmlns:a16="http://schemas.microsoft.com/office/drawing/2014/main" id="{A682EAD8-8278-7C9C-7909-C1EBD3457F8E}"/>
              </a:ext>
            </a:extLst>
          </p:cNvPr>
          <p:cNvSpPr txBox="1">
            <a:spLocks noChangeArrowheads="1"/>
          </p:cNvSpPr>
          <p:nvPr/>
        </p:nvSpPr>
        <p:spPr bwMode="auto">
          <a:xfrm>
            <a:off x="356729" y="1555610"/>
            <a:ext cx="12239414" cy="7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276" dirty="0">
                <a:latin typeface="Open Sans" panose="020B0606030504020204" pitchFamily="34" charset="0"/>
              </a:rPr>
              <a:t>“l’insieme delle condizioni che delimitano, ospitano e sostengono l’intervento”</a:t>
            </a:r>
          </a:p>
          <a:p>
            <a:pPr algn="ctr" eaLnBrk="1" hangingPunct="1">
              <a:spcBef>
                <a:spcPct val="0"/>
              </a:spcBef>
              <a:buFontTx/>
              <a:buNone/>
            </a:pPr>
            <a:r>
              <a:rPr lang="it-IT" altLang="it-IT" sz="2276" dirty="0">
                <a:latin typeface="Open Sans" panose="020B0606030504020204" pitchFamily="34" charset="0"/>
              </a:rPr>
              <a:t>(Cordella, Grasso, Pennella, 2004).</a:t>
            </a:r>
            <a:endParaRPr lang="it-IT" altLang="it-IT" sz="2276" dirty="0"/>
          </a:p>
        </p:txBody>
      </p:sp>
      <p:sp>
        <p:nvSpPr>
          <p:cNvPr id="4104" name="CasellaDiTesto 17">
            <a:extLst>
              <a:ext uri="{FF2B5EF4-FFF2-40B4-BE49-F238E27FC236}">
                <a16:creationId xmlns:a16="http://schemas.microsoft.com/office/drawing/2014/main" id="{192DD631-925A-6D06-B72F-F2B7CD5865CB}"/>
              </a:ext>
            </a:extLst>
          </p:cNvPr>
          <p:cNvSpPr txBox="1">
            <a:spLocks noChangeArrowheads="1"/>
          </p:cNvSpPr>
          <p:nvPr/>
        </p:nvSpPr>
        <p:spPr bwMode="auto">
          <a:xfrm>
            <a:off x="1618825" y="8195734"/>
            <a:ext cx="10391205"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560" i="1" dirty="0">
                <a:solidFill>
                  <a:srgbClr val="00B050"/>
                </a:solidFill>
                <a:latin typeface="Georgia" panose="02040502050405020303" pitchFamily="18" charset="0"/>
              </a:rPr>
              <a:t>Come</a:t>
            </a:r>
            <a:r>
              <a:rPr lang="it-IT" altLang="it-IT" sz="2560" dirty="0">
                <a:solidFill>
                  <a:srgbClr val="00B050"/>
                </a:solidFill>
                <a:latin typeface="Georgia" panose="02040502050405020303" pitchFamily="18" charset="0"/>
              </a:rPr>
              <a:t>? </a:t>
            </a:r>
          </a:p>
          <a:p>
            <a:pPr algn="just" eaLnBrk="1" hangingPunct="1">
              <a:spcBef>
                <a:spcPct val="0"/>
              </a:spcBef>
              <a:buFontTx/>
              <a:buNone/>
            </a:pPr>
            <a:r>
              <a:rPr lang="it-IT" altLang="it-IT" sz="2560" dirty="0">
                <a:solidFill>
                  <a:srgbClr val="333333"/>
                </a:solidFill>
                <a:latin typeface="Georgia" panose="02040502050405020303" pitchFamily="18" charset="0"/>
              </a:rPr>
              <a:t>modello di riferimento, </a:t>
            </a:r>
            <a:r>
              <a:rPr lang="it-IT" altLang="it-IT" sz="2560" b="1" dirty="0">
                <a:solidFill>
                  <a:srgbClr val="333333"/>
                </a:solidFill>
                <a:latin typeface="Georgia" panose="02040502050405020303" pitchFamily="18" charset="0"/>
              </a:rPr>
              <a:t>luogo inter/intra psichico</a:t>
            </a:r>
            <a:r>
              <a:rPr lang="it-IT" altLang="it-IT" sz="2560" dirty="0">
                <a:solidFill>
                  <a:srgbClr val="333333"/>
                </a:solidFill>
                <a:latin typeface="Georgia" panose="02040502050405020303" pitchFamily="18" charset="0"/>
              </a:rPr>
              <a:t>, personalità </a:t>
            </a:r>
            <a:endParaRPr lang="it-IT" altLang="it-IT" sz="2560" dirty="0"/>
          </a:p>
        </p:txBody>
      </p:sp>
      <p:pic>
        <p:nvPicPr>
          <p:cNvPr id="15" name="1. Giarre Giardini ...anche se mi concentro sulla vista ne prendo amorevolmente nota.mp4">
            <a:hlinkClick r:id="" action="ppaction://media"/>
            <a:extLst>
              <a:ext uri="{FF2B5EF4-FFF2-40B4-BE49-F238E27FC236}">
                <a16:creationId xmlns:a16="http://schemas.microsoft.com/office/drawing/2014/main" id="{6FCDC410-CA41-4CD1-749D-A39206E367A4}"/>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649157" y="3036712"/>
            <a:ext cx="2659662" cy="19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Immagine 1">
            <a:extLst>
              <a:ext uri="{FF2B5EF4-FFF2-40B4-BE49-F238E27FC236}">
                <a16:creationId xmlns:a16="http://schemas.microsoft.com/office/drawing/2014/main" id="{5CA1D112-C378-3104-73BB-C20AB7552E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8463" y="5134187"/>
            <a:ext cx="4323645" cy="210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CasellaDiTesto 2">
            <a:extLst>
              <a:ext uri="{FF2B5EF4-FFF2-40B4-BE49-F238E27FC236}">
                <a16:creationId xmlns:a16="http://schemas.microsoft.com/office/drawing/2014/main" id="{20805843-4FCE-5E1D-EC8C-615348EB76E3}"/>
              </a:ext>
            </a:extLst>
          </p:cNvPr>
          <p:cNvSpPr txBox="1">
            <a:spLocks noChangeArrowheads="1"/>
          </p:cNvSpPr>
          <p:nvPr/>
        </p:nvSpPr>
        <p:spPr bwMode="auto">
          <a:xfrm>
            <a:off x="4894863" y="9134970"/>
            <a:ext cx="3508587"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560" i="1" dirty="0">
                <a:solidFill>
                  <a:srgbClr val="00B050"/>
                </a:solidFill>
                <a:latin typeface="Georgia" panose="02040502050405020303" pitchFamily="18" charset="0"/>
              </a:rPr>
              <a:t>Con chi</a:t>
            </a:r>
            <a:r>
              <a:rPr lang="it-IT" altLang="it-IT" sz="2276" i="1" dirty="0">
                <a:solidFill>
                  <a:srgbClr val="00B050"/>
                </a:solidFill>
                <a:latin typeface="Georgia" panose="02040502050405020303" pitchFamily="18" charset="0"/>
              </a:rPr>
              <a:t>?</a:t>
            </a:r>
            <a:r>
              <a:rPr lang="it-IT" altLang="it-IT" sz="2560" dirty="0">
                <a:solidFill>
                  <a:srgbClr val="00B050"/>
                </a:solidFill>
                <a:latin typeface="Georgia" panose="02040502050405020303"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2396"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BB43E-8900-E1CC-3E17-FCAA0C9FF475}"/>
              </a:ext>
            </a:extLst>
          </p:cNvPr>
          <p:cNvSpPr>
            <a:spLocks noGrp="1"/>
          </p:cNvSpPr>
          <p:nvPr>
            <p:ph type="title"/>
          </p:nvPr>
        </p:nvSpPr>
        <p:spPr>
          <a:xfrm>
            <a:off x="646324" y="1430186"/>
            <a:ext cx="11857086" cy="873872"/>
          </a:xfrm>
        </p:spPr>
        <p:txBody>
          <a:bodyPr/>
          <a:lstStyle/>
          <a:p>
            <a:r>
              <a:rPr lang="it-IT" dirty="0">
                <a:solidFill>
                  <a:srgbClr val="0066FF"/>
                </a:solidFill>
              </a:rPr>
              <a:t>Dall’</a:t>
            </a:r>
            <a:r>
              <a:rPr lang="it-IT" dirty="0">
                <a:solidFill>
                  <a:srgbClr val="FF0000"/>
                </a:solidFill>
              </a:rPr>
              <a:t>autocritica</a:t>
            </a:r>
            <a:r>
              <a:rPr lang="it-IT" dirty="0">
                <a:solidFill>
                  <a:schemeClr val="accent2"/>
                </a:solidFill>
              </a:rPr>
              <a:t>                </a:t>
            </a:r>
            <a:r>
              <a:rPr lang="it-IT" dirty="0">
                <a:solidFill>
                  <a:srgbClr val="0066FF"/>
                </a:solidFill>
              </a:rPr>
              <a:t>alla</a:t>
            </a:r>
            <a:r>
              <a:rPr lang="it-IT" dirty="0">
                <a:solidFill>
                  <a:schemeClr val="accent2"/>
                </a:solidFill>
              </a:rPr>
              <a:t> </a:t>
            </a:r>
            <a:r>
              <a:rPr lang="it-IT" dirty="0">
                <a:solidFill>
                  <a:srgbClr val="00B050"/>
                </a:solidFill>
              </a:rPr>
              <a:t>compassione</a:t>
            </a:r>
          </a:p>
        </p:txBody>
      </p:sp>
      <p:graphicFrame>
        <p:nvGraphicFramePr>
          <p:cNvPr id="4" name="Tabella 5">
            <a:extLst>
              <a:ext uri="{FF2B5EF4-FFF2-40B4-BE49-F238E27FC236}">
                <a16:creationId xmlns:a16="http://schemas.microsoft.com/office/drawing/2014/main" id="{1B9CD279-D289-3482-ADC6-2F59BB5F81C8}"/>
              </a:ext>
            </a:extLst>
          </p:cNvPr>
          <p:cNvGraphicFramePr>
            <a:graphicFrameLocks noGrp="1"/>
          </p:cNvGraphicFramePr>
          <p:nvPr>
            <p:ph idx="1"/>
          </p:nvPr>
        </p:nvGraphicFramePr>
        <p:xfrm>
          <a:off x="193897" y="2418549"/>
          <a:ext cx="12617006" cy="6690968"/>
        </p:xfrm>
        <a:graphic>
          <a:graphicData uri="http://schemas.openxmlformats.org/drawingml/2006/table">
            <a:tbl>
              <a:tblPr firstRow="1" bandRow="1">
                <a:tableStyleId>{21E4AEA4-8DFA-4A89-87EB-49C32662AFE0}</a:tableStyleId>
              </a:tblPr>
              <a:tblGrid>
                <a:gridCol w="6308503">
                  <a:extLst>
                    <a:ext uri="{9D8B030D-6E8A-4147-A177-3AD203B41FA5}">
                      <a16:colId xmlns:a16="http://schemas.microsoft.com/office/drawing/2014/main" val="2298823828"/>
                    </a:ext>
                  </a:extLst>
                </a:gridCol>
                <a:gridCol w="6308503">
                  <a:extLst>
                    <a:ext uri="{9D8B030D-6E8A-4147-A177-3AD203B41FA5}">
                      <a16:colId xmlns:a16="http://schemas.microsoft.com/office/drawing/2014/main" val="2459401749"/>
                    </a:ext>
                  </a:extLst>
                </a:gridCol>
              </a:tblGrid>
              <a:tr h="409651">
                <a:tc>
                  <a:txBody>
                    <a:bodyPr/>
                    <a:lstStyle/>
                    <a:p>
                      <a:pPr algn="ctr"/>
                      <a:r>
                        <a:rPr lang="it-IT" sz="2000" dirty="0"/>
                        <a:t>Autocritica</a:t>
                      </a:r>
                    </a:p>
                  </a:txBody>
                  <a:tcPr marL="97536" marR="97536" marT="48768" marB="48768"/>
                </a:tc>
                <a:tc>
                  <a:txBody>
                    <a:bodyPr/>
                    <a:lstStyle/>
                    <a:p>
                      <a:pPr algn="ctr"/>
                      <a:r>
                        <a:rPr lang="it-IT" sz="2000" dirty="0"/>
                        <a:t>Auto correzione compassionevole</a:t>
                      </a:r>
                    </a:p>
                  </a:txBody>
                  <a:tcPr marL="97536" marR="97536" marT="48768" marB="48768"/>
                </a:tc>
                <a:extLst>
                  <a:ext uri="{0D108BD9-81ED-4DB2-BD59-A6C34878D82A}">
                    <a16:rowId xmlns:a16="http://schemas.microsoft.com/office/drawing/2014/main" val="3161967759"/>
                  </a:ext>
                </a:extLst>
              </a:tr>
              <a:tr h="409651">
                <a:tc>
                  <a:txBody>
                    <a:bodyPr/>
                    <a:lstStyle/>
                    <a:p>
                      <a:r>
                        <a:rPr lang="it-IT" sz="2000" dirty="0"/>
                        <a:t>Focalizzata sul pensiero di condannare e punire</a:t>
                      </a:r>
                    </a:p>
                  </a:txBody>
                  <a:tcPr marL="97536" marR="97536" marT="48768" marB="48768"/>
                </a:tc>
                <a:tc>
                  <a:txBody>
                    <a:bodyPr/>
                    <a:lstStyle/>
                    <a:p>
                      <a:r>
                        <a:rPr lang="it-IT" sz="2000" dirty="0"/>
                        <a:t>Focalizzata sul desiderio di migliorare</a:t>
                      </a:r>
                    </a:p>
                  </a:txBody>
                  <a:tcPr marL="97536" marR="97536" marT="48768" marB="48768"/>
                </a:tc>
                <a:extLst>
                  <a:ext uri="{0D108BD9-81ED-4DB2-BD59-A6C34878D82A}">
                    <a16:rowId xmlns:a16="http://schemas.microsoft.com/office/drawing/2014/main" val="2473023387"/>
                  </a:ext>
                </a:extLst>
              </a:tr>
              <a:tr h="409651">
                <a:tc>
                  <a:txBody>
                    <a:bodyPr/>
                    <a:lstStyle/>
                    <a:p>
                      <a:r>
                        <a:rPr lang="it-IT" sz="2000" dirty="0"/>
                        <a:t>Punizione di errori passati </a:t>
                      </a:r>
                    </a:p>
                  </a:txBody>
                  <a:tcPr marL="97536" marR="97536" marT="48768" marB="48768"/>
                </a:tc>
                <a:tc>
                  <a:txBody>
                    <a:bodyPr/>
                    <a:lstStyle/>
                    <a:p>
                      <a:r>
                        <a:rPr lang="it-IT" sz="2000" dirty="0"/>
                        <a:t>Crescita ed espansione rivolte al futuro</a:t>
                      </a:r>
                    </a:p>
                  </a:txBody>
                  <a:tcPr marL="97536" marR="97536" marT="48768" marB="48768"/>
                </a:tc>
                <a:extLst>
                  <a:ext uri="{0D108BD9-81ED-4DB2-BD59-A6C34878D82A}">
                    <a16:rowId xmlns:a16="http://schemas.microsoft.com/office/drawing/2014/main" val="2642391579"/>
                  </a:ext>
                </a:extLst>
              </a:tr>
              <a:tr h="409651">
                <a:tc>
                  <a:txBody>
                    <a:bodyPr/>
                    <a:lstStyle/>
                    <a:p>
                      <a:r>
                        <a:rPr lang="it-IT" sz="2000" dirty="0"/>
                        <a:t>Rabbia, frustrazione, disprezzo e delusione</a:t>
                      </a:r>
                    </a:p>
                  </a:txBody>
                  <a:tcPr marL="97536" marR="97536" marT="48768" marB="48768"/>
                </a:tc>
                <a:tc>
                  <a:txBody>
                    <a:bodyPr/>
                    <a:lstStyle/>
                    <a:p>
                      <a:r>
                        <a:rPr lang="it-IT" sz="2000" dirty="0"/>
                        <a:t>Incoraggiamento, supporto e gentilezza</a:t>
                      </a:r>
                    </a:p>
                  </a:txBody>
                  <a:tcPr marL="97536" marR="97536" marT="48768" marB="48768"/>
                </a:tc>
                <a:extLst>
                  <a:ext uri="{0D108BD9-81ED-4DB2-BD59-A6C34878D82A}">
                    <a16:rowId xmlns:a16="http://schemas.microsoft.com/office/drawing/2014/main" val="2598823291"/>
                  </a:ext>
                </a:extLst>
              </a:tr>
              <a:tr h="1033882">
                <a:tc>
                  <a:txBody>
                    <a:bodyPr/>
                    <a:lstStyle/>
                    <a:p>
                      <a:r>
                        <a:rPr lang="it-IT" sz="2000" dirty="0"/>
                        <a:t>Focalizzata sul senso globale del Sé (se commetto un errore lo estendo a tutto il mio senso del Sé)</a:t>
                      </a:r>
                    </a:p>
                  </a:txBody>
                  <a:tcPr marL="97536" marR="97536" marT="48768" marB="48768"/>
                </a:tc>
                <a:tc>
                  <a:txBody>
                    <a:bodyPr/>
                    <a:lstStyle/>
                    <a:p>
                      <a:r>
                        <a:rPr lang="it-IT" sz="2000" dirty="0"/>
                        <a:t>Si considerano gli elementi specifici del Sé da cui potere imparare (se commetto un errore metto le cose in prospettiva)</a:t>
                      </a:r>
                    </a:p>
                  </a:txBody>
                  <a:tcPr marL="97536" marR="97536" marT="48768" marB="48768"/>
                </a:tc>
                <a:extLst>
                  <a:ext uri="{0D108BD9-81ED-4DB2-BD59-A6C34878D82A}">
                    <a16:rowId xmlns:a16="http://schemas.microsoft.com/office/drawing/2014/main" val="2752743087"/>
                  </a:ext>
                </a:extLst>
              </a:tr>
              <a:tr h="721766">
                <a:tc>
                  <a:txBody>
                    <a:bodyPr/>
                    <a:lstStyle/>
                    <a:p>
                      <a:r>
                        <a:rPr lang="it-IT" sz="2000" dirty="0"/>
                        <a:t>Focalizzata sulla paura del fallimento</a:t>
                      </a:r>
                    </a:p>
                  </a:txBody>
                  <a:tcPr marL="97536" marR="97536" marT="48768" marB="48768"/>
                </a:tc>
                <a:tc>
                  <a:txBody>
                    <a:bodyPr/>
                    <a:lstStyle/>
                    <a:p>
                      <a:r>
                        <a:rPr lang="it-IT" sz="2000" dirty="0" err="1"/>
                        <a:t>Focalzzata</a:t>
                      </a:r>
                      <a:r>
                        <a:rPr lang="it-IT" sz="2000" dirty="0"/>
                        <a:t> sul successo e sulla speranza di successo</a:t>
                      </a:r>
                    </a:p>
                  </a:txBody>
                  <a:tcPr marL="97536" marR="97536" marT="48768" marB="48768"/>
                </a:tc>
                <a:extLst>
                  <a:ext uri="{0D108BD9-81ED-4DB2-BD59-A6C34878D82A}">
                    <a16:rowId xmlns:a16="http://schemas.microsoft.com/office/drawing/2014/main" val="1809274079"/>
                  </a:ext>
                </a:extLst>
              </a:tr>
              <a:tr h="721766">
                <a:tc>
                  <a:txBody>
                    <a:bodyPr/>
                    <a:lstStyle/>
                    <a:p>
                      <a:r>
                        <a:rPr lang="it-IT" sz="2000" dirty="0"/>
                        <a:t>Aumenta la probabilità di evitamento e abbandono</a:t>
                      </a:r>
                    </a:p>
                  </a:txBody>
                  <a:tcPr marL="97536" marR="97536" marT="48768" marB="48768"/>
                </a:tc>
                <a:tc>
                  <a:txBody>
                    <a:bodyPr/>
                    <a:lstStyle/>
                    <a:p>
                      <a:r>
                        <a:rPr lang="it-IT" sz="2000" dirty="0"/>
                        <a:t>Aumenta la motivazione e la probabilità di impegno</a:t>
                      </a:r>
                    </a:p>
                  </a:txBody>
                  <a:tcPr marL="97536" marR="97536" marT="48768" marB="48768"/>
                </a:tc>
                <a:extLst>
                  <a:ext uri="{0D108BD9-81ED-4DB2-BD59-A6C34878D82A}">
                    <a16:rowId xmlns:a16="http://schemas.microsoft.com/office/drawing/2014/main" val="841779311"/>
                  </a:ext>
                </a:extLst>
              </a:tr>
              <a:tr h="721766">
                <a:tc>
                  <a:txBody>
                    <a:bodyPr/>
                    <a:lstStyle/>
                    <a:p>
                      <a:r>
                        <a:rPr lang="it-IT" sz="2000" dirty="0"/>
                        <a:t>Un insegnante critico e giudicante nei confronti di un bambino in difficoltà</a:t>
                      </a:r>
                    </a:p>
                  </a:txBody>
                  <a:tcPr marL="97536" marR="97536" marT="48768" marB="48768"/>
                </a:tc>
                <a:tc>
                  <a:txBody>
                    <a:bodyPr/>
                    <a:lstStyle/>
                    <a:p>
                      <a:r>
                        <a:rPr lang="it-IT" sz="2000" dirty="0"/>
                        <a:t>Come un insegnante compassionevole nei confronti di un bambino in difficoltà</a:t>
                      </a:r>
                    </a:p>
                  </a:txBody>
                  <a:tcPr marL="97536" marR="97536" marT="48768" marB="48768"/>
                </a:tc>
                <a:extLst>
                  <a:ext uri="{0D108BD9-81ED-4DB2-BD59-A6C34878D82A}">
                    <a16:rowId xmlns:a16="http://schemas.microsoft.com/office/drawing/2014/main" val="2531495134"/>
                  </a:ext>
                </a:extLst>
              </a:tr>
              <a:tr h="409651">
                <a:tc>
                  <a:txBody>
                    <a:bodyPr/>
                    <a:lstStyle/>
                    <a:p>
                      <a:endParaRPr lang="it-IT" sz="2000"/>
                    </a:p>
                  </a:txBody>
                  <a:tcPr marL="97536" marR="97536" marT="48768" marB="48768"/>
                </a:tc>
                <a:tc>
                  <a:txBody>
                    <a:bodyPr/>
                    <a:lstStyle/>
                    <a:p>
                      <a:endParaRPr lang="it-IT" sz="2000"/>
                    </a:p>
                  </a:txBody>
                  <a:tcPr marL="97536" marR="97536" marT="48768" marB="48768"/>
                </a:tc>
                <a:extLst>
                  <a:ext uri="{0D108BD9-81ED-4DB2-BD59-A6C34878D82A}">
                    <a16:rowId xmlns:a16="http://schemas.microsoft.com/office/drawing/2014/main" val="1431551981"/>
                  </a:ext>
                </a:extLst>
              </a:tr>
              <a:tr h="1033882">
                <a:tc>
                  <a:txBody>
                    <a:bodyPr/>
                    <a:lstStyle/>
                    <a:p>
                      <a:r>
                        <a:rPr lang="it-IT" sz="2000" dirty="0"/>
                        <a:t>VERGOGNA, EVITAMENTO, PAURA, «tuffo al cuore», DEFLESSIONE DEL TONO DELL’UMORE, RABBIA</a:t>
                      </a:r>
                    </a:p>
                  </a:txBody>
                  <a:tcPr marL="97536" marR="97536" marT="48768" marB="48768"/>
                </a:tc>
                <a:tc>
                  <a:txBody>
                    <a:bodyPr/>
                    <a:lstStyle/>
                    <a:p>
                      <a:r>
                        <a:rPr lang="it-IT" sz="2000" dirty="0"/>
                        <a:t>COLPA, COINVOLGIMENTO, DISPIACERE, RIMORSO, RIPARAZIONE </a:t>
                      </a:r>
                    </a:p>
                  </a:txBody>
                  <a:tcPr marL="97536" marR="97536" marT="48768" marB="48768"/>
                </a:tc>
                <a:extLst>
                  <a:ext uri="{0D108BD9-81ED-4DB2-BD59-A6C34878D82A}">
                    <a16:rowId xmlns:a16="http://schemas.microsoft.com/office/drawing/2014/main" val="326321659"/>
                  </a:ext>
                </a:extLst>
              </a:tr>
              <a:tr h="409651">
                <a:tc>
                  <a:txBody>
                    <a:bodyPr/>
                    <a:lstStyle/>
                    <a:p>
                      <a:endParaRPr lang="it-IT" sz="2000" dirty="0"/>
                    </a:p>
                  </a:txBody>
                  <a:tcPr marL="97536" marR="97536" marT="48768" marB="48768"/>
                </a:tc>
                <a:tc>
                  <a:txBody>
                    <a:bodyPr/>
                    <a:lstStyle/>
                    <a:p>
                      <a:endParaRPr lang="it-IT" sz="2000" dirty="0"/>
                    </a:p>
                  </a:txBody>
                  <a:tcPr marL="97536" marR="97536" marT="48768" marB="48768"/>
                </a:tc>
                <a:extLst>
                  <a:ext uri="{0D108BD9-81ED-4DB2-BD59-A6C34878D82A}">
                    <a16:rowId xmlns:a16="http://schemas.microsoft.com/office/drawing/2014/main" val="1272659256"/>
                  </a:ext>
                </a:extLst>
              </a:tr>
            </a:tbl>
          </a:graphicData>
        </a:graphic>
      </p:graphicFrame>
      <p:pic>
        <p:nvPicPr>
          <p:cNvPr id="2060" name="Picture 12" descr="Offerta formativa Primaria – Istituto Comprensivo &quot;Ugo Foscolo&quot; – Torino">
            <a:extLst>
              <a:ext uri="{FF2B5EF4-FFF2-40B4-BE49-F238E27FC236}">
                <a16:creationId xmlns:a16="http://schemas.microsoft.com/office/drawing/2014/main" id="{20E4C1E7-0112-A453-CD7F-8DB1CB58B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567" y="1287819"/>
            <a:ext cx="1707245" cy="111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29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0348-6226-DB6E-6E9C-4D76388A4F62}"/>
            </a:ext>
          </a:extLst>
        </p:cNvPr>
        <p:cNvGrpSpPr/>
        <p:nvPr/>
      </p:nvGrpSpPr>
      <p:grpSpPr>
        <a:xfrm>
          <a:off x="0" y="0"/>
          <a:ext cx="0" cy="0"/>
          <a:chOff x="0" y="0"/>
          <a:chExt cx="0" cy="0"/>
        </a:xfrm>
      </p:grpSpPr>
      <p:pic>
        <p:nvPicPr>
          <p:cNvPr id="3" name="Picture 2" descr="Mindfulness e Sintonizzazione nelle Relazioni Interpersonali e con Noi  Stessi Mindfulness Reggio Emilia">
            <a:extLst>
              <a:ext uri="{FF2B5EF4-FFF2-40B4-BE49-F238E27FC236}">
                <a16:creationId xmlns:a16="http://schemas.microsoft.com/office/drawing/2014/main" id="{337C23B1-62D2-6CFF-E193-3A0645F4D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2856" cy="9753600"/>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a:extLst>
              <a:ext uri="{FF2B5EF4-FFF2-40B4-BE49-F238E27FC236}">
                <a16:creationId xmlns:a16="http://schemas.microsoft.com/office/drawing/2014/main" id="{33FDA302-8367-2D6B-B7C3-1AD7FADEC5B8}"/>
              </a:ext>
            </a:extLst>
          </p:cNvPr>
          <p:cNvSpPr txBox="1">
            <a:spLocks/>
          </p:cNvSpPr>
          <p:nvPr/>
        </p:nvSpPr>
        <p:spPr>
          <a:xfrm>
            <a:off x="117402" y="694415"/>
            <a:ext cx="12761939" cy="2141687"/>
          </a:xfrm>
          <a:prstGeom prst="rect">
            <a:avLst/>
          </a:prstGeom>
        </p:spPr>
        <p:txBody>
          <a:bodyPr vert="horz" lIns="97536" tIns="48768" rIns="97536" bIns="48768"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480" b="1" dirty="0">
                <a:solidFill>
                  <a:schemeClr val="bg1"/>
                </a:solidFill>
                <a:effectLst>
                  <a:outerShdw blurRad="38100" dist="38100" dir="2700000" algn="tl">
                    <a:srgbClr val="000000">
                      <a:alpha val="43137"/>
                    </a:srgbClr>
                  </a:outerShdw>
                </a:effectLst>
              </a:rPr>
              <a:t>DALL’INTERPERSONALE ALL’INTRAPERSONALE</a:t>
            </a:r>
            <a:r>
              <a:rPr lang="it-IT" sz="1493" dirty="0">
                <a:solidFill>
                  <a:schemeClr val="bg1"/>
                </a:solidFill>
                <a:effectLst>
                  <a:outerShdw blurRad="38100" dist="38100" dir="2700000" algn="tl">
                    <a:srgbClr val="000000">
                      <a:alpha val="43137"/>
                    </a:srgbClr>
                  </a:outerShdw>
                </a:effectLst>
              </a:rPr>
              <a:t>                                                                                                                                          </a:t>
            </a:r>
          </a:p>
          <a:p>
            <a:pPr algn="ctr"/>
            <a:r>
              <a:rPr lang="it-IT" sz="1493" dirty="0">
                <a:solidFill>
                  <a:schemeClr val="bg1"/>
                </a:solidFill>
                <a:effectLst>
                  <a:outerShdw blurRad="38100" dist="38100" dir="2700000" algn="tl">
                    <a:srgbClr val="000000">
                      <a:alpha val="43137"/>
                    </a:srgbClr>
                  </a:outerShdw>
                </a:effectLst>
              </a:rPr>
              <a:t>                                                                                                                                                     (Hofmann, 2016)</a:t>
            </a:r>
            <a:br>
              <a:rPr lang="it-IT" sz="1493" dirty="0">
                <a:solidFill>
                  <a:schemeClr val="bg1"/>
                </a:solidFill>
                <a:effectLst>
                  <a:outerShdw blurRad="38100" dist="38100" dir="2700000" algn="tl">
                    <a:srgbClr val="000000">
                      <a:alpha val="43137"/>
                    </a:srgbClr>
                  </a:outerShdw>
                </a:effectLst>
              </a:rPr>
            </a:br>
            <a:endParaRPr lang="it-IT" sz="1493" dirty="0">
              <a:solidFill>
                <a:schemeClr val="bg1"/>
              </a:solidFill>
              <a:effectLst>
                <a:outerShdw blurRad="38100" dist="38100" dir="2700000" algn="tl">
                  <a:srgbClr val="000000">
                    <a:alpha val="43137"/>
                  </a:srgbClr>
                </a:outerShdw>
              </a:effectLst>
            </a:endParaRPr>
          </a:p>
        </p:txBody>
      </p:sp>
      <p:sp>
        <p:nvSpPr>
          <p:cNvPr id="2" name="Connettore 1">
            <a:extLst>
              <a:ext uri="{FF2B5EF4-FFF2-40B4-BE49-F238E27FC236}">
                <a16:creationId xmlns:a16="http://schemas.microsoft.com/office/drawing/2014/main" id="{65F45C17-158E-543E-E7CB-E604BE47EE15}"/>
              </a:ext>
            </a:extLst>
          </p:cNvPr>
          <p:cNvSpPr/>
          <p:nvPr/>
        </p:nvSpPr>
        <p:spPr>
          <a:xfrm>
            <a:off x="3979784" y="389359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4" name="Connettore 3">
            <a:extLst>
              <a:ext uri="{FF2B5EF4-FFF2-40B4-BE49-F238E27FC236}">
                <a16:creationId xmlns:a16="http://schemas.microsoft.com/office/drawing/2014/main" id="{739233FF-7D6D-A878-D79E-C2ED10BE123A}"/>
              </a:ext>
            </a:extLst>
          </p:cNvPr>
          <p:cNvSpPr/>
          <p:nvPr/>
        </p:nvSpPr>
        <p:spPr>
          <a:xfrm>
            <a:off x="3838279" y="4190311"/>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5" name="Connettore 4">
            <a:extLst>
              <a:ext uri="{FF2B5EF4-FFF2-40B4-BE49-F238E27FC236}">
                <a16:creationId xmlns:a16="http://schemas.microsoft.com/office/drawing/2014/main" id="{DAC99B0D-F96F-B03B-617F-DDF224D2A933}"/>
              </a:ext>
            </a:extLst>
          </p:cNvPr>
          <p:cNvSpPr/>
          <p:nvPr/>
        </p:nvSpPr>
        <p:spPr>
          <a:xfrm>
            <a:off x="4166826" y="415800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6" name="Connettore 5">
            <a:extLst>
              <a:ext uri="{FF2B5EF4-FFF2-40B4-BE49-F238E27FC236}">
                <a16:creationId xmlns:a16="http://schemas.microsoft.com/office/drawing/2014/main" id="{98662138-F2FC-E7EF-B54B-79CA04C7BBD5}"/>
              </a:ext>
            </a:extLst>
          </p:cNvPr>
          <p:cNvSpPr/>
          <p:nvPr/>
        </p:nvSpPr>
        <p:spPr>
          <a:xfrm>
            <a:off x="8739068" y="339613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8" name="Connettore 7">
            <a:extLst>
              <a:ext uri="{FF2B5EF4-FFF2-40B4-BE49-F238E27FC236}">
                <a16:creationId xmlns:a16="http://schemas.microsoft.com/office/drawing/2014/main" id="{CA00F8B0-60BF-5839-693D-C9EA213BB236}"/>
              </a:ext>
            </a:extLst>
          </p:cNvPr>
          <p:cNvSpPr/>
          <p:nvPr/>
        </p:nvSpPr>
        <p:spPr>
          <a:xfrm>
            <a:off x="8317979" y="3270786"/>
            <a:ext cx="470052" cy="434799"/>
          </a:xfrm>
          <a:prstGeom prst="flowChartConnector">
            <a:avLst/>
          </a:prstGeom>
          <a:solidFill>
            <a:srgbClr val="00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9" name="Connettore 8">
            <a:extLst>
              <a:ext uri="{FF2B5EF4-FFF2-40B4-BE49-F238E27FC236}">
                <a16:creationId xmlns:a16="http://schemas.microsoft.com/office/drawing/2014/main" id="{05CF59BF-64A9-7D28-0B2D-039E5B94845C}"/>
              </a:ext>
            </a:extLst>
          </p:cNvPr>
          <p:cNvSpPr/>
          <p:nvPr/>
        </p:nvSpPr>
        <p:spPr>
          <a:xfrm>
            <a:off x="8638204" y="3048490"/>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0" name="Connettore 9">
            <a:extLst>
              <a:ext uri="{FF2B5EF4-FFF2-40B4-BE49-F238E27FC236}">
                <a16:creationId xmlns:a16="http://schemas.microsoft.com/office/drawing/2014/main" id="{05A52FD5-E67D-F554-A87D-2649CED9123B}"/>
              </a:ext>
            </a:extLst>
          </p:cNvPr>
          <p:cNvSpPr/>
          <p:nvPr/>
        </p:nvSpPr>
        <p:spPr>
          <a:xfrm>
            <a:off x="6116567" y="581396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1" name="Connettore 10">
            <a:extLst>
              <a:ext uri="{FF2B5EF4-FFF2-40B4-BE49-F238E27FC236}">
                <a16:creationId xmlns:a16="http://schemas.microsoft.com/office/drawing/2014/main" id="{FDEC17A8-BF23-EB27-1066-CF416F54E995}"/>
              </a:ext>
            </a:extLst>
          </p:cNvPr>
          <p:cNvSpPr/>
          <p:nvPr/>
        </p:nvSpPr>
        <p:spPr>
          <a:xfrm>
            <a:off x="6243759" y="6031369"/>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2" name="Connettore 11">
            <a:extLst>
              <a:ext uri="{FF2B5EF4-FFF2-40B4-BE49-F238E27FC236}">
                <a16:creationId xmlns:a16="http://schemas.microsoft.com/office/drawing/2014/main" id="{1921B753-8D7B-F77D-D573-74B6D3116554}"/>
              </a:ext>
            </a:extLst>
          </p:cNvPr>
          <p:cNvSpPr/>
          <p:nvPr/>
        </p:nvSpPr>
        <p:spPr>
          <a:xfrm>
            <a:off x="6414154" y="5813969"/>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4" name="CasellaDiTesto 13">
            <a:extLst>
              <a:ext uri="{FF2B5EF4-FFF2-40B4-BE49-F238E27FC236}">
                <a16:creationId xmlns:a16="http://schemas.microsoft.com/office/drawing/2014/main" id="{57E78413-7028-B720-8993-FDB042A5C0F0}"/>
              </a:ext>
            </a:extLst>
          </p:cNvPr>
          <p:cNvSpPr txBox="1"/>
          <p:nvPr/>
        </p:nvSpPr>
        <p:spPr>
          <a:xfrm>
            <a:off x="1091820" y="6266395"/>
            <a:ext cx="2391923"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Abilità Assertive</a:t>
            </a:r>
            <a:endParaRPr lang="it-IT" sz="2400" dirty="0"/>
          </a:p>
        </p:txBody>
      </p:sp>
      <p:sp>
        <p:nvSpPr>
          <p:cNvPr id="16" name="CasellaDiTesto 15">
            <a:extLst>
              <a:ext uri="{FF2B5EF4-FFF2-40B4-BE49-F238E27FC236}">
                <a16:creationId xmlns:a16="http://schemas.microsoft.com/office/drawing/2014/main" id="{67EF1E1A-22D6-D276-F87D-24E9BF0B82E8}"/>
              </a:ext>
            </a:extLst>
          </p:cNvPr>
          <p:cNvSpPr txBox="1"/>
          <p:nvPr/>
        </p:nvSpPr>
        <p:spPr>
          <a:xfrm>
            <a:off x="984514" y="2426588"/>
            <a:ext cx="11799384" cy="830997"/>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Abilità non verbali</a:t>
            </a:r>
          </a:p>
          <a:p>
            <a:r>
              <a:rPr lang="it-IT" sz="2400" b="1" dirty="0">
                <a:solidFill>
                  <a:schemeClr val="bg1"/>
                </a:solidFill>
                <a:effectLst>
                  <a:outerShdw blurRad="38100" dist="38100" dir="2700000" algn="tl">
                    <a:srgbClr val="000000">
                      <a:alpha val="43137"/>
                    </a:srgbClr>
                  </a:outerShdw>
                </a:effectLst>
              </a:rPr>
              <a:t>postura, mimica del viso, gestualità, contatto oculare, tono di voce…</a:t>
            </a:r>
            <a:endParaRPr lang="it-IT" sz="2400" dirty="0">
              <a:solidFill>
                <a:schemeClr val="bg1"/>
              </a:solidFill>
            </a:endParaRPr>
          </a:p>
        </p:txBody>
      </p:sp>
      <p:sp>
        <p:nvSpPr>
          <p:cNvPr id="18" name="CasellaDiTesto 17">
            <a:extLst>
              <a:ext uri="{FF2B5EF4-FFF2-40B4-BE49-F238E27FC236}">
                <a16:creationId xmlns:a16="http://schemas.microsoft.com/office/drawing/2014/main" id="{BCCB1BD8-BDB1-EE6D-B11F-4B6146781F25}"/>
              </a:ext>
            </a:extLst>
          </p:cNvPr>
          <p:cNvSpPr txBox="1"/>
          <p:nvPr/>
        </p:nvSpPr>
        <p:spPr>
          <a:xfrm>
            <a:off x="1091820" y="5159300"/>
            <a:ext cx="6933064" cy="584775"/>
          </a:xfrm>
          <a:prstGeom prst="rect">
            <a:avLst/>
          </a:prstGeom>
          <a:noFill/>
        </p:spPr>
        <p:txBody>
          <a:bodyPr wrap="square">
            <a:spAutoFit/>
          </a:bodyPr>
          <a:lstStyle/>
          <a:p>
            <a:r>
              <a:rPr lang="it-IT" sz="3200" b="1" dirty="0">
                <a:solidFill>
                  <a:schemeClr val="bg1"/>
                </a:solidFill>
                <a:effectLst>
                  <a:outerShdw blurRad="38100" dist="38100" dir="2700000" algn="tl">
                    <a:srgbClr val="000000">
                      <a:alpha val="43137"/>
                    </a:srgbClr>
                  </a:outerShdw>
                </a:effectLst>
              </a:rPr>
              <a:t>Motivazione e sistemi motivazionali</a:t>
            </a:r>
            <a:endParaRPr lang="it-IT" sz="3200" dirty="0"/>
          </a:p>
        </p:txBody>
      </p:sp>
      <p:sp>
        <p:nvSpPr>
          <p:cNvPr id="19" name="CasellaDiTesto 18">
            <a:extLst>
              <a:ext uri="{FF2B5EF4-FFF2-40B4-BE49-F238E27FC236}">
                <a16:creationId xmlns:a16="http://schemas.microsoft.com/office/drawing/2014/main" id="{270D1E4C-AB8F-3C8E-CA11-29F24B712FFD}"/>
              </a:ext>
            </a:extLst>
          </p:cNvPr>
          <p:cNvSpPr txBox="1"/>
          <p:nvPr/>
        </p:nvSpPr>
        <p:spPr>
          <a:xfrm>
            <a:off x="1091820" y="7357195"/>
            <a:ext cx="4599296"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Presenza mentale e </a:t>
            </a:r>
            <a:r>
              <a:rPr lang="it-IT" sz="2400" b="1" dirty="0" err="1">
                <a:solidFill>
                  <a:schemeClr val="bg1"/>
                </a:solidFill>
                <a:effectLst>
                  <a:outerShdw blurRad="38100" dist="38100" dir="2700000" algn="tl">
                    <a:srgbClr val="000000">
                      <a:alpha val="43137"/>
                    </a:srgbClr>
                  </a:outerShdw>
                </a:effectLst>
              </a:rPr>
              <a:t>Compassion</a:t>
            </a:r>
            <a:endParaRPr lang="it-IT" sz="2400" dirty="0"/>
          </a:p>
        </p:txBody>
      </p:sp>
      <p:sp>
        <p:nvSpPr>
          <p:cNvPr id="15" name="CasellaDiTesto 14">
            <a:extLst>
              <a:ext uri="{FF2B5EF4-FFF2-40B4-BE49-F238E27FC236}">
                <a16:creationId xmlns:a16="http://schemas.microsoft.com/office/drawing/2014/main" id="{AB0E65A6-1881-C229-2B20-CEB1F5FBADE7}"/>
              </a:ext>
            </a:extLst>
          </p:cNvPr>
          <p:cNvSpPr txBox="1"/>
          <p:nvPr/>
        </p:nvSpPr>
        <p:spPr>
          <a:xfrm>
            <a:off x="998161" y="3436651"/>
            <a:ext cx="8814670" cy="1200329"/>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Capacità di meta analisi e di autoregolazione (semplicità dei materiali in psicoeducazione, saper gestire le emozioni -la lettera dell’ansia- )</a:t>
            </a:r>
            <a:endParaRPr lang="it-IT" sz="2400" dirty="0"/>
          </a:p>
        </p:txBody>
      </p:sp>
    </p:spTree>
    <p:extLst>
      <p:ext uri="{BB962C8B-B14F-4D97-AF65-F5344CB8AC3E}">
        <p14:creationId xmlns:p14="http://schemas.microsoft.com/office/powerpoint/2010/main" val="514781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4C0E3102-ED2F-0274-EEA5-D76203F577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33" b="50000"/>
          <a:stretch/>
        </p:blipFill>
        <p:spPr bwMode="auto">
          <a:xfrm>
            <a:off x="-28166" y="0"/>
            <a:ext cx="13050307" cy="9753600"/>
          </a:xfrm>
          <a:prstGeom prst="rect">
            <a:avLst/>
          </a:prstGeom>
          <a:noFill/>
          <a:extLst>
            <a:ext uri="{909E8E84-426E-40DD-AFC4-6F175D3DCCD1}">
              <a14:hiddenFill xmlns:a14="http://schemas.microsoft.com/office/drawing/2010/main">
                <a:solidFill>
                  <a:srgbClr val="FFFFFF"/>
                </a:solidFill>
              </a14:hiddenFill>
            </a:ext>
          </a:extLst>
        </p:spPr>
      </p:pic>
      <p:sp>
        <p:nvSpPr>
          <p:cNvPr id="15" name="Titolo 1">
            <a:extLst>
              <a:ext uri="{FF2B5EF4-FFF2-40B4-BE49-F238E27FC236}">
                <a16:creationId xmlns:a16="http://schemas.microsoft.com/office/drawing/2014/main" id="{AC7ECB78-5BFE-BE2B-743B-640F1FFAE842}"/>
              </a:ext>
            </a:extLst>
          </p:cNvPr>
          <p:cNvSpPr txBox="1">
            <a:spLocks/>
          </p:cNvSpPr>
          <p:nvPr/>
        </p:nvSpPr>
        <p:spPr>
          <a:xfrm>
            <a:off x="1812636" y="31140"/>
            <a:ext cx="11025441" cy="754882"/>
          </a:xfrm>
          <a:prstGeom prst="rect">
            <a:avLst/>
          </a:prstGeom>
        </p:spPr>
        <p:txBody>
          <a:bodyPr vert="horz" lIns="97536" tIns="48768" rIns="97536" bIns="48768"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75390"/>
            <a:r>
              <a:rPr lang="it-IT" sz="4693" b="1" dirty="0">
                <a:solidFill>
                  <a:srgbClr val="00B050"/>
                </a:solidFill>
                <a:effectLst>
                  <a:outerShdw blurRad="38100" dist="38100" dir="2700000" algn="tl">
                    <a:srgbClr val="000000">
                      <a:alpha val="43137"/>
                    </a:srgbClr>
                  </a:outerShdw>
                </a:effectLst>
                <a:latin typeface="Calibri Light" panose="020F0302020204030204"/>
              </a:rPr>
              <a:t>Mentalità sociali e motivazioni di base   </a:t>
            </a:r>
            <a:r>
              <a:rPr lang="it-IT" sz="1707" b="1" i="1" dirty="0">
                <a:solidFill>
                  <a:srgbClr val="00B050"/>
                </a:solidFill>
                <a:latin typeface="Calibri Light" panose="020F0302020204030204"/>
              </a:rPr>
              <a:t>(Gilbert, 1989; 2005)</a:t>
            </a:r>
          </a:p>
        </p:txBody>
      </p:sp>
      <p:sp>
        <p:nvSpPr>
          <p:cNvPr id="19" name="Segnaposto contenuto 2">
            <a:extLst>
              <a:ext uri="{FF2B5EF4-FFF2-40B4-BE49-F238E27FC236}">
                <a16:creationId xmlns:a16="http://schemas.microsoft.com/office/drawing/2014/main" id="{C91893FE-EE17-89D0-255F-CC62AE253E57}"/>
              </a:ext>
            </a:extLst>
          </p:cNvPr>
          <p:cNvSpPr>
            <a:spLocks noGrp="1"/>
          </p:cNvSpPr>
          <p:nvPr>
            <p:ph idx="1"/>
          </p:nvPr>
        </p:nvSpPr>
        <p:spPr>
          <a:xfrm>
            <a:off x="2362561" y="2998339"/>
            <a:ext cx="10152436" cy="6200251"/>
          </a:xfrm>
        </p:spPr>
        <p:txBody>
          <a:bodyPr>
            <a:noAutofit/>
          </a:bodyPr>
          <a:lstStyle/>
          <a:p>
            <a:r>
              <a:rPr lang="it-IT" sz="1800" b="1" dirty="0">
                <a:solidFill>
                  <a:srgbClr val="00B050"/>
                </a:solidFill>
                <a:effectLst>
                  <a:outerShdw blurRad="38100" dist="38100" dir="2700000" algn="tl">
                    <a:srgbClr val="000000">
                      <a:alpha val="43137"/>
                    </a:srgbClr>
                  </a:outerShdw>
                </a:effectLst>
              </a:rPr>
              <a:t>ACCUDENTE</a:t>
            </a:r>
            <a:r>
              <a:rPr lang="it-IT" sz="1800" b="1" dirty="0">
                <a:solidFill>
                  <a:schemeClr val="bg1"/>
                </a:solidFill>
                <a:effectLst>
                  <a:outerShdw blurRad="38100" dist="38100" dir="2700000" algn="tl">
                    <a:srgbClr val="000000">
                      <a:alpha val="43137"/>
                    </a:srgbClr>
                  </a:outerShdw>
                </a:effectLst>
              </a:rPr>
              <a:t> </a:t>
            </a:r>
          </a:p>
          <a:p>
            <a:pPr marL="0" indent="0">
              <a:buNone/>
            </a:pPr>
            <a:r>
              <a:rPr lang="it-IT" sz="1800" i="0" u="none" strike="noStrike" baseline="0" dirty="0">
                <a:effectLst>
                  <a:outerShdw blurRad="38100" dist="38100" dir="2700000" algn="tl">
                    <a:srgbClr val="000000">
                      <a:alpha val="43137"/>
                    </a:srgbClr>
                  </a:outerShdw>
                </a:effectLst>
                <a:latin typeface="AAAAAG+Helvetica"/>
              </a:rPr>
              <a:t>interazioni che forniscono protezione, provvedono ai bisogni, esprimendo amore e cura</a:t>
            </a:r>
          </a:p>
          <a:p>
            <a:endParaRPr lang="it-IT" sz="1800" b="1" i="1" dirty="0">
              <a:solidFill>
                <a:schemeClr val="bg1"/>
              </a:solidFill>
              <a:effectLst>
                <a:outerShdw blurRad="38100" dist="38100" dir="2700000" algn="tl">
                  <a:srgbClr val="000000">
                    <a:alpha val="43137"/>
                  </a:srgbClr>
                </a:outerShdw>
              </a:effectLst>
            </a:endParaRPr>
          </a:p>
          <a:p>
            <a:r>
              <a:rPr lang="it-IT" sz="1800" b="1" dirty="0">
                <a:solidFill>
                  <a:srgbClr val="00B050"/>
                </a:solidFill>
                <a:effectLst>
                  <a:outerShdw blurRad="38100" dist="38100" dir="2700000" algn="tl">
                    <a:srgbClr val="000000">
                      <a:alpha val="43137"/>
                    </a:srgbClr>
                  </a:outerShdw>
                </a:effectLst>
              </a:rPr>
              <a:t>ATTACCAMENTO-AFFILIATIVA</a:t>
            </a:r>
            <a:r>
              <a:rPr lang="it-IT" sz="1800" b="1" dirty="0">
                <a:solidFill>
                  <a:schemeClr val="bg1"/>
                </a:solidFill>
                <a:effectLst>
                  <a:outerShdw blurRad="38100" dist="38100" dir="2700000" algn="tl">
                    <a:srgbClr val="000000">
                      <a:alpha val="43137"/>
                    </a:srgbClr>
                  </a:outerShdw>
                </a:effectLst>
              </a:rPr>
              <a:t> </a:t>
            </a:r>
          </a:p>
          <a:p>
            <a:pPr marL="0" indent="0">
              <a:buNone/>
            </a:pPr>
            <a:r>
              <a:rPr lang="it-IT" sz="1800" i="0" u="none" strike="noStrike" baseline="0" dirty="0">
                <a:effectLst>
                  <a:outerShdw blurRad="38100" dist="38100" dir="2700000" algn="tl">
                    <a:srgbClr val="000000">
                      <a:alpha val="43137"/>
                    </a:srgbClr>
                  </a:outerShdw>
                </a:effectLst>
                <a:latin typeface="AAAAAG+Helvetica"/>
              </a:rPr>
              <a:t>interazioni che suscitano e stimolano gli altri all’accudimento </a:t>
            </a:r>
          </a:p>
          <a:p>
            <a:endParaRPr lang="it-IT" sz="1800" b="1" dirty="0">
              <a:solidFill>
                <a:schemeClr val="bg1"/>
              </a:solidFill>
              <a:effectLst>
                <a:outerShdw blurRad="38100" dist="38100" dir="2700000" algn="tl">
                  <a:srgbClr val="000000">
                    <a:alpha val="43137"/>
                  </a:srgbClr>
                </a:outerShdw>
              </a:effectLst>
            </a:endParaRPr>
          </a:p>
          <a:p>
            <a:endParaRPr lang="it-IT" sz="1800" b="1" i="1" dirty="0">
              <a:solidFill>
                <a:schemeClr val="bg1"/>
              </a:solidFill>
              <a:effectLst>
                <a:outerShdw blurRad="38100" dist="38100" dir="2700000" algn="tl">
                  <a:srgbClr val="000000">
                    <a:alpha val="43137"/>
                  </a:srgbClr>
                </a:outerShdw>
              </a:effectLst>
            </a:endParaRPr>
          </a:p>
          <a:p>
            <a:r>
              <a:rPr lang="it-IT" sz="1800" b="1" dirty="0">
                <a:solidFill>
                  <a:srgbClr val="0066FF"/>
                </a:solidFill>
                <a:effectLst>
                  <a:outerShdw blurRad="38100" dist="38100" dir="2700000" algn="tl">
                    <a:srgbClr val="000000">
                      <a:alpha val="43137"/>
                    </a:srgbClr>
                  </a:outerShdw>
                </a:effectLst>
              </a:rPr>
              <a:t>COOPERANTE </a:t>
            </a:r>
          </a:p>
          <a:p>
            <a:pPr marL="0" indent="0">
              <a:buNone/>
            </a:pPr>
            <a:r>
              <a:rPr lang="it-IT" sz="1800" i="0" u="none" strike="noStrike" baseline="0" dirty="0">
                <a:effectLst>
                  <a:outerShdw blurRad="38100" dist="38100" dir="2700000" algn="tl">
                    <a:srgbClr val="000000">
                      <a:alpha val="43137"/>
                    </a:srgbClr>
                  </a:outerShdw>
                </a:effectLst>
                <a:latin typeface="AAAAAG+Helvetica"/>
              </a:rPr>
              <a:t>interazioni che consolidano senso di appartenenza, sicurezza e accettazione attraverso il rispetto della condivisione di risorse </a:t>
            </a:r>
          </a:p>
          <a:p>
            <a:endParaRPr lang="it-IT" sz="1800" b="1" dirty="0">
              <a:solidFill>
                <a:schemeClr val="bg1"/>
              </a:solidFill>
              <a:effectLst>
                <a:outerShdw blurRad="38100" dist="38100" dir="2700000" algn="tl">
                  <a:srgbClr val="000000">
                    <a:alpha val="43137"/>
                  </a:srgbClr>
                </a:outerShdw>
              </a:effectLst>
            </a:endParaRPr>
          </a:p>
          <a:p>
            <a:r>
              <a:rPr lang="it-IT" sz="1800" b="1" dirty="0">
                <a:solidFill>
                  <a:srgbClr val="FF0000"/>
                </a:solidFill>
                <a:effectLst>
                  <a:outerShdw blurRad="38100" dist="38100" dir="2700000" algn="tl">
                    <a:srgbClr val="000000">
                      <a:alpha val="43137"/>
                    </a:srgbClr>
                  </a:outerShdw>
                </a:effectLst>
              </a:rPr>
              <a:t>COMPETITIVA </a:t>
            </a:r>
          </a:p>
          <a:p>
            <a:pPr marL="0" indent="0">
              <a:buNone/>
            </a:pPr>
            <a:r>
              <a:rPr lang="it-IT" sz="1800" i="0" u="none" strike="noStrike" baseline="0" dirty="0">
                <a:effectLst>
                  <a:outerShdw blurRad="38100" dist="38100" dir="2700000" algn="tl">
                    <a:srgbClr val="000000">
                      <a:alpha val="43137"/>
                    </a:srgbClr>
                  </a:outerShdw>
                </a:effectLst>
                <a:latin typeface="AAAAAG+Helvetica"/>
              </a:rPr>
              <a:t>interazioni di contesa per le risorse, mirano a far sì che l’altro si disimpegni definendo ranghi sociali </a:t>
            </a:r>
          </a:p>
          <a:p>
            <a:endParaRPr lang="it-IT" sz="1800" b="1" dirty="0">
              <a:solidFill>
                <a:schemeClr val="bg1"/>
              </a:solidFill>
              <a:effectLst>
                <a:outerShdw blurRad="38100" dist="38100" dir="2700000" algn="tl">
                  <a:srgbClr val="000000">
                    <a:alpha val="43137"/>
                  </a:srgbClr>
                </a:outerShdw>
              </a:effectLst>
            </a:endParaRPr>
          </a:p>
          <a:p>
            <a:r>
              <a:rPr lang="it-IT" sz="1800" b="1" dirty="0">
                <a:solidFill>
                  <a:srgbClr val="0066FF"/>
                </a:solidFill>
                <a:effectLst>
                  <a:outerShdw blurRad="38100" dist="38100" dir="2700000" algn="tl">
                    <a:srgbClr val="000000">
                      <a:alpha val="43137"/>
                    </a:srgbClr>
                  </a:outerShdw>
                </a:effectLst>
              </a:rPr>
              <a:t>SESSUALE </a:t>
            </a:r>
          </a:p>
          <a:p>
            <a:pPr marL="0" indent="0">
              <a:buNone/>
            </a:pPr>
            <a:r>
              <a:rPr lang="it-IT" sz="1800" i="0" u="none" strike="noStrike" baseline="0" dirty="0">
                <a:effectLst>
                  <a:outerShdw blurRad="38100" dist="38100" dir="2700000" algn="tl">
                    <a:srgbClr val="000000">
                      <a:alpha val="43137"/>
                    </a:srgbClr>
                  </a:outerShdw>
                </a:effectLst>
                <a:latin typeface="AAAAAG+Helvetica"/>
              </a:rPr>
              <a:t>interazioni che regolano la formazione della coppia attraverso comportamenti seduttivi </a:t>
            </a:r>
            <a:endParaRPr lang="it-IT" sz="1800" b="1" dirty="0">
              <a:solidFill>
                <a:srgbClr val="0066FF"/>
              </a:solidFill>
              <a:effectLst>
                <a:outerShdw blurRad="38100" dist="38100" dir="2700000" algn="tl">
                  <a:srgbClr val="000000">
                    <a:alpha val="43137"/>
                  </a:srgbClr>
                </a:outerShdw>
              </a:effectLst>
            </a:endParaRPr>
          </a:p>
        </p:txBody>
      </p:sp>
      <p:sp>
        <p:nvSpPr>
          <p:cNvPr id="22" name="Freccia a destra 21">
            <a:extLst>
              <a:ext uri="{FF2B5EF4-FFF2-40B4-BE49-F238E27FC236}">
                <a16:creationId xmlns:a16="http://schemas.microsoft.com/office/drawing/2014/main" id="{42699EDC-D20E-67ED-307D-E4603CA0E85C}"/>
              </a:ext>
            </a:extLst>
          </p:cNvPr>
          <p:cNvSpPr/>
          <p:nvPr/>
        </p:nvSpPr>
        <p:spPr>
          <a:xfrm>
            <a:off x="10721765" y="3241483"/>
            <a:ext cx="437599" cy="387799"/>
          </a:xfrm>
          <a:prstGeom prst="rightArrow">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95"/>
            <a:endParaRPr lang="it-IT" sz="1920">
              <a:solidFill>
                <a:srgbClr val="00B050"/>
              </a:solidFill>
              <a:latin typeface="Calibri" panose="020F0502020204030204"/>
            </a:endParaRPr>
          </a:p>
        </p:txBody>
      </p:sp>
      <p:sp>
        <p:nvSpPr>
          <p:cNvPr id="24" name="CasellaDiTesto 23">
            <a:extLst>
              <a:ext uri="{FF2B5EF4-FFF2-40B4-BE49-F238E27FC236}">
                <a16:creationId xmlns:a16="http://schemas.microsoft.com/office/drawing/2014/main" id="{0532714E-34F6-781B-0232-BA05BBE9DA14}"/>
              </a:ext>
            </a:extLst>
          </p:cNvPr>
          <p:cNvSpPr txBox="1"/>
          <p:nvPr/>
        </p:nvSpPr>
        <p:spPr>
          <a:xfrm>
            <a:off x="11156451" y="3241483"/>
            <a:ext cx="1865690" cy="400110"/>
          </a:xfrm>
          <a:prstGeom prst="rect">
            <a:avLst/>
          </a:prstGeom>
          <a:noFill/>
        </p:spPr>
        <p:txBody>
          <a:bodyPr wrap="square">
            <a:spAutoFit/>
          </a:bodyPr>
          <a:lstStyle/>
          <a:p>
            <a:pPr defTabSz="487695"/>
            <a:r>
              <a:rPr lang="it-IT" sz="2000" b="1" dirty="0">
                <a:solidFill>
                  <a:prstClr val="white"/>
                </a:solidFill>
                <a:effectLst>
                  <a:outerShdw blurRad="38100" dist="38100" dir="2700000" algn="tl">
                    <a:srgbClr val="000000">
                      <a:alpha val="43137"/>
                    </a:srgbClr>
                  </a:outerShdw>
                </a:effectLst>
                <a:latin typeface="Calibri" panose="020F0502020204030204"/>
              </a:rPr>
              <a:t>COMPASSIONE</a:t>
            </a:r>
            <a:endParaRPr lang="it-IT" sz="2000" dirty="0">
              <a:solidFill>
                <a:prstClr val="black"/>
              </a:solidFill>
              <a:latin typeface="Calibri" panose="020F0502020204030204"/>
            </a:endParaRPr>
          </a:p>
        </p:txBody>
      </p:sp>
      <p:pic>
        <p:nvPicPr>
          <p:cNvPr id="27" name="Picture 2" descr="Visualizza immagine di origine">
            <a:extLst>
              <a:ext uri="{FF2B5EF4-FFF2-40B4-BE49-F238E27FC236}">
                <a16:creationId xmlns:a16="http://schemas.microsoft.com/office/drawing/2014/main" id="{D0F6E6FF-4AA1-E2CE-4441-8A8135097B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858" y="3747436"/>
            <a:ext cx="1845715" cy="9659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a:extLst>
              <a:ext uri="{FF2B5EF4-FFF2-40B4-BE49-F238E27FC236}">
                <a16:creationId xmlns:a16="http://schemas.microsoft.com/office/drawing/2014/main" id="{8561E081-F8DB-9207-8BED-E02B076386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21" y="4979550"/>
            <a:ext cx="1813390" cy="120590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Visualizza immagine di origine">
            <a:extLst>
              <a:ext uri="{FF2B5EF4-FFF2-40B4-BE49-F238E27FC236}">
                <a16:creationId xmlns:a16="http://schemas.microsoft.com/office/drawing/2014/main" id="{2028B46D-94D9-1CEC-CC04-EDCEDA4F87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021" y="6606539"/>
            <a:ext cx="1814439" cy="107080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Visualizza immagine di origine">
            <a:extLst>
              <a:ext uri="{FF2B5EF4-FFF2-40B4-BE49-F238E27FC236}">
                <a16:creationId xmlns:a16="http://schemas.microsoft.com/office/drawing/2014/main" id="{26D82BA5-9C92-ED0D-5CD6-CAEFE4C3EA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21" y="8155341"/>
            <a:ext cx="1819071" cy="136430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9FD7BD53-575F-0A10-2F72-43FF14033238}"/>
              </a:ext>
            </a:extLst>
          </p:cNvPr>
          <p:cNvSpPr txBox="1"/>
          <p:nvPr/>
        </p:nvSpPr>
        <p:spPr>
          <a:xfrm>
            <a:off x="2247694" y="675729"/>
            <a:ext cx="8208300" cy="387798"/>
          </a:xfrm>
          <a:prstGeom prst="rect">
            <a:avLst/>
          </a:prstGeom>
          <a:noFill/>
        </p:spPr>
        <p:txBody>
          <a:bodyPr wrap="square">
            <a:spAutoFit/>
          </a:bodyPr>
          <a:lstStyle/>
          <a:p>
            <a:pPr defTabSz="487695"/>
            <a:r>
              <a:rPr lang="it-IT" sz="1920" i="1" dirty="0">
                <a:solidFill>
                  <a:prstClr val="white"/>
                </a:solidFill>
                <a:effectLst>
                  <a:outerShdw blurRad="38100" dist="38100" dir="2700000" algn="tl">
                    <a:srgbClr val="000000">
                      <a:alpha val="43137"/>
                    </a:srgbClr>
                  </a:outerShdw>
                </a:effectLst>
                <a:latin typeface="Calibri" panose="020F0502020204030204"/>
              </a:rPr>
              <a:t>«coreografano e modellano le emozioni, i comportamenti e le cognizioni»</a:t>
            </a:r>
            <a:endParaRPr lang="it-IT" sz="1920" dirty="0">
              <a:solidFill>
                <a:prstClr val="black"/>
              </a:solidFill>
              <a:latin typeface="Calibri" panose="020F0502020204030204"/>
            </a:endParaRPr>
          </a:p>
        </p:txBody>
      </p:sp>
      <p:pic>
        <p:nvPicPr>
          <p:cNvPr id="4" name="Immagine 3">
            <a:extLst>
              <a:ext uri="{FF2B5EF4-FFF2-40B4-BE49-F238E27FC236}">
                <a16:creationId xmlns:a16="http://schemas.microsoft.com/office/drawing/2014/main" id="{EE91DC3C-B784-57D8-211E-4266F06AF155}"/>
              </a:ext>
            </a:extLst>
          </p:cNvPr>
          <p:cNvPicPr>
            <a:picLocks noChangeAspect="1"/>
          </p:cNvPicPr>
          <p:nvPr/>
        </p:nvPicPr>
        <p:blipFill>
          <a:blip r:embed="rId7"/>
          <a:stretch>
            <a:fillRect/>
          </a:stretch>
        </p:blipFill>
        <p:spPr>
          <a:xfrm>
            <a:off x="254021" y="2096709"/>
            <a:ext cx="1845715" cy="1229642"/>
          </a:xfrm>
          <a:prstGeom prst="rect">
            <a:avLst/>
          </a:prstGeom>
        </p:spPr>
      </p:pic>
    </p:spTree>
    <p:extLst>
      <p:ext uri="{BB962C8B-B14F-4D97-AF65-F5344CB8AC3E}">
        <p14:creationId xmlns:p14="http://schemas.microsoft.com/office/powerpoint/2010/main" val="2469905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30731-40A6-A9EA-90E9-71052957E9F3}"/>
            </a:ext>
          </a:extLst>
        </p:cNvPr>
        <p:cNvGrpSpPr/>
        <p:nvPr/>
      </p:nvGrpSpPr>
      <p:grpSpPr>
        <a:xfrm>
          <a:off x="0" y="0"/>
          <a:ext cx="0" cy="0"/>
          <a:chOff x="0" y="0"/>
          <a:chExt cx="0" cy="0"/>
        </a:xfrm>
      </p:grpSpPr>
      <p:pic>
        <p:nvPicPr>
          <p:cNvPr id="3" name="Picture 2" descr="Mindfulness e Sintonizzazione nelle Relazioni Interpersonali e con Noi  Stessi Mindfulness Reggio Emilia">
            <a:extLst>
              <a:ext uri="{FF2B5EF4-FFF2-40B4-BE49-F238E27FC236}">
                <a16:creationId xmlns:a16="http://schemas.microsoft.com/office/drawing/2014/main" id="{DAB8F814-E1D1-EEDB-8E61-3BFB5BBA5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2856" cy="9753600"/>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a:extLst>
              <a:ext uri="{FF2B5EF4-FFF2-40B4-BE49-F238E27FC236}">
                <a16:creationId xmlns:a16="http://schemas.microsoft.com/office/drawing/2014/main" id="{2CAB3840-C3AF-487D-4F6D-D0EFBD1634C5}"/>
              </a:ext>
            </a:extLst>
          </p:cNvPr>
          <p:cNvSpPr txBox="1">
            <a:spLocks/>
          </p:cNvSpPr>
          <p:nvPr/>
        </p:nvSpPr>
        <p:spPr>
          <a:xfrm>
            <a:off x="117402" y="694415"/>
            <a:ext cx="12761939" cy="2141687"/>
          </a:xfrm>
          <a:prstGeom prst="rect">
            <a:avLst/>
          </a:prstGeom>
        </p:spPr>
        <p:txBody>
          <a:bodyPr vert="horz" lIns="97536" tIns="48768" rIns="97536" bIns="48768"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4480" b="1" dirty="0">
                <a:solidFill>
                  <a:schemeClr val="bg1"/>
                </a:solidFill>
                <a:effectLst>
                  <a:outerShdw blurRad="38100" dist="38100" dir="2700000" algn="tl">
                    <a:srgbClr val="000000">
                      <a:alpha val="43137"/>
                    </a:srgbClr>
                  </a:outerShdw>
                </a:effectLst>
              </a:rPr>
              <a:t>DALL’INTERPERSONALE ALL’INTRAPERSONALE</a:t>
            </a:r>
            <a:r>
              <a:rPr lang="it-IT" sz="1493" dirty="0">
                <a:solidFill>
                  <a:schemeClr val="bg1"/>
                </a:solidFill>
                <a:effectLst>
                  <a:outerShdw blurRad="38100" dist="38100" dir="2700000" algn="tl">
                    <a:srgbClr val="000000">
                      <a:alpha val="43137"/>
                    </a:srgbClr>
                  </a:outerShdw>
                </a:effectLst>
              </a:rPr>
              <a:t>                                                                                                                                          </a:t>
            </a:r>
          </a:p>
          <a:p>
            <a:pPr algn="ctr"/>
            <a:r>
              <a:rPr lang="it-IT" sz="1493" dirty="0">
                <a:solidFill>
                  <a:schemeClr val="bg1"/>
                </a:solidFill>
                <a:effectLst>
                  <a:outerShdw blurRad="38100" dist="38100" dir="2700000" algn="tl">
                    <a:srgbClr val="000000">
                      <a:alpha val="43137"/>
                    </a:srgbClr>
                  </a:outerShdw>
                </a:effectLst>
              </a:rPr>
              <a:t>                                                                                                                                                     (Hofmann, 2016)</a:t>
            </a:r>
            <a:br>
              <a:rPr lang="it-IT" sz="1493" dirty="0">
                <a:solidFill>
                  <a:schemeClr val="bg1"/>
                </a:solidFill>
                <a:effectLst>
                  <a:outerShdw blurRad="38100" dist="38100" dir="2700000" algn="tl">
                    <a:srgbClr val="000000">
                      <a:alpha val="43137"/>
                    </a:srgbClr>
                  </a:outerShdw>
                </a:effectLst>
              </a:rPr>
            </a:br>
            <a:endParaRPr lang="it-IT" sz="1493" dirty="0">
              <a:solidFill>
                <a:schemeClr val="bg1"/>
              </a:solidFill>
              <a:effectLst>
                <a:outerShdw blurRad="38100" dist="38100" dir="2700000" algn="tl">
                  <a:srgbClr val="000000">
                    <a:alpha val="43137"/>
                  </a:srgbClr>
                </a:outerShdw>
              </a:effectLst>
            </a:endParaRPr>
          </a:p>
        </p:txBody>
      </p:sp>
      <p:sp>
        <p:nvSpPr>
          <p:cNvPr id="2" name="Connettore 1">
            <a:extLst>
              <a:ext uri="{FF2B5EF4-FFF2-40B4-BE49-F238E27FC236}">
                <a16:creationId xmlns:a16="http://schemas.microsoft.com/office/drawing/2014/main" id="{4E3E0452-C894-8E8C-DBBC-4CC880315E2B}"/>
              </a:ext>
            </a:extLst>
          </p:cNvPr>
          <p:cNvSpPr/>
          <p:nvPr/>
        </p:nvSpPr>
        <p:spPr>
          <a:xfrm>
            <a:off x="3979784" y="389359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4" name="Connettore 3">
            <a:extLst>
              <a:ext uri="{FF2B5EF4-FFF2-40B4-BE49-F238E27FC236}">
                <a16:creationId xmlns:a16="http://schemas.microsoft.com/office/drawing/2014/main" id="{B5B182EF-9C1A-3F86-576E-3922D2C67F82}"/>
              </a:ext>
            </a:extLst>
          </p:cNvPr>
          <p:cNvSpPr/>
          <p:nvPr/>
        </p:nvSpPr>
        <p:spPr>
          <a:xfrm>
            <a:off x="3838279" y="4190311"/>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5" name="Connettore 4">
            <a:extLst>
              <a:ext uri="{FF2B5EF4-FFF2-40B4-BE49-F238E27FC236}">
                <a16:creationId xmlns:a16="http://schemas.microsoft.com/office/drawing/2014/main" id="{A918FCC5-B996-F192-D1A8-1BB560B45E00}"/>
              </a:ext>
            </a:extLst>
          </p:cNvPr>
          <p:cNvSpPr/>
          <p:nvPr/>
        </p:nvSpPr>
        <p:spPr>
          <a:xfrm>
            <a:off x="4166826" y="415800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solidFill>
                <a:srgbClr val="FF0000"/>
              </a:solidFill>
            </a:endParaRPr>
          </a:p>
        </p:txBody>
      </p:sp>
      <p:sp>
        <p:nvSpPr>
          <p:cNvPr id="6" name="Connettore 5">
            <a:extLst>
              <a:ext uri="{FF2B5EF4-FFF2-40B4-BE49-F238E27FC236}">
                <a16:creationId xmlns:a16="http://schemas.microsoft.com/office/drawing/2014/main" id="{543E7167-A658-3367-CCDC-6D7D45DCCDDD}"/>
              </a:ext>
            </a:extLst>
          </p:cNvPr>
          <p:cNvSpPr/>
          <p:nvPr/>
        </p:nvSpPr>
        <p:spPr>
          <a:xfrm>
            <a:off x="8739068" y="3396133"/>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8" name="Connettore 7">
            <a:extLst>
              <a:ext uri="{FF2B5EF4-FFF2-40B4-BE49-F238E27FC236}">
                <a16:creationId xmlns:a16="http://schemas.microsoft.com/office/drawing/2014/main" id="{47319F12-09C9-328D-B0E1-B4AE55CB37EA}"/>
              </a:ext>
            </a:extLst>
          </p:cNvPr>
          <p:cNvSpPr/>
          <p:nvPr/>
        </p:nvSpPr>
        <p:spPr>
          <a:xfrm>
            <a:off x="8317979" y="3270786"/>
            <a:ext cx="470052" cy="434799"/>
          </a:xfrm>
          <a:prstGeom prst="flowChartConnector">
            <a:avLst/>
          </a:prstGeom>
          <a:solidFill>
            <a:srgbClr val="0066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9" name="Connettore 8">
            <a:extLst>
              <a:ext uri="{FF2B5EF4-FFF2-40B4-BE49-F238E27FC236}">
                <a16:creationId xmlns:a16="http://schemas.microsoft.com/office/drawing/2014/main" id="{6C0E08FB-9F03-7C88-29BE-68E738C99BFA}"/>
              </a:ext>
            </a:extLst>
          </p:cNvPr>
          <p:cNvSpPr/>
          <p:nvPr/>
        </p:nvSpPr>
        <p:spPr>
          <a:xfrm>
            <a:off x="8638204" y="3048490"/>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0" name="Connettore 9">
            <a:extLst>
              <a:ext uri="{FF2B5EF4-FFF2-40B4-BE49-F238E27FC236}">
                <a16:creationId xmlns:a16="http://schemas.microsoft.com/office/drawing/2014/main" id="{D92EA647-2EE7-789A-CA34-EC15888AE45C}"/>
              </a:ext>
            </a:extLst>
          </p:cNvPr>
          <p:cNvSpPr/>
          <p:nvPr/>
        </p:nvSpPr>
        <p:spPr>
          <a:xfrm>
            <a:off x="6116567" y="5813969"/>
            <a:ext cx="470052" cy="434799"/>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1" name="Connettore 10">
            <a:extLst>
              <a:ext uri="{FF2B5EF4-FFF2-40B4-BE49-F238E27FC236}">
                <a16:creationId xmlns:a16="http://schemas.microsoft.com/office/drawing/2014/main" id="{8AE5BFFB-98AD-1837-8E5D-BD0B7DCA6D07}"/>
              </a:ext>
            </a:extLst>
          </p:cNvPr>
          <p:cNvSpPr/>
          <p:nvPr/>
        </p:nvSpPr>
        <p:spPr>
          <a:xfrm>
            <a:off x="6243759" y="6031369"/>
            <a:ext cx="470052" cy="434799"/>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2" name="Connettore 11">
            <a:extLst>
              <a:ext uri="{FF2B5EF4-FFF2-40B4-BE49-F238E27FC236}">
                <a16:creationId xmlns:a16="http://schemas.microsoft.com/office/drawing/2014/main" id="{FA9B29EB-6157-93CE-FAD0-2A7A063D1D0E}"/>
              </a:ext>
            </a:extLst>
          </p:cNvPr>
          <p:cNvSpPr/>
          <p:nvPr/>
        </p:nvSpPr>
        <p:spPr>
          <a:xfrm>
            <a:off x="6414154" y="5813969"/>
            <a:ext cx="470052" cy="43479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920"/>
          </a:p>
        </p:txBody>
      </p:sp>
      <p:sp>
        <p:nvSpPr>
          <p:cNvPr id="14" name="CasellaDiTesto 13">
            <a:extLst>
              <a:ext uri="{FF2B5EF4-FFF2-40B4-BE49-F238E27FC236}">
                <a16:creationId xmlns:a16="http://schemas.microsoft.com/office/drawing/2014/main" id="{F0C3C5A1-A4A7-9F32-D1B1-528051D1A369}"/>
              </a:ext>
            </a:extLst>
          </p:cNvPr>
          <p:cNvSpPr txBox="1"/>
          <p:nvPr/>
        </p:nvSpPr>
        <p:spPr>
          <a:xfrm>
            <a:off x="1091820" y="6266395"/>
            <a:ext cx="3712192" cy="584775"/>
          </a:xfrm>
          <a:prstGeom prst="rect">
            <a:avLst/>
          </a:prstGeom>
          <a:noFill/>
        </p:spPr>
        <p:txBody>
          <a:bodyPr wrap="square">
            <a:spAutoFit/>
          </a:bodyPr>
          <a:lstStyle/>
          <a:p>
            <a:r>
              <a:rPr lang="it-IT" sz="3200" b="1" dirty="0">
                <a:solidFill>
                  <a:schemeClr val="bg1"/>
                </a:solidFill>
                <a:effectLst>
                  <a:outerShdw blurRad="38100" dist="38100" dir="2700000" algn="tl">
                    <a:srgbClr val="000000">
                      <a:alpha val="43137"/>
                    </a:srgbClr>
                  </a:outerShdw>
                </a:effectLst>
              </a:rPr>
              <a:t>Abilità Assertive</a:t>
            </a:r>
            <a:endParaRPr lang="it-IT" sz="3200" dirty="0"/>
          </a:p>
        </p:txBody>
      </p:sp>
      <p:sp>
        <p:nvSpPr>
          <p:cNvPr id="16" name="CasellaDiTesto 15">
            <a:extLst>
              <a:ext uri="{FF2B5EF4-FFF2-40B4-BE49-F238E27FC236}">
                <a16:creationId xmlns:a16="http://schemas.microsoft.com/office/drawing/2014/main" id="{FF7B135E-A0BB-7246-A86F-83BBB2CC6312}"/>
              </a:ext>
            </a:extLst>
          </p:cNvPr>
          <p:cNvSpPr txBox="1"/>
          <p:nvPr/>
        </p:nvSpPr>
        <p:spPr>
          <a:xfrm>
            <a:off x="984514" y="2426588"/>
            <a:ext cx="11799384" cy="830997"/>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Abilità non verbali</a:t>
            </a:r>
          </a:p>
          <a:p>
            <a:r>
              <a:rPr lang="it-IT" sz="2400" b="1" dirty="0">
                <a:solidFill>
                  <a:schemeClr val="bg1"/>
                </a:solidFill>
                <a:effectLst>
                  <a:outerShdw blurRad="38100" dist="38100" dir="2700000" algn="tl">
                    <a:srgbClr val="000000">
                      <a:alpha val="43137"/>
                    </a:srgbClr>
                  </a:outerShdw>
                </a:effectLst>
              </a:rPr>
              <a:t>postura, mimica del viso, gestualità, contatto oculare, tono di voce…</a:t>
            </a:r>
            <a:endParaRPr lang="it-IT" sz="2400" dirty="0">
              <a:solidFill>
                <a:schemeClr val="bg1"/>
              </a:solidFill>
            </a:endParaRPr>
          </a:p>
        </p:txBody>
      </p:sp>
      <p:sp>
        <p:nvSpPr>
          <p:cNvPr id="18" name="CasellaDiTesto 17">
            <a:extLst>
              <a:ext uri="{FF2B5EF4-FFF2-40B4-BE49-F238E27FC236}">
                <a16:creationId xmlns:a16="http://schemas.microsoft.com/office/drawing/2014/main" id="{8076202F-799A-7BF4-0F1E-3623A804979B}"/>
              </a:ext>
            </a:extLst>
          </p:cNvPr>
          <p:cNvSpPr txBox="1"/>
          <p:nvPr/>
        </p:nvSpPr>
        <p:spPr>
          <a:xfrm>
            <a:off x="1091820" y="5159300"/>
            <a:ext cx="6933064"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Motivazione e sistemi motivazionali</a:t>
            </a:r>
            <a:endParaRPr lang="it-IT" sz="2400" dirty="0"/>
          </a:p>
        </p:txBody>
      </p:sp>
      <p:sp>
        <p:nvSpPr>
          <p:cNvPr id="19" name="CasellaDiTesto 18">
            <a:extLst>
              <a:ext uri="{FF2B5EF4-FFF2-40B4-BE49-F238E27FC236}">
                <a16:creationId xmlns:a16="http://schemas.microsoft.com/office/drawing/2014/main" id="{B4781A5D-2607-40DA-E91A-E17128458FDB}"/>
              </a:ext>
            </a:extLst>
          </p:cNvPr>
          <p:cNvSpPr txBox="1"/>
          <p:nvPr/>
        </p:nvSpPr>
        <p:spPr>
          <a:xfrm>
            <a:off x="1091820" y="7357195"/>
            <a:ext cx="4599296" cy="461665"/>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Presenza mentale e </a:t>
            </a:r>
            <a:r>
              <a:rPr lang="it-IT" sz="2400" b="1" dirty="0" err="1">
                <a:solidFill>
                  <a:schemeClr val="bg1"/>
                </a:solidFill>
                <a:effectLst>
                  <a:outerShdw blurRad="38100" dist="38100" dir="2700000" algn="tl">
                    <a:srgbClr val="000000">
                      <a:alpha val="43137"/>
                    </a:srgbClr>
                  </a:outerShdw>
                </a:effectLst>
              </a:rPr>
              <a:t>Compassion</a:t>
            </a:r>
            <a:endParaRPr lang="it-IT" sz="2400" dirty="0"/>
          </a:p>
        </p:txBody>
      </p:sp>
      <p:sp>
        <p:nvSpPr>
          <p:cNvPr id="15" name="CasellaDiTesto 14">
            <a:extLst>
              <a:ext uri="{FF2B5EF4-FFF2-40B4-BE49-F238E27FC236}">
                <a16:creationId xmlns:a16="http://schemas.microsoft.com/office/drawing/2014/main" id="{4934B9B8-5EAE-4292-81BA-3DBB1D4AD804}"/>
              </a:ext>
            </a:extLst>
          </p:cNvPr>
          <p:cNvSpPr txBox="1"/>
          <p:nvPr/>
        </p:nvSpPr>
        <p:spPr>
          <a:xfrm>
            <a:off x="998161" y="3436651"/>
            <a:ext cx="8814670" cy="1200329"/>
          </a:xfrm>
          <a:prstGeom prst="rect">
            <a:avLst/>
          </a:prstGeom>
          <a:noFill/>
        </p:spPr>
        <p:txBody>
          <a:bodyPr wrap="square">
            <a:spAutoFit/>
          </a:bodyPr>
          <a:lstStyle/>
          <a:p>
            <a:r>
              <a:rPr lang="it-IT" sz="2400" b="1" dirty="0">
                <a:solidFill>
                  <a:schemeClr val="bg1"/>
                </a:solidFill>
                <a:effectLst>
                  <a:outerShdw blurRad="38100" dist="38100" dir="2700000" algn="tl">
                    <a:srgbClr val="000000">
                      <a:alpha val="43137"/>
                    </a:srgbClr>
                  </a:outerShdw>
                </a:effectLst>
              </a:rPr>
              <a:t>Capacità di meta analisi e di autoregolazione (semplicità dei materiali in psicoeducazione, saper gestire le emozioni -la lettera dell’ansia- )</a:t>
            </a:r>
            <a:endParaRPr lang="it-IT" sz="2400" dirty="0"/>
          </a:p>
        </p:txBody>
      </p:sp>
    </p:spTree>
    <p:extLst>
      <p:ext uri="{BB962C8B-B14F-4D97-AF65-F5344CB8AC3E}">
        <p14:creationId xmlns:p14="http://schemas.microsoft.com/office/powerpoint/2010/main" val="4253092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221213" name="Oval 29">
            <a:extLst>
              <a:ext uri="{FF2B5EF4-FFF2-40B4-BE49-F238E27FC236}">
                <a16:creationId xmlns:a16="http://schemas.microsoft.com/office/drawing/2014/main" id="{DD7A6920-8B7A-7E6E-1277-D1F745C058F0}"/>
              </a:ext>
            </a:extLst>
          </p:cNvPr>
          <p:cNvSpPr>
            <a:spLocks noChangeArrowheads="1"/>
          </p:cNvSpPr>
          <p:nvPr/>
        </p:nvSpPr>
        <p:spPr bwMode="auto">
          <a:xfrm>
            <a:off x="7694507" y="4660054"/>
            <a:ext cx="5310293" cy="4009813"/>
          </a:xfrm>
          <a:prstGeom prst="ellipse">
            <a:avLst/>
          </a:prstGeom>
          <a:ln w="28575">
            <a:solidFill>
              <a:schemeClr val="tx1"/>
            </a:solidFill>
            <a:round/>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3413"/>
          </a:p>
        </p:txBody>
      </p:sp>
      <p:sp useBgFill="1">
        <p:nvSpPr>
          <p:cNvPr id="221211" name="Oval 27">
            <a:extLst>
              <a:ext uri="{FF2B5EF4-FFF2-40B4-BE49-F238E27FC236}">
                <a16:creationId xmlns:a16="http://schemas.microsoft.com/office/drawing/2014/main" id="{24022869-43E1-257F-DCF9-AF43693D70A0}"/>
              </a:ext>
            </a:extLst>
          </p:cNvPr>
          <p:cNvSpPr>
            <a:spLocks noChangeArrowheads="1"/>
          </p:cNvSpPr>
          <p:nvPr/>
        </p:nvSpPr>
        <p:spPr bwMode="auto">
          <a:xfrm>
            <a:off x="108374" y="6739586"/>
            <a:ext cx="4334933" cy="2926080"/>
          </a:xfrm>
          <a:prstGeom prst="ellipse">
            <a:avLst/>
          </a:prstGeom>
          <a:ln w="28575">
            <a:solidFill>
              <a:schemeClr val="tx1"/>
            </a:solidFill>
            <a:round/>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3413"/>
          </a:p>
        </p:txBody>
      </p:sp>
      <p:sp useBgFill="1">
        <p:nvSpPr>
          <p:cNvPr id="221209" name="Oval 25">
            <a:extLst>
              <a:ext uri="{FF2B5EF4-FFF2-40B4-BE49-F238E27FC236}">
                <a16:creationId xmlns:a16="http://schemas.microsoft.com/office/drawing/2014/main" id="{0A0F9E28-2102-12C4-B397-045DFF8E21D9}"/>
              </a:ext>
            </a:extLst>
          </p:cNvPr>
          <p:cNvSpPr>
            <a:spLocks noChangeArrowheads="1"/>
          </p:cNvSpPr>
          <p:nvPr/>
        </p:nvSpPr>
        <p:spPr bwMode="auto">
          <a:xfrm>
            <a:off x="2975271" y="4577961"/>
            <a:ext cx="5418667" cy="3359573"/>
          </a:xfrm>
          <a:prstGeom prst="ellipse">
            <a:avLst/>
          </a:prstGeom>
          <a:ln w="28575">
            <a:solidFill>
              <a:schemeClr val="tx1"/>
            </a:solidFill>
            <a:round/>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3413"/>
          </a:p>
        </p:txBody>
      </p:sp>
      <p:sp useBgFill="1">
        <p:nvSpPr>
          <p:cNvPr id="221208" name="Oval 24">
            <a:extLst>
              <a:ext uri="{FF2B5EF4-FFF2-40B4-BE49-F238E27FC236}">
                <a16:creationId xmlns:a16="http://schemas.microsoft.com/office/drawing/2014/main" id="{C8FD2BA7-087B-6B44-F79B-3733D76344DB}"/>
              </a:ext>
            </a:extLst>
          </p:cNvPr>
          <p:cNvSpPr>
            <a:spLocks noChangeArrowheads="1"/>
          </p:cNvSpPr>
          <p:nvPr/>
        </p:nvSpPr>
        <p:spPr bwMode="auto">
          <a:xfrm>
            <a:off x="4900886" y="1641871"/>
            <a:ext cx="5418667" cy="3359573"/>
          </a:xfrm>
          <a:prstGeom prst="ellipse">
            <a:avLst/>
          </a:prstGeom>
          <a:ln w="28575">
            <a:solidFill>
              <a:schemeClr val="tx1"/>
            </a:solidFill>
            <a:round/>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3413" dirty="0"/>
          </a:p>
        </p:txBody>
      </p:sp>
      <p:sp useBgFill="1">
        <p:nvSpPr>
          <p:cNvPr id="221207" name="Oval 23">
            <a:extLst>
              <a:ext uri="{FF2B5EF4-FFF2-40B4-BE49-F238E27FC236}">
                <a16:creationId xmlns:a16="http://schemas.microsoft.com/office/drawing/2014/main" id="{A9A1F305-9648-CB08-D7FF-8A2C967EB3DF}"/>
              </a:ext>
            </a:extLst>
          </p:cNvPr>
          <p:cNvSpPr>
            <a:spLocks noChangeArrowheads="1"/>
          </p:cNvSpPr>
          <p:nvPr/>
        </p:nvSpPr>
        <p:spPr bwMode="auto">
          <a:xfrm>
            <a:off x="108374" y="1477918"/>
            <a:ext cx="5310293" cy="4009813"/>
          </a:xfrm>
          <a:prstGeom prst="ellipse">
            <a:avLst/>
          </a:prstGeom>
          <a:ln w="28575">
            <a:solidFill>
              <a:schemeClr val="tx1"/>
            </a:solidFill>
            <a:round/>
            <a:headEnd/>
            <a:tailEnd/>
          </a:ln>
          <a:effectLst>
            <a:outerShdw dist="107763"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3413"/>
          </a:p>
        </p:txBody>
      </p:sp>
      <p:sp>
        <p:nvSpPr>
          <p:cNvPr id="221190" name="Text Box 6">
            <a:extLst>
              <a:ext uri="{FF2B5EF4-FFF2-40B4-BE49-F238E27FC236}">
                <a16:creationId xmlns:a16="http://schemas.microsoft.com/office/drawing/2014/main" id="{32BD2492-D0C6-A1B3-D741-4BB7FC58F7C0}"/>
              </a:ext>
            </a:extLst>
          </p:cNvPr>
          <p:cNvSpPr txBox="1">
            <a:spLocks noChangeArrowheads="1"/>
          </p:cNvSpPr>
          <p:nvPr/>
        </p:nvSpPr>
        <p:spPr bwMode="auto">
          <a:xfrm>
            <a:off x="1665961" y="411960"/>
            <a:ext cx="7071917"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None/>
            </a:pPr>
            <a:r>
              <a:rPr lang="it-IT" altLang="it-IT" sz="2844" b="1" dirty="0">
                <a:effectLst>
                  <a:outerShdw blurRad="38100" dist="38100" dir="2700000" algn="tl">
                    <a:srgbClr val="000000">
                      <a:alpha val="43137"/>
                    </a:srgbClr>
                  </a:outerShdw>
                </a:effectLst>
                <a:latin typeface="Comic Sans MS" panose="030F0702030302020204" pitchFamily="66" charset="0"/>
              </a:rPr>
              <a:t>Le componenti e le abilità assertive:</a:t>
            </a:r>
            <a:endParaRPr lang="it-IT" altLang="it-IT" sz="2844" b="1" i="1" dirty="0">
              <a:effectLst>
                <a:outerShdw blurRad="38100" dist="38100" dir="2700000" algn="tl">
                  <a:srgbClr val="000000">
                    <a:alpha val="43137"/>
                  </a:srgbClr>
                </a:outerShdw>
              </a:effectLst>
              <a:latin typeface="Comic Sans MS" panose="030F0702030302020204" pitchFamily="66" charset="0"/>
            </a:endParaRPr>
          </a:p>
        </p:txBody>
      </p:sp>
      <p:sp>
        <p:nvSpPr>
          <p:cNvPr id="221193" name="Text Box 9">
            <a:extLst>
              <a:ext uri="{FF2B5EF4-FFF2-40B4-BE49-F238E27FC236}">
                <a16:creationId xmlns:a16="http://schemas.microsoft.com/office/drawing/2014/main" id="{63758B11-8699-9E11-CBEB-C5DEB718AC96}"/>
              </a:ext>
            </a:extLst>
          </p:cNvPr>
          <p:cNvSpPr txBox="1">
            <a:spLocks noChangeArrowheads="1"/>
          </p:cNvSpPr>
          <p:nvPr/>
        </p:nvSpPr>
        <p:spPr bwMode="auto">
          <a:xfrm>
            <a:off x="3643530" y="5332308"/>
            <a:ext cx="4660053"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Blip>
                <a:blip r:embed="rId2"/>
              </a:buBlip>
            </a:pPr>
            <a:r>
              <a:rPr lang="it-IT" altLang="it-IT" sz="2560" b="1" dirty="0">
                <a:latin typeface="Comic Sans MS" panose="030F0702030302020204" pitchFamily="66" charset="0"/>
              </a:rPr>
              <a:t> immagine positiva di sé</a:t>
            </a:r>
            <a:endParaRPr lang="it-IT" altLang="it-IT" sz="2560" b="1" i="1" dirty="0">
              <a:latin typeface="Comic Sans MS" panose="030F0702030302020204" pitchFamily="66" charset="0"/>
            </a:endParaRPr>
          </a:p>
        </p:txBody>
      </p:sp>
      <p:sp>
        <p:nvSpPr>
          <p:cNvPr id="221195" name="Text Box 11">
            <a:extLst>
              <a:ext uri="{FF2B5EF4-FFF2-40B4-BE49-F238E27FC236}">
                <a16:creationId xmlns:a16="http://schemas.microsoft.com/office/drawing/2014/main" id="{D2CE9512-D802-8002-810F-CACA60262980}"/>
              </a:ext>
            </a:extLst>
          </p:cNvPr>
          <p:cNvSpPr txBox="1">
            <a:spLocks noChangeArrowheads="1"/>
          </p:cNvSpPr>
          <p:nvPr/>
        </p:nvSpPr>
        <p:spPr bwMode="auto">
          <a:xfrm>
            <a:off x="325119" y="3403424"/>
            <a:ext cx="4660053" cy="7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276" dirty="0">
                <a:latin typeface="Comic Sans MS" panose="030F0702030302020204" pitchFamily="66" charset="0"/>
              </a:rPr>
              <a:t>Abilità di riconoscere le emozioni proprie ed altrui</a:t>
            </a:r>
            <a:endParaRPr lang="it-IT" altLang="it-IT" sz="2276" i="1" dirty="0">
              <a:latin typeface="Comic Sans MS" panose="030F0702030302020204" pitchFamily="66" charset="0"/>
            </a:endParaRPr>
          </a:p>
        </p:txBody>
      </p:sp>
      <p:sp>
        <p:nvSpPr>
          <p:cNvPr id="221196" name="Text Box 12">
            <a:extLst>
              <a:ext uri="{FF2B5EF4-FFF2-40B4-BE49-F238E27FC236}">
                <a16:creationId xmlns:a16="http://schemas.microsoft.com/office/drawing/2014/main" id="{142ADDAD-BB9A-7FF3-1BD4-20C6D370FB97}"/>
              </a:ext>
            </a:extLst>
          </p:cNvPr>
          <p:cNvSpPr txBox="1">
            <a:spLocks noChangeArrowheads="1"/>
          </p:cNvSpPr>
          <p:nvPr/>
        </p:nvSpPr>
        <p:spPr bwMode="auto">
          <a:xfrm>
            <a:off x="5201920" y="2488072"/>
            <a:ext cx="4876800" cy="149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276" dirty="0">
                <a:latin typeface="Comic Sans MS" panose="030F0702030302020204" pitchFamily="66" charset="0"/>
              </a:rPr>
              <a:t>Capacità di comunicare emozioni e sentimenti, e farlo attraverso molteplici strumenti comunicativi (mimici, gestuali, ecc.)</a:t>
            </a:r>
            <a:endParaRPr lang="it-IT" altLang="it-IT" sz="2276" i="1" dirty="0">
              <a:latin typeface="Comic Sans MS" panose="030F0702030302020204" pitchFamily="66" charset="0"/>
            </a:endParaRPr>
          </a:p>
        </p:txBody>
      </p:sp>
      <p:sp>
        <p:nvSpPr>
          <p:cNvPr id="221197" name="Text Box 13">
            <a:extLst>
              <a:ext uri="{FF2B5EF4-FFF2-40B4-BE49-F238E27FC236}">
                <a16:creationId xmlns:a16="http://schemas.microsoft.com/office/drawing/2014/main" id="{0726BD1D-DB72-9A24-53A6-DDCA17C00189}"/>
              </a:ext>
            </a:extLst>
          </p:cNvPr>
          <p:cNvSpPr txBox="1">
            <a:spLocks noChangeArrowheads="1"/>
          </p:cNvSpPr>
          <p:nvPr/>
        </p:nvSpPr>
        <p:spPr bwMode="auto">
          <a:xfrm>
            <a:off x="8647287" y="5743787"/>
            <a:ext cx="4032393" cy="254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276" dirty="0">
                <a:latin typeface="Comic Sans MS" panose="030F0702030302020204" pitchFamily="66" charset="0"/>
              </a:rPr>
              <a:t>Consapevolezza dei diritti della persona: saper identificare e valutare i propri diritti in relazione a quelli altrui, per mediare le esigenze personali con quelle sociali</a:t>
            </a:r>
            <a:endParaRPr lang="it-IT" altLang="it-IT" sz="2276" i="1" dirty="0">
              <a:latin typeface="Comic Sans MS" panose="030F0702030302020204" pitchFamily="66" charset="0"/>
            </a:endParaRPr>
          </a:p>
        </p:txBody>
      </p:sp>
      <p:sp>
        <p:nvSpPr>
          <p:cNvPr id="221198" name="Text Box 14">
            <a:extLst>
              <a:ext uri="{FF2B5EF4-FFF2-40B4-BE49-F238E27FC236}">
                <a16:creationId xmlns:a16="http://schemas.microsoft.com/office/drawing/2014/main" id="{F5B5B99B-CB6B-6AA7-048F-D339C16D3699}"/>
              </a:ext>
            </a:extLst>
          </p:cNvPr>
          <p:cNvSpPr txBox="1">
            <a:spLocks noChangeArrowheads="1"/>
          </p:cNvSpPr>
          <p:nvPr/>
        </p:nvSpPr>
        <p:spPr bwMode="auto">
          <a:xfrm>
            <a:off x="119662" y="8008818"/>
            <a:ext cx="4312356" cy="79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276" dirty="0">
                <a:latin typeface="Comic Sans MS" panose="030F0702030302020204" pitchFamily="66" charset="0"/>
              </a:rPr>
              <a:t>Disponibilità ad apprezzare </a:t>
            </a:r>
            <a:r>
              <a:rPr lang="it-IT" altLang="it-IT" sz="2276" dirty="0" err="1">
                <a:latin typeface="Comic Sans MS" panose="030F0702030302020204" pitchFamily="66" charset="0"/>
              </a:rPr>
              <a:t>sè</a:t>
            </a:r>
            <a:r>
              <a:rPr lang="it-IT" altLang="it-IT" sz="2276" dirty="0">
                <a:latin typeface="Comic Sans MS" panose="030F0702030302020204" pitchFamily="66" charset="0"/>
              </a:rPr>
              <a:t> stessi e gli altri</a:t>
            </a:r>
            <a:endParaRPr lang="it-IT" altLang="it-IT" sz="2276" i="1" dirty="0">
              <a:latin typeface="Comic Sans MS" panose="030F0702030302020204" pitchFamily="66" charset="0"/>
            </a:endParaRPr>
          </a:p>
        </p:txBody>
      </p:sp>
      <p:sp>
        <p:nvSpPr>
          <p:cNvPr id="221199" name="Text Box 15">
            <a:extLst>
              <a:ext uri="{FF2B5EF4-FFF2-40B4-BE49-F238E27FC236}">
                <a16:creationId xmlns:a16="http://schemas.microsoft.com/office/drawing/2014/main" id="{2185085E-B67A-CD4F-2380-6A69E1ACB5CE}"/>
              </a:ext>
            </a:extLst>
          </p:cNvPr>
          <p:cNvSpPr txBox="1">
            <a:spLocks noChangeArrowheads="1"/>
          </p:cNvSpPr>
          <p:nvPr/>
        </p:nvSpPr>
        <p:spPr bwMode="auto">
          <a:xfrm>
            <a:off x="3167945" y="5914121"/>
            <a:ext cx="5093547" cy="149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276" dirty="0">
                <a:latin typeface="Comic Sans MS" panose="030F0702030302020204" pitchFamily="66" charset="0"/>
              </a:rPr>
              <a:t>Capacità di autorealizzarsi tenendo a mente un’idea realistica di sé: come si è, con i propri limiti e le proprie possibilità</a:t>
            </a:r>
            <a:endParaRPr lang="it-IT" altLang="it-IT" sz="2276" i="1" dirty="0">
              <a:latin typeface="Comic Sans MS" panose="030F0702030302020204" pitchFamily="66" charset="0"/>
            </a:endParaRPr>
          </a:p>
        </p:txBody>
      </p:sp>
      <p:sp>
        <p:nvSpPr>
          <p:cNvPr id="221200" name="Rectangle 16">
            <a:extLst>
              <a:ext uri="{FF2B5EF4-FFF2-40B4-BE49-F238E27FC236}">
                <a16:creationId xmlns:a16="http://schemas.microsoft.com/office/drawing/2014/main" id="{E000C562-78CE-61A6-9814-BEFB3C0523C8}"/>
              </a:ext>
            </a:extLst>
          </p:cNvPr>
          <p:cNvSpPr>
            <a:spLocks noChangeArrowheads="1"/>
          </p:cNvSpPr>
          <p:nvPr/>
        </p:nvSpPr>
        <p:spPr bwMode="auto">
          <a:xfrm>
            <a:off x="889887" y="2615978"/>
            <a:ext cx="3445046"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Blip>
                <a:blip r:embed="rId2"/>
              </a:buBlip>
            </a:pPr>
            <a:r>
              <a:rPr lang="it-IT" altLang="it-IT" sz="2560" b="1" dirty="0">
                <a:latin typeface="Comic Sans MS" panose="030F0702030302020204" pitchFamily="66" charset="0"/>
              </a:rPr>
              <a:t> autonomia emotiva</a:t>
            </a:r>
          </a:p>
        </p:txBody>
      </p:sp>
      <p:sp>
        <p:nvSpPr>
          <p:cNvPr id="221201" name="Rectangle 17">
            <a:extLst>
              <a:ext uri="{FF2B5EF4-FFF2-40B4-BE49-F238E27FC236}">
                <a16:creationId xmlns:a16="http://schemas.microsoft.com/office/drawing/2014/main" id="{C8953420-A423-4EA4-F54A-799E7821BFAD}"/>
              </a:ext>
            </a:extLst>
          </p:cNvPr>
          <p:cNvSpPr>
            <a:spLocks noChangeArrowheads="1"/>
          </p:cNvSpPr>
          <p:nvPr/>
        </p:nvSpPr>
        <p:spPr bwMode="auto">
          <a:xfrm>
            <a:off x="5940271" y="1958055"/>
            <a:ext cx="3400098"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Blip>
                <a:blip r:embed="rId2"/>
              </a:buBlip>
            </a:pPr>
            <a:r>
              <a:rPr lang="it-IT" altLang="it-IT" sz="2844" b="1" dirty="0">
                <a:latin typeface="Comic Sans MS" panose="030F0702030302020204" pitchFamily="66" charset="0"/>
              </a:rPr>
              <a:t> </a:t>
            </a:r>
            <a:r>
              <a:rPr lang="it-IT" altLang="it-IT" sz="2560" b="1" dirty="0">
                <a:latin typeface="Comic Sans MS" panose="030F0702030302020204" pitchFamily="66" charset="0"/>
              </a:rPr>
              <a:t>libertà espressiva</a:t>
            </a:r>
          </a:p>
        </p:txBody>
      </p:sp>
      <p:sp>
        <p:nvSpPr>
          <p:cNvPr id="221202" name="Rectangle 18">
            <a:extLst>
              <a:ext uri="{FF2B5EF4-FFF2-40B4-BE49-F238E27FC236}">
                <a16:creationId xmlns:a16="http://schemas.microsoft.com/office/drawing/2014/main" id="{4AB928F9-1678-C7AE-3446-6D38129EBB4F}"/>
              </a:ext>
            </a:extLst>
          </p:cNvPr>
          <p:cNvSpPr>
            <a:spLocks noChangeArrowheads="1"/>
          </p:cNvSpPr>
          <p:nvPr/>
        </p:nvSpPr>
        <p:spPr bwMode="auto">
          <a:xfrm>
            <a:off x="8256804" y="5236782"/>
            <a:ext cx="4185698"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Blip>
                <a:blip r:embed="rId2"/>
              </a:buBlip>
            </a:pPr>
            <a:r>
              <a:rPr lang="it-IT" altLang="it-IT" sz="2276" dirty="0">
                <a:latin typeface="Comic Sans MS" panose="030F0702030302020204" pitchFamily="66" charset="0"/>
              </a:rPr>
              <a:t> </a:t>
            </a:r>
            <a:r>
              <a:rPr lang="it-IT" altLang="it-IT" sz="2276" b="1" dirty="0">
                <a:latin typeface="Comic Sans MS" panose="030F0702030302020204" pitchFamily="66" charset="0"/>
              </a:rPr>
              <a:t>rispetto di sé e degli altri</a:t>
            </a:r>
          </a:p>
        </p:txBody>
      </p:sp>
      <p:sp>
        <p:nvSpPr>
          <p:cNvPr id="221203" name="Rectangle 19">
            <a:extLst>
              <a:ext uri="{FF2B5EF4-FFF2-40B4-BE49-F238E27FC236}">
                <a16:creationId xmlns:a16="http://schemas.microsoft.com/office/drawing/2014/main" id="{FA318578-A99B-C435-414B-5333ECBACAD2}"/>
              </a:ext>
            </a:extLst>
          </p:cNvPr>
          <p:cNvSpPr>
            <a:spLocks noChangeArrowheads="1"/>
          </p:cNvSpPr>
          <p:nvPr/>
        </p:nvSpPr>
        <p:spPr bwMode="auto">
          <a:xfrm>
            <a:off x="428501" y="7302819"/>
            <a:ext cx="3318409"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Blip>
                <a:blip r:embed="rId2"/>
              </a:buBlip>
            </a:pPr>
            <a:r>
              <a:rPr lang="it-IT" altLang="it-IT" sz="2560" b="1" dirty="0">
                <a:latin typeface="Comic Sans MS" panose="030F0702030302020204" pitchFamily="66" charset="0"/>
              </a:rPr>
              <a:t> autoaffermazione</a:t>
            </a:r>
          </a:p>
        </p:txBody>
      </p:sp>
      <p:sp>
        <p:nvSpPr>
          <p:cNvPr id="6" name="CasellaDiTesto 5">
            <a:extLst>
              <a:ext uri="{FF2B5EF4-FFF2-40B4-BE49-F238E27FC236}">
                <a16:creationId xmlns:a16="http://schemas.microsoft.com/office/drawing/2014/main" id="{95066FB9-C41E-8233-33C4-C5651CCFBB1F}"/>
              </a:ext>
            </a:extLst>
          </p:cNvPr>
          <p:cNvSpPr txBox="1"/>
          <p:nvPr/>
        </p:nvSpPr>
        <p:spPr>
          <a:xfrm>
            <a:off x="10435520" y="2944403"/>
            <a:ext cx="1304119" cy="374970"/>
          </a:xfrm>
          <a:prstGeom prst="rect">
            <a:avLst/>
          </a:prstGeom>
          <a:noFill/>
        </p:spPr>
        <p:txBody>
          <a:bodyPr wrap="square">
            <a:spAutoFit/>
          </a:bodyPr>
          <a:lstStyle/>
          <a:p>
            <a:r>
              <a:rPr lang="it-IT" b="1" i="0" dirty="0">
                <a:solidFill>
                  <a:srgbClr val="1C1C1C"/>
                </a:solidFill>
                <a:effectLst/>
                <a:latin typeface="ColaborateThinRegular"/>
              </a:rPr>
              <a:t>Autostima</a:t>
            </a:r>
            <a:endParaRPr lang="it-IT" dirty="0"/>
          </a:p>
        </p:txBody>
      </p:sp>
      <p:sp>
        <p:nvSpPr>
          <p:cNvPr id="8" name="CasellaDiTesto 7">
            <a:extLst>
              <a:ext uri="{FF2B5EF4-FFF2-40B4-BE49-F238E27FC236}">
                <a16:creationId xmlns:a16="http://schemas.microsoft.com/office/drawing/2014/main" id="{D1E64469-694D-1F68-F076-8CF6169427EE}"/>
              </a:ext>
            </a:extLst>
          </p:cNvPr>
          <p:cNvSpPr txBox="1"/>
          <p:nvPr/>
        </p:nvSpPr>
        <p:spPr>
          <a:xfrm>
            <a:off x="10441118" y="4136012"/>
            <a:ext cx="1782574" cy="369332"/>
          </a:xfrm>
          <a:prstGeom prst="rect">
            <a:avLst/>
          </a:prstGeom>
          <a:noFill/>
        </p:spPr>
        <p:txBody>
          <a:bodyPr wrap="square">
            <a:spAutoFit/>
          </a:bodyPr>
          <a:lstStyle/>
          <a:p>
            <a:r>
              <a:rPr lang="it-IT" b="1" i="0" dirty="0">
                <a:solidFill>
                  <a:srgbClr val="1C1C1C"/>
                </a:solidFill>
                <a:effectLst/>
                <a:latin typeface="ColaborateThinRegular"/>
              </a:rPr>
              <a:t>Saper ascoltare</a:t>
            </a:r>
            <a:endParaRPr lang="it-IT" dirty="0"/>
          </a:p>
        </p:txBody>
      </p:sp>
      <p:sp>
        <p:nvSpPr>
          <p:cNvPr id="10" name="CasellaDiTesto 9">
            <a:extLst>
              <a:ext uri="{FF2B5EF4-FFF2-40B4-BE49-F238E27FC236}">
                <a16:creationId xmlns:a16="http://schemas.microsoft.com/office/drawing/2014/main" id="{6B8704CA-F2A0-FABD-A080-CB1995024987}"/>
              </a:ext>
            </a:extLst>
          </p:cNvPr>
          <p:cNvSpPr txBox="1"/>
          <p:nvPr/>
        </p:nvSpPr>
        <p:spPr>
          <a:xfrm>
            <a:off x="10462593" y="3748856"/>
            <a:ext cx="1782574" cy="369332"/>
          </a:xfrm>
          <a:prstGeom prst="rect">
            <a:avLst/>
          </a:prstGeom>
          <a:noFill/>
        </p:spPr>
        <p:txBody>
          <a:bodyPr wrap="square">
            <a:spAutoFit/>
          </a:bodyPr>
          <a:lstStyle/>
          <a:p>
            <a:r>
              <a:rPr lang="it-IT" b="1" i="0" dirty="0">
                <a:solidFill>
                  <a:srgbClr val="1C1C1C"/>
                </a:solidFill>
                <a:effectLst/>
                <a:latin typeface="ColaborateThinRegular"/>
              </a:rPr>
              <a:t>Assumere rischi</a:t>
            </a:r>
            <a:r>
              <a:rPr lang="it-IT" b="0" i="0" dirty="0">
                <a:solidFill>
                  <a:srgbClr val="525252"/>
                </a:solidFill>
                <a:effectLst/>
                <a:latin typeface="ColaborateThinRegular"/>
              </a:rPr>
              <a:t> </a:t>
            </a:r>
            <a:endParaRPr lang="it-IT" dirty="0"/>
          </a:p>
        </p:txBody>
      </p:sp>
      <p:sp>
        <p:nvSpPr>
          <p:cNvPr id="12" name="CasellaDiTesto 11">
            <a:extLst>
              <a:ext uri="{FF2B5EF4-FFF2-40B4-BE49-F238E27FC236}">
                <a16:creationId xmlns:a16="http://schemas.microsoft.com/office/drawing/2014/main" id="{B895AD58-6591-8E8A-84E4-348C04979F1A}"/>
              </a:ext>
            </a:extLst>
          </p:cNvPr>
          <p:cNvSpPr txBox="1"/>
          <p:nvPr/>
        </p:nvSpPr>
        <p:spPr>
          <a:xfrm>
            <a:off x="4771909" y="8297022"/>
            <a:ext cx="1825389" cy="369332"/>
          </a:xfrm>
          <a:prstGeom prst="rect">
            <a:avLst/>
          </a:prstGeom>
          <a:noFill/>
        </p:spPr>
        <p:txBody>
          <a:bodyPr wrap="square">
            <a:spAutoFit/>
          </a:bodyPr>
          <a:lstStyle/>
          <a:p>
            <a:r>
              <a:rPr lang="it-IT" sz="1800" b="1" dirty="0">
                <a:solidFill>
                  <a:srgbClr val="1C1C1C"/>
                </a:solidFill>
                <a:latin typeface="ColaborateThinRegular"/>
              </a:rPr>
              <a:t>Saper dire di no</a:t>
            </a:r>
            <a:r>
              <a:rPr lang="it-IT" sz="1800" dirty="0">
                <a:solidFill>
                  <a:srgbClr val="525252"/>
                </a:solidFill>
                <a:latin typeface="ColaborateThinRegular"/>
              </a:rPr>
              <a:t> </a:t>
            </a:r>
            <a:endParaRPr lang="it-IT" dirty="0"/>
          </a:p>
        </p:txBody>
      </p:sp>
      <p:sp>
        <p:nvSpPr>
          <p:cNvPr id="14" name="CasellaDiTesto 13">
            <a:extLst>
              <a:ext uri="{FF2B5EF4-FFF2-40B4-BE49-F238E27FC236}">
                <a16:creationId xmlns:a16="http://schemas.microsoft.com/office/drawing/2014/main" id="{9D6BB821-D081-7927-F4FA-32F391BFDAB8}"/>
              </a:ext>
            </a:extLst>
          </p:cNvPr>
          <p:cNvSpPr txBox="1"/>
          <p:nvPr/>
        </p:nvSpPr>
        <p:spPr>
          <a:xfrm>
            <a:off x="4744468" y="8753299"/>
            <a:ext cx="2926080" cy="369332"/>
          </a:xfrm>
          <a:prstGeom prst="rect">
            <a:avLst/>
          </a:prstGeom>
          <a:noFill/>
        </p:spPr>
        <p:txBody>
          <a:bodyPr wrap="square">
            <a:spAutoFit/>
          </a:bodyPr>
          <a:lstStyle/>
          <a:p>
            <a:r>
              <a:rPr lang="it-IT" b="1" i="0" dirty="0">
                <a:solidFill>
                  <a:srgbClr val="1C1C1C"/>
                </a:solidFill>
                <a:effectLst/>
                <a:latin typeface="ColaborateThinRegular"/>
              </a:rPr>
              <a:t>Gestione dei conflitti </a:t>
            </a:r>
            <a:endParaRPr lang="it-IT" dirty="0"/>
          </a:p>
        </p:txBody>
      </p:sp>
      <p:sp>
        <p:nvSpPr>
          <p:cNvPr id="16" name="CasellaDiTesto 15">
            <a:extLst>
              <a:ext uri="{FF2B5EF4-FFF2-40B4-BE49-F238E27FC236}">
                <a16:creationId xmlns:a16="http://schemas.microsoft.com/office/drawing/2014/main" id="{6F496642-0414-9301-FA14-743B76005862}"/>
              </a:ext>
            </a:extLst>
          </p:cNvPr>
          <p:cNvSpPr txBox="1"/>
          <p:nvPr/>
        </p:nvSpPr>
        <p:spPr>
          <a:xfrm>
            <a:off x="10435520" y="3366678"/>
            <a:ext cx="2801203" cy="369332"/>
          </a:xfrm>
          <a:prstGeom prst="rect">
            <a:avLst/>
          </a:prstGeom>
          <a:noFill/>
        </p:spPr>
        <p:txBody>
          <a:bodyPr wrap="square">
            <a:spAutoFit/>
          </a:bodyPr>
          <a:lstStyle/>
          <a:p>
            <a:r>
              <a:rPr lang="it-IT" b="1" i="0" dirty="0">
                <a:solidFill>
                  <a:srgbClr val="1C1C1C"/>
                </a:solidFill>
                <a:effectLst/>
                <a:latin typeface="ColaborateThinRegular"/>
              </a:rPr>
              <a:t>Ammettere i propri errori</a:t>
            </a:r>
            <a:r>
              <a:rPr lang="it-IT" b="0" i="0" dirty="0">
                <a:solidFill>
                  <a:srgbClr val="525252"/>
                </a:solidFill>
                <a:effectLst/>
                <a:latin typeface="ColaborateThinRegular"/>
              </a:rPr>
              <a:t> </a:t>
            </a:r>
            <a:endParaRPr lang="it-IT" dirty="0"/>
          </a:p>
        </p:txBody>
      </p:sp>
      <p:sp>
        <p:nvSpPr>
          <p:cNvPr id="18" name="CasellaDiTesto 17">
            <a:extLst>
              <a:ext uri="{FF2B5EF4-FFF2-40B4-BE49-F238E27FC236}">
                <a16:creationId xmlns:a16="http://schemas.microsoft.com/office/drawing/2014/main" id="{6293B267-FFE4-C1D7-E090-9D18B666B31C}"/>
              </a:ext>
            </a:extLst>
          </p:cNvPr>
          <p:cNvSpPr txBox="1"/>
          <p:nvPr/>
        </p:nvSpPr>
        <p:spPr>
          <a:xfrm>
            <a:off x="4727738" y="9163954"/>
            <a:ext cx="2966769" cy="369332"/>
          </a:xfrm>
          <a:prstGeom prst="rect">
            <a:avLst/>
          </a:prstGeom>
          <a:noFill/>
        </p:spPr>
        <p:txBody>
          <a:bodyPr wrap="square">
            <a:spAutoFit/>
          </a:bodyPr>
          <a:lstStyle/>
          <a:p>
            <a:r>
              <a:rPr lang="it-IT" b="1" i="0" dirty="0">
                <a:solidFill>
                  <a:srgbClr val="1C1C1C"/>
                </a:solidFill>
                <a:effectLst/>
                <a:latin typeface="ColaborateThinRegular"/>
              </a:rPr>
              <a:t>Criticare in modo costruttivo</a:t>
            </a:r>
            <a:r>
              <a:rPr lang="it-IT" b="0" i="0" dirty="0">
                <a:solidFill>
                  <a:srgbClr val="525252"/>
                </a:solidFill>
                <a:effectLst/>
                <a:latin typeface="ColaborateThinRegular"/>
              </a:rPr>
              <a:t> </a:t>
            </a:r>
            <a:endParaRPr lang="it-IT" dirty="0"/>
          </a:p>
        </p:txBody>
      </p:sp>
      <p:pic>
        <p:nvPicPr>
          <p:cNvPr id="20" name="Immagine 19">
            <a:extLst>
              <a:ext uri="{FF2B5EF4-FFF2-40B4-BE49-F238E27FC236}">
                <a16:creationId xmlns:a16="http://schemas.microsoft.com/office/drawing/2014/main" id="{22ACE8F6-14AD-38DC-72E4-D4A790DE9AAD}"/>
              </a:ext>
            </a:extLst>
          </p:cNvPr>
          <p:cNvPicPr>
            <a:picLocks noChangeAspect="1"/>
          </p:cNvPicPr>
          <p:nvPr/>
        </p:nvPicPr>
        <p:blipFill>
          <a:blip r:embed="rId3"/>
          <a:srcRect l="56967" t="20969" r="8786" b="27970"/>
          <a:stretch/>
        </p:blipFill>
        <p:spPr>
          <a:xfrm>
            <a:off x="10462593" y="426824"/>
            <a:ext cx="2117485" cy="20967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1190"/>
                                        </p:tgtEl>
                                        <p:attrNameLst>
                                          <p:attrName>style.visibility</p:attrName>
                                        </p:attrNameLst>
                                      </p:cBhvr>
                                      <p:to>
                                        <p:strVal val="visible"/>
                                      </p:to>
                                    </p:set>
                                    <p:animEffect transition="in" filter="dissolve">
                                      <p:cBhvr>
                                        <p:cTn id="7" dur="500"/>
                                        <p:tgtEl>
                                          <p:spTgt spid="221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1207"/>
                                        </p:tgtEl>
                                        <p:attrNameLst>
                                          <p:attrName>style.visibility</p:attrName>
                                        </p:attrNameLst>
                                      </p:cBhvr>
                                      <p:to>
                                        <p:strVal val="visible"/>
                                      </p:to>
                                    </p:set>
                                    <p:animEffect transition="in" filter="box(in)">
                                      <p:cBhvr>
                                        <p:cTn id="12" dur="500"/>
                                        <p:tgtEl>
                                          <p:spTgt spid="2212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nodeType="clickEffect">
                                  <p:stCondLst>
                                    <p:cond delay="0"/>
                                  </p:stCondLst>
                                  <p:childTnLst>
                                    <p:set>
                                      <p:cBhvr>
                                        <p:cTn id="16" dur="1" fill="hold">
                                          <p:stCondLst>
                                            <p:cond delay="0"/>
                                          </p:stCondLst>
                                        </p:cTn>
                                        <p:tgtEl>
                                          <p:spTgt spid="221200"/>
                                        </p:tgtEl>
                                        <p:attrNameLst>
                                          <p:attrName>style.visibility</p:attrName>
                                        </p:attrNameLst>
                                      </p:cBhvr>
                                      <p:to>
                                        <p:strVal val="visible"/>
                                      </p:to>
                                    </p:set>
                                    <p:animEffect transition="in" filter="barn(outHorizontal)">
                                      <p:cBhvr>
                                        <p:cTn id="17" dur="500"/>
                                        <p:tgtEl>
                                          <p:spTgt spid="221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221195"/>
                                        </p:tgtEl>
                                        <p:attrNameLst>
                                          <p:attrName>style.visibility</p:attrName>
                                        </p:attrNameLst>
                                      </p:cBhvr>
                                      <p:to>
                                        <p:strVal val="visible"/>
                                      </p:to>
                                    </p:set>
                                    <p:animEffect transition="in" filter="randombar(horizontal)">
                                      <p:cBhvr>
                                        <p:cTn id="22" dur="500"/>
                                        <p:tgtEl>
                                          <p:spTgt spid="2211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21211"/>
                                        </p:tgtEl>
                                        <p:attrNameLst>
                                          <p:attrName>style.visibility</p:attrName>
                                        </p:attrNameLst>
                                      </p:cBhvr>
                                      <p:to>
                                        <p:strVal val="visible"/>
                                      </p:to>
                                    </p:set>
                                    <p:animEffect transition="in" filter="box(in)">
                                      <p:cBhvr>
                                        <p:cTn id="27" dur="500"/>
                                        <p:tgtEl>
                                          <p:spTgt spid="2212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221203"/>
                                        </p:tgtEl>
                                        <p:attrNameLst>
                                          <p:attrName>style.visibility</p:attrName>
                                        </p:attrNameLst>
                                      </p:cBhvr>
                                      <p:to>
                                        <p:strVal val="visible"/>
                                      </p:to>
                                    </p:set>
                                    <p:animEffect transition="in" filter="strips(downLeft)">
                                      <p:cBhvr>
                                        <p:cTn id="32" dur="500"/>
                                        <p:tgtEl>
                                          <p:spTgt spid="2212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5" fill="hold" nodeType="clickEffect">
                                  <p:stCondLst>
                                    <p:cond delay="0"/>
                                  </p:stCondLst>
                                  <p:childTnLst>
                                    <p:set>
                                      <p:cBhvr>
                                        <p:cTn id="36" dur="1" fill="hold">
                                          <p:stCondLst>
                                            <p:cond delay="0"/>
                                          </p:stCondLst>
                                        </p:cTn>
                                        <p:tgtEl>
                                          <p:spTgt spid="221198"/>
                                        </p:tgtEl>
                                        <p:attrNameLst>
                                          <p:attrName>style.visibility</p:attrName>
                                        </p:attrNameLst>
                                      </p:cBhvr>
                                      <p:to>
                                        <p:strVal val="visible"/>
                                      </p:to>
                                    </p:set>
                                    <p:animEffect transition="in" filter="checkerboard(down)">
                                      <p:cBhvr>
                                        <p:cTn id="37" dur="500"/>
                                        <p:tgtEl>
                                          <p:spTgt spid="2211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221208"/>
                                        </p:tgtEl>
                                        <p:attrNameLst>
                                          <p:attrName>style.visibility</p:attrName>
                                        </p:attrNameLst>
                                      </p:cBhvr>
                                      <p:to>
                                        <p:strVal val="visible"/>
                                      </p:to>
                                    </p:set>
                                    <p:animEffect transition="in" filter="box(in)">
                                      <p:cBhvr>
                                        <p:cTn id="42" dur="500"/>
                                        <p:tgtEl>
                                          <p:spTgt spid="2212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21201"/>
                                        </p:tgtEl>
                                        <p:attrNameLst>
                                          <p:attrName>style.visibility</p:attrName>
                                        </p:attrNameLst>
                                      </p:cBhvr>
                                      <p:to>
                                        <p:strVal val="visible"/>
                                      </p:to>
                                    </p:set>
                                    <p:animEffect transition="in" filter="dissolve">
                                      <p:cBhvr>
                                        <p:cTn id="47" dur="500"/>
                                        <p:tgtEl>
                                          <p:spTgt spid="2212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1196"/>
                                        </p:tgtEl>
                                        <p:attrNameLst>
                                          <p:attrName>style.visibility</p:attrName>
                                        </p:attrNameLst>
                                      </p:cBhvr>
                                      <p:to>
                                        <p:strVal val="visible"/>
                                      </p:to>
                                    </p:set>
                                    <p:animEffect transition="in" filter="blinds(horizontal)">
                                      <p:cBhvr>
                                        <p:cTn id="52" dur="500"/>
                                        <p:tgtEl>
                                          <p:spTgt spid="22119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221213"/>
                                        </p:tgtEl>
                                        <p:attrNameLst>
                                          <p:attrName>style.visibility</p:attrName>
                                        </p:attrNameLst>
                                      </p:cBhvr>
                                      <p:to>
                                        <p:strVal val="visible"/>
                                      </p:to>
                                    </p:set>
                                    <p:animEffect transition="in" filter="box(in)">
                                      <p:cBhvr>
                                        <p:cTn id="57" dur="500"/>
                                        <p:tgtEl>
                                          <p:spTgt spid="2212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221202"/>
                                        </p:tgtEl>
                                        <p:attrNameLst>
                                          <p:attrName>style.visibility</p:attrName>
                                        </p:attrNameLst>
                                      </p:cBhvr>
                                      <p:to>
                                        <p:strVal val="visible"/>
                                      </p:to>
                                    </p:set>
                                    <p:animEffect transition="in" filter="checkerboard(across)">
                                      <p:cBhvr>
                                        <p:cTn id="62" dur="500"/>
                                        <p:tgtEl>
                                          <p:spTgt spid="2212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221197"/>
                                        </p:tgtEl>
                                        <p:attrNameLst>
                                          <p:attrName>style.visibility</p:attrName>
                                        </p:attrNameLst>
                                      </p:cBhvr>
                                      <p:to>
                                        <p:strVal val="visible"/>
                                      </p:to>
                                    </p:set>
                                    <p:animEffect transition="in" filter="strips(downLeft)">
                                      <p:cBhvr>
                                        <p:cTn id="67" dur="500"/>
                                        <p:tgtEl>
                                          <p:spTgt spid="2211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221209"/>
                                        </p:tgtEl>
                                        <p:attrNameLst>
                                          <p:attrName>style.visibility</p:attrName>
                                        </p:attrNameLst>
                                      </p:cBhvr>
                                      <p:to>
                                        <p:strVal val="visible"/>
                                      </p:to>
                                    </p:set>
                                    <p:animEffect transition="in" filter="box(in)">
                                      <p:cBhvr>
                                        <p:cTn id="72" dur="500"/>
                                        <p:tgtEl>
                                          <p:spTgt spid="2212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42" fill="hold" nodeType="clickEffect">
                                  <p:stCondLst>
                                    <p:cond delay="0"/>
                                  </p:stCondLst>
                                  <p:childTnLst>
                                    <p:set>
                                      <p:cBhvr>
                                        <p:cTn id="76" dur="1" fill="hold">
                                          <p:stCondLst>
                                            <p:cond delay="0"/>
                                          </p:stCondLst>
                                        </p:cTn>
                                        <p:tgtEl>
                                          <p:spTgt spid="221193"/>
                                        </p:tgtEl>
                                        <p:attrNameLst>
                                          <p:attrName>style.visibility</p:attrName>
                                        </p:attrNameLst>
                                      </p:cBhvr>
                                      <p:to>
                                        <p:strVal val="visible"/>
                                      </p:to>
                                    </p:set>
                                    <p:animEffect transition="in" filter="barn(outHorizontal)">
                                      <p:cBhvr>
                                        <p:cTn id="77" dur="500"/>
                                        <p:tgtEl>
                                          <p:spTgt spid="22119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2" presetClass="entr" presetSubtype="4" fill="hold" nodeType="clickEffect">
                                  <p:stCondLst>
                                    <p:cond delay="0"/>
                                  </p:stCondLst>
                                  <p:childTnLst>
                                    <p:set>
                                      <p:cBhvr>
                                        <p:cTn id="81" dur="1" fill="hold">
                                          <p:stCondLst>
                                            <p:cond delay="0"/>
                                          </p:stCondLst>
                                        </p:cTn>
                                        <p:tgtEl>
                                          <p:spTgt spid="221199"/>
                                        </p:tgtEl>
                                        <p:attrNameLst>
                                          <p:attrName>style.visibility</p:attrName>
                                        </p:attrNameLst>
                                      </p:cBhvr>
                                      <p:to>
                                        <p:strVal val="visible"/>
                                      </p:to>
                                    </p:set>
                                    <p:animEffect transition="in" filter="slide(fromBottom)">
                                      <p:cBhvr>
                                        <p:cTn id="82" dur="500"/>
                                        <p:tgtEl>
                                          <p:spTgt spid="221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13" grpId="0" animBg="1"/>
      <p:bldP spid="221211" grpId="0" animBg="1"/>
      <p:bldP spid="221209" grpId="0" animBg="1"/>
      <p:bldP spid="221208" grpId="0" animBg="1"/>
      <p:bldP spid="221207" grpId="0" animBg="1"/>
      <p:bldP spid="221190" grpId="0" autoUpdateAnimBg="0"/>
      <p:bldP spid="221193" grpId="0" autoUpdateAnimBg="0"/>
      <p:bldP spid="221195" grpId="0" autoUpdateAnimBg="0"/>
      <p:bldP spid="221196" grpId="0" autoUpdateAnimBg="0"/>
      <p:bldP spid="221197" grpId="0" autoUpdateAnimBg="0"/>
      <p:bldP spid="221198" grpId="0" autoUpdateAnimBg="0"/>
      <p:bldP spid="221199" grpId="0" autoUpdateAnimBg="0"/>
      <p:bldP spid="221200" grpId="0" autoUpdateAnimBg="0"/>
      <p:bldP spid="221201" grpId="0" autoUpdateAnimBg="0"/>
      <p:bldP spid="221202" grpId="0" autoUpdateAnimBg="0"/>
      <p:bldP spid="22120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40BF262-9FDC-89AA-728B-EC07F41AAE7D}"/>
              </a:ext>
            </a:extLst>
          </p:cNvPr>
          <p:cNvPicPr>
            <a:picLocks noChangeAspect="1"/>
          </p:cNvPicPr>
          <p:nvPr/>
        </p:nvPicPr>
        <p:blipFill>
          <a:blip r:embed="rId2"/>
          <a:stretch>
            <a:fillRect/>
          </a:stretch>
        </p:blipFill>
        <p:spPr>
          <a:xfrm>
            <a:off x="446207" y="338280"/>
            <a:ext cx="11430000" cy="6429375"/>
          </a:xfrm>
          <a:prstGeom prst="rect">
            <a:avLst/>
          </a:prstGeom>
        </p:spPr>
      </p:pic>
      <p:sp>
        <p:nvSpPr>
          <p:cNvPr id="5" name="Titolo 1">
            <a:extLst>
              <a:ext uri="{FF2B5EF4-FFF2-40B4-BE49-F238E27FC236}">
                <a16:creationId xmlns:a16="http://schemas.microsoft.com/office/drawing/2014/main" id="{DAE7F0D4-8DEF-1F3A-8D46-B3A3E4284055}"/>
              </a:ext>
            </a:extLst>
          </p:cNvPr>
          <p:cNvSpPr>
            <a:spLocks noGrp="1" noChangeArrowheads="1"/>
          </p:cNvSpPr>
          <p:nvPr>
            <p:ph type="title"/>
          </p:nvPr>
        </p:nvSpPr>
        <p:spPr>
          <a:xfrm>
            <a:off x="5157340" y="7113400"/>
            <a:ext cx="3702712" cy="2301920"/>
          </a:xfrm>
        </p:spPr>
        <p:txBody>
          <a:bodyPr>
            <a:normAutofit/>
          </a:bodyPr>
          <a:lstStyle/>
          <a:p>
            <a:r>
              <a:rPr lang="it-IT" altLang="it-IT" sz="2800" b="1" dirty="0"/>
              <a:t>DESCRIVO</a:t>
            </a:r>
            <a:br>
              <a:rPr lang="it-IT" altLang="it-IT" sz="2800" dirty="0"/>
            </a:br>
            <a:br>
              <a:rPr lang="it-IT" altLang="it-IT" sz="2800" dirty="0"/>
            </a:br>
            <a:br>
              <a:rPr lang="it-IT" altLang="it-IT" sz="2800" dirty="0"/>
            </a:br>
            <a:r>
              <a:rPr lang="it-IT" altLang="it-IT" sz="2800" i="1" dirty="0" err="1"/>
              <a:t>Defusione</a:t>
            </a:r>
            <a:endParaRPr lang="it-IT" altLang="it-IT" sz="2800" i="1" dirty="0"/>
          </a:p>
        </p:txBody>
      </p:sp>
      <p:sp>
        <p:nvSpPr>
          <p:cNvPr id="6" name="Titolo 1">
            <a:extLst>
              <a:ext uri="{FF2B5EF4-FFF2-40B4-BE49-F238E27FC236}">
                <a16:creationId xmlns:a16="http://schemas.microsoft.com/office/drawing/2014/main" id="{60D6FAE2-FF52-69FF-627F-3BCB565B599C}"/>
              </a:ext>
            </a:extLst>
          </p:cNvPr>
          <p:cNvSpPr txBox="1">
            <a:spLocks noChangeArrowheads="1"/>
          </p:cNvSpPr>
          <p:nvPr/>
        </p:nvSpPr>
        <p:spPr>
          <a:xfrm>
            <a:off x="376453" y="7113400"/>
            <a:ext cx="5067489" cy="2301920"/>
          </a:xfrm>
          <a:prstGeom prst="rect">
            <a:avLst/>
          </a:prstGeom>
        </p:spPr>
        <p:txBody>
          <a:bodyPr vert="horz" lIns="91440" tIns="45720" rIns="91440" bIns="45720" rtlCol="0" anchor="ctr">
            <a:normAutofit fontScale="97500"/>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r>
              <a:rPr lang="it-IT" altLang="it-IT" sz="2800" b="1" dirty="0"/>
              <a:t>ESPLORO</a:t>
            </a:r>
            <a:br>
              <a:rPr lang="it-IT" altLang="it-IT" sz="2800" b="1" dirty="0"/>
            </a:br>
            <a:r>
              <a:rPr lang="it-IT" altLang="it-IT" sz="2800" b="1" dirty="0"/>
              <a:t>OSSERVO</a:t>
            </a:r>
            <a:br>
              <a:rPr lang="it-IT" altLang="it-IT" sz="2800" b="1" dirty="0"/>
            </a:br>
            <a:r>
              <a:rPr lang="it-IT" altLang="it-IT" sz="2800" b="1" dirty="0"/>
              <a:t>MI INCURIOSISCO</a:t>
            </a:r>
          </a:p>
          <a:p>
            <a:endParaRPr lang="it-IT" altLang="it-IT" sz="2800" dirty="0"/>
          </a:p>
          <a:p>
            <a:r>
              <a:rPr lang="it-IT" altLang="it-IT" sz="2800" i="1" dirty="0"/>
              <a:t>Mente del principiante</a:t>
            </a:r>
          </a:p>
        </p:txBody>
      </p:sp>
      <p:sp>
        <p:nvSpPr>
          <p:cNvPr id="7" name="Titolo 1">
            <a:extLst>
              <a:ext uri="{FF2B5EF4-FFF2-40B4-BE49-F238E27FC236}">
                <a16:creationId xmlns:a16="http://schemas.microsoft.com/office/drawing/2014/main" id="{F8541FC7-2FEF-6957-0C22-16E0EE9D5F2C}"/>
              </a:ext>
            </a:extLst>
          </p:cNvPr>
          <p:cNvSpPr txBox="1">
            <a:spLocks noChangeArrowheads="1"/>
          </p:cNvSpPr>
          <p:nvPr/>
        </p:nvSpPr>
        <p:spPr>
          <a:xfrm>
            <a:off x="9302088" y="7315200"/>
            <a:ext cx="2776181" cy="2034798"/>
          </a:xfrm>
          <a:prstGeom prst="rect">
            <a:avLst/>
          </a:prstGeom>
        </p:spPr>
        <p:txBody>
          <a:bodyPr vert="horz" lIns="91440" tIns="45720" rIns="91440" bIns="45720" rtlCol="0" anchor="ctr">
            <a:norm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r>
              <a:rPr lang="it-IT" altLang="it-IT" sz="2800" dirty="0"/>
              <a:t>GIUDICO </a:t>
            </a:r>
          </a:p>
          <a:p>
            <a:endParaRPr lang="it-IT" altLang="it-IT" sz="2800" dirty="0"/>
          </a:p>
          <a:p>
            <a:endParaRPr lang="it-IT" altLang="it-IT" sz="2800" dirty="0"/>
          </a:p>
          <a:p>
            <a:r>
              <a:rPr lang="it-IT" altLang="it-IT" sz="2800" dirty="0"/>
              <a:t>Pilota Automatico</a:t>
            </a:r>
          </a:p>
        </p:txBody>
      </p:sp>
      <p:cxnSp>
        <p:nvCxnSpPr>
          <p:cNvPr id="3" name="Connettore 2 2">
            <a:extLst>
              <a:ext uri="{FF2B5EF4-FFF2-40B4-BE49-F238E27FC236}">
                <a16:creationId xmlns:a16="http://schemas.microsoft.com/office/drawing/2014/main" id="{2180C093-7161-FC76-B327-555C5A327B3C}"/>
              </a:ext>
            </a:extLst>
          </p:cNvPr>
          <p:cNvCxnSpPr/>
          <p:nvPr/>
        </p:nvCxnSpPr>
        <p:spPr>
          <a:xfrm>
            <a:off x="3234519" y="7738281"/>
            <a:ext cx="15149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FBBC76A4-07FA-E59C-3E0F-F2FECC0926C4}"/>
              </a:ext>
            </a:extLst>
          </p:cNvPr>
          <p:cNvCxnSpPr/>
          <p:nvPr/>
        </p:nvCxnSpPr>
        <p:spPr>
          <a:xfrm>
            <a:off x="7345150" y="7699613"/>
            <a:ext cx="15149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reccia circolare a sinistra 8">
            <a:extLst>
              <a:ext uri="{FF2B5EF4-FFF2-40B4-BE49-F238E27FC236}">
                <a16:creationId xmlns:a16="http://schemas.microsoft.com/office/drawing/2014/main" id="{3360840B-AC2C-601D-B3AF-D1BFFB66F627}"/>
              </a:ext>
            </a:extLst>
          </p:cNvPr>
          <p:cNvSpPr/>
          <p:nvPr/>
        </p:nvSpPr>
        <p:spPr>
          <a:xfrm>
            <a:off x="10945504" y="7609268"/>
            <a:ext cx="930703" cy="72333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03044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a:ext uri="{FF2B5EF4-FFF2-40B4-BE49-F238E27FC236}">
                <a16:creationId xmlns:a16="http://schemas.microsoft.com/office/drawing/2014/main" id="{8B5F8304-85DA-E9B1-6820-761061570B39}"/>
              </a:ext>
            </a:extLst>
          </p:cNvPr>
          <p:cNvSpPr>
            <a:spLocks noGrp="1" noChangeArrowheads="1"/>
          </p:cNvSpPr>
          <p:nvPr>
            <p:ph type="title"/>
          </p:nvPr>
        </p:nvSpPr>
        <p:spPr/>
        <p:txBody>
          <a:bodyPr/>
          <a:lstStyle/>
          <a:p>
            <a:r>
              <a:rPr lang="it-IT" altLang="it-IT" sz="5120" b="1"/>
              <a:t>Alle origini…</a:t>
            </a:r>
          </a:p>
        </p:txBody>
      </p:sp>
      <p:sp>
        <p:nvSpPr>
          <p:cNvPr id="5123" name="Segnaposto contenuto 2">
            <a:extLst>
              <a:ext uri="{FF2B5EF4-FFF2-40B4-BE49-F238E27FC236}">
                <a16:creationId xmlns:a16="http://schemas.microsoft.com/office/drawing/2014/main" id="{605AECFD-A344-284D-6CA4-935AB88E32D0}"/>
              </a:ext>
            </a:extLst>
          </p:cNvPr>
          <p:cNvSpPr>
            <a:spLocks noGrp="1" noChangeArrowheads="1"/>
          </p:cNvSpPr>
          <p:nvPr>
            <p:ph idx="1"/>
          </p:nvPr>
        </p:nvSpPr>
        <p:spPr>
          <a:xfrm>
            <a:off x="460588" y="2111023"/>
            <a:ext cx="7798364" cy="2860604"/>
          </a:xfrm>
        </p:spPr>
        <p:txBody>
          <a:bodyPr/>
          <a:lstStyle/>
          <a:p>
            <a:pPr marL="0" indent="0" algn="ctr">
              <a:buNone/>
            </a:pPr>
            <a:r>
              <a:rPr lang="it-IT" altLang="it-IT">
                <a:solidFill>
                  <a:srgbClr val="000000"/>
                </a:solidFill>
                <a:latin typeface="Libre Franklin" panose="020F0502020204030204" pitchFamily="2" charset="0"/>
              </a:rPr>
              <a:t> neutralità del setting terapeutico </a:t>
            </a:r>
          </a:p>
          <a:p>
            <a:pPr marL="0" indent="0" algn="ctr">
              <a:buNone/>
            </a:pPr>
            <a:r>
              <a:rPr lang="it-IT" altLang="it-IT">
                <a:solidFill>
                  <a:srgbClr val="000000"/>
                </a:solidFill>
                <a:latin typeface="Libre Franklin" panose="020F0502020204030204" pitchFamily="2" charset="0"/>
              </a:rPr>
              <a:t>(uno spazio vuoto)</a:t>
            </a:r>
            <a:endParaRPr lang="it-IT" altLang="it-IT"/>
          </a:p>
        </p:txBody>
      </p:sp>
      <p:pic>
        <p:nvPicPr>
          <p:cNvPr id="5124" name="Picture 4" descr="FRECCIA - Vittorio Ferraresi">
            <a:extLst>
              <a:ext uri="{FF2B5EF4-FFF2-40B4-BE49-F238E27FC236}">
                <a16:creationId xmlns:a16="http://schemas.microsoft.com/office/drawing/2014/main" id="{0BB854A7-93DE-604C-0CC7-97C1A4ACD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535" y="4971628"/>
            <a:ext cx="2099733" cy="209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asellaDiTesto 6">
            <a:extLst>
              <a:ext uri="{FF2B5EF4-FFF2-40B4-BE49-F238E27FC236}">
                <a16:creationId xmlns:a16="http://schemas.microsoft.com/office/drawing/2014/main" id="{ECA393B6-A131-8527-FE91-B6F29942EAB5}"/>
              </a:ext>
            </a:extLst>
          </p:cNvPr>
          <p:cNvSpPr txBox="1">
            <a:spLocks noChangeArrowheads="1"/>
          </p:cNvSpPr>
          <p:nvPr/>
        </p:nvSpPr>
        <p:spPr bwMode="auto">
          <a:xfrm>
            <a:off x="1011485" y="7364872"/>
            <a:ext cx="10981831"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2560">
                <a:solidFill>
                  <a:srgbClr val="000000"/>
                </a:solidFill>
                <a:latin typeface="Libre Franklin" panose="020F0502020204030204" pitchFamily="2" charset="0"/>
              </a:rPr>
              <a:t>analisi del transfert: analisi delle verità narrative del paziente, dei suoi sogni, insieme all’analisi del modo di costruire la relazione con il terapeuta stesso.</a:t>
            </a:r>
            <a:endParaRPr lang="it-IT" altLang="it-IT" sz="2560"/>
          </a:p>
        </p:txBody>
      </p:sp>
      <p:pic>
        <p:nvPicPr>
          <p:cNvPr id="5126" name="Immagine 1">
            <a:extLst>
              <a:ext uri="{FF2B5EF4-FFF2-40B4-BE49-F238E27FC236}">
                <a16:creationId xmlns:a16="http://schemas.microsoft.com/office/drawing/2014/main" id="{BC65CBE7-614E-1D1D-04AD-7DF9C4C802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632" y="2016196"/>
            <a:ext cx="3989494" cy="286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998E66CE-8B42-C281-B056-DBD2EC596005}"/>
              </a:ext>
            </a:extLst>
          </p:cNvPr>
          <p:cNvSpPr>
            <a:spLocks noGrp="1" noChangeArrowheads="1"/>
          </p:cNvSpPr>
          <p:nvPr>
            <p:ph idx="1"/>
          </p:nvPr>
        </p:nvSpPr>
        <p:spPr>
          <a:xfrm>
            <a:off x="4890347" y="2161949"/>
            <a:ext cx="7552267" cy="590834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spAutoFit/>
          </a:bodyPr>
          <a:lstStyle/>
          <a:p>
            <a:pPr marL="0" indent="0" algn="just">
              <a:spcBef>
                <a:spcPct val="0"/>
              </a:spcBef>
              <a:buNone/>
            </a:pPr>
            <a:r>
              <a:rPr lang="it-IT" altLang="it-IT" sz="2844" dirty="0">
                <a:solidFill>
                  <a:srgbClr val="000000"/>
                </a:solidFill>
                <a:latin typeface="Libre Franklin" panose="020F0502020204030204" pitchFamily="2" charset="0"/>
              </a:rPr>
              <a:t>«…questo lavoro deve essere svolto in una stanza non di passaggio, una stanza tranquilla, al riparo da rumori improvvisi ed imprevedibili senza, tuttavia, che vi sia un silenzio di tomba o che vengano esclusi i rumori abituali di una casa. La stanza deve essere adeguatamente illuminata, ma non da una luce diretta sugli occhi o variabile. La stanza non </a:t>
            </a:r>
            <a:r>
              <a:rPr lang="it-IT" altLang="it-IT" sz="2844" dirty="0">
                <a:solidFill>
                  <a:srgbClr val="000000"/>
                </a:solidFill>
              </a:rPr>
              <a:t>è</a:t>
            </a:r>
            <a:r>
              <a:rPr lang="it-IT" altLang="it-IT" sz="2844" dirty="0">
                <a:solidFill>
                  <a:srgbClr val="000000"/>
                </a:solidFill>
                <a:latin typeface="Libre Franklin" panose="020F0502020204030204" pitchFamily="2" charset="0"/>
              </a:rPr>
              <a:t> certamente buia e deve essere calda e confortevole. Il paziente si sdraia sul divano in modo da essere comodo, se comodo riesce a stare. Può eventualmente disporre di una coperta e di acqua da bere».</a:t>
            </a:r>
          </a:p>
          <a:p>
            <a:pPr marL="0" indent="0" algn="just">
              <a:spcBef>
                <a:spcPct val="0"/>
              </a:spcBef>
              <a:buNone/>
            </a:pPr>
            <a:br>
              <a:rPr lang="it-IT" altLang="it-IT" sz="2844" i="1" dirty="0">
                <a:solidFill>
                  <a:srgbClr val="000000"/>
                </a:solidFill>
                <a:latin typeface="Libre Franklin" panose="020F0502020204030204" pitchFamily="2" charset="0"/>
              </a:rPr>
            </a:br>
            <a:endParaRPr lang="it-IT" altLang="it-IT" sz="2844" i="1" dirty="0">
              <a:solidFill>
                <a:srgbClr val="000000"/>
              </a:solidFill>
              <a:latin typeface="Libre Franklin" panose="020F0502020204030204" pitchFamily="2" charset="0"/>
            </a:endParaRPr>
          </a:p>
          <a:p>
            <a:pPr marL="0" indent="0" algn="just">
              <a:spcBef>
                <a:spcPct val="0"/>
              </a:spcBef>
              <a:buNone/>
            </a:pPr>
            <a:r>
              <a:rPr lang="it-IT" altLang="it-IT" sz="2844" i="1" dirty="0">
                <a:solidFill>
                  <a:srgbClr val="000000"/>
                </a:solidFill>
                <a:latin typeface="Libre Franklin" panose="020F0502020204030204" pitchFamily="2" charset="0"/>
              </a:rPr>
              <a:t>                                                                      D. Winnicott</a:t>
            </a:r>
            <a:endParaRPr lang="it-IT" altLang="it-IT" sz="2844" i="1" dirty="0"/>
          </a:p>
        </p:txBody>
      </p:sp>
      <p:pic>
        <p:nvPicPr>
          <p:cNvPr id="7171" name="Picture 3" descr="il primo psicoanalista infantile Donald Winnicott">
            <a:extLst>
              <a:ext uri="{FF2B5EF4-FFF2-40B4-BE49-F238E27FC236}">
                <a16:creationId xmlns:a16="http://schemas.microsoft.com/office/drawing/2014/main" id="{A9898833-11FD-47AE-FD3B-D52124E9B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771"/>
          <a:stretch>
            <a:fillRect/>
          </a:stretch>
        </p:blipFill>
        <p:spPr bwMode="auto">
          <a:xfrm>
            <a:off x="666045" y="2725138"/>
            <a:ext cx="3738880" cy="400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357938E9-FCFC-AD1D-80B9-EB1E73CA8728}"/>
              </a:ext>
            </a:extLst>
          </p:cNvPr>
          <p:cNvSpPr>
            <a:spLocks noGrp="1" noChangeArrowheads="1"/>
          </p:cNvSpPr>
          <p:nvPr>
            <p:ph type="title"/>
          </p:nvPr>
        </p:nvSpPr>
        <p:spPr>
          <a:xfrm>
            <a:off x="7371645" y="1273387"/>
            <a:ext cx="5479626" cy="2991556"/>
          </a:xfrm>
        </p:spPr>
        <p:txBody>
          <a:bodyPr/>
          <a:lstStyle/>
          <a:p>
            <a:r>
              <a:rPr lang="it-IT" altLang="it-IT" sz="2844" b="1"/>
              <a:t>Il setting intra-personale e inter-personale: contenitore mentale e relazionale</a:t>
            </a:r>
          </a:p>
        </p:txBody>
      </p:sp>
      <p:sp>
        <p:nvSpPr>
          <p:cNvPr id="8195" name="Segnaposto contenuto 2">
            <a:extLst>
              <a:ext uri="{FF2B5EF4-FFF2-40B4-BE49-F238E27FC236}">
                <a16:creationId xmlns:a16="http://schemas.microsoft.com/office/drawing/2014/main" id="{655AE132-C0BE-A52E-7D57-10346858119A}"/>
              </a:ext>
            </a:extLst>
          </p:cNvPr>
          <p:cNvSpPr>
            <a:spLocks noGrp="1" noChangeArrowheads="1"/>
          </p:cNvSpPr>
          <p:nvPr>
            <p:ph idx="1"/>
          </p:nvPr>
        </p:nvSpPr>
        <p:spPr>
          <a:xfrm>
            <a:off x="460587" y="5450276"/>
            <a:ext cx="12083627" cy="3318933"/>
          </a:xfrm>
        </p:spPr>
        <p:txBody>
          <a:bodyPr/>
          <a:lstStyle/>
          <a:p>
            <a:pPr marL="0" indent="0" algn="just">
              <a:buNone/>
            </a:pPr>
            <a:r>
              <a:rPr lang="it-IT" altLang="it-IT" sz="2844">
                <a:solidFill>
                  <a:srgbClr val="3B3B3B"/>
                </a:solidFill>
                <a:latin typeface="Open Sans" panose="020B0606030504020204" pitchFamily="34" charset="0"/>
              </a:rPr>
              <a:t>Costituito dall’incontro tra due individui, tra due modalità di funzionamento psichico, raccoglie l’insieme dei pensieri, emozioni e comportamenti immaginati e agiti nella relazione.</a:t>
            </a:r>
          </a:p>
          <a:p>
            <a:pPr marL="0" indent="0" algn="just">
              <a:buNone/>
            </a:pPr>
            <a:r>
              <a:rPr lang="it-IT" altLang="it-IT" sz="2844">
                <a:solidFill>
                  <a:srgbClr val="3B3B3B"/>
                </a:solidFill>
                <a:latin typeface="Open Sans" panose="020B0606030504020204" pitchFamily="34" charset="0"/>
              </a:rPr>
              <a:t>Vengono considerati i processi mentali delle persone coinvolte nell’intervento psicoterapico e l’attenzione viene focalizzata sulla sequenza di interazioni all’interno della relazione con l’altro da sé e con sè stesso.</a:t>
            </a:r>
            <a:endParaRPr lang="it-IT" altLang="it-IT" sz="2844"/>
          </a:p>
        </p:txBody>
      </p:sp>
      <p:pic>
        <p:nvPicPr>
          <p:cNvPr id="8196" name="Picture 2" descr="Come funziona la psicoterapia">
            <a:extLst>
              <a:ext uri="{FF2B5EF4-FFF2-40B4-BE49-F238E27FC236}">
                <a16:creationId xmlns:a16="http://schemas.microsoft.com/office/drawing/2014/main" id="{C1620E4F-EEFE-E1AF-FDF9-AB562F85A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5" y="781191"/>
            <a:ext cx="6705600" cy="397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3318471-3C5D-6220-D16A-BE090E21F1EB}"/>
              </a:ext>
            </a:extLst>
          </p:cNvPr>
          <p:cNvPicPr>
            <a:picLocks noChangeAspect="1"/>
          </p:cNvPicPr>
          <p:nvPr/>
        </p:nvPicPr>
        <p:blipFill>
          <a:blip r:embed="rId2"/>
          <a:stretch>
            <a:fillRect/>
          </a:stretch>
        </p:blipFill>
        <p:spPr>
          <a:xfrm>
            <a:off x="1815152" y="379105"/>
            <a:ext cx="9374495" cy="9374495"/>
          </a:xfrm>
          <a:prstGeom prst="rect">
            <a:avLst/>
          </a:prstGeom>
        </p:spPr>
      </p:pic>
    </p:spTree>
    <p:extLst>
      <p:ext uri="{BB962C8B-B14F-4D97-AF65-F5344CB8AC3E}">
        <p14:creationId xmlns:p14="http://schemas.microsoft.com/office/powerpoint/2010/main" val="2235389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Gradini O Livelli Di Colore Marrone Ruggine Brillante Macchiati Su Sfondi  Vettoriali Vuoti Di Colore Beige Pastello Molto Chiaro - Immagini  vettoriali stock e altre immagini di Astratto - iStock">
            <a:extLst>
              <a:ext uri="{FF2B5EF4-FFF2-40B4-BE49-F238E27FC236}">
                <a16:creationId xmlns:a16="http://schemas.microsoft.com/office/drawing/2014/main" id="{378BAEE0-3CD6-1B10-65AE-643A79BD4F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827" b="7693"/>
          <a:stretch/>
        </p:blipFill>
        <p:spPr bwMode="auto">
          <a:xfrm>
            <a:off x="-1" y="-26752"/>
            <a:ext cx="13004801" cy="97803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0FAF90A8-702B-C66B-897A-6A9AD358937B}"/>
              </a:ext>
            </a:extLst>
          </p:cNvPr>
          <p:cNvSpPr>
            <a:spLocks noChangeArrowheads="1"/>
          </p:cNvSpPr>
          <p:nvPr/>
        </p:nvSpPr>
        <p:spPr bwMode="auto">
          <a:xfrm>
            <a:off x="893763" y="2609782"/>
            <a:ext cx="10385946"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3200" b="0" i="0" u="none" strike="noStrike" cap="none" normalizeH="0" baseline="0" dirty="0">
                <a:ln>
                  <a:noFill/>
                </a:ln>
                <a:solidFill>
                  <a:schemeClr val="tx1"/>
                </a:solidFill>
                <a:effectLst/>
              </a:rPr>
              <a:t>«</a:t>
            </a:r>
            <a:r>
              <a:rPr kumimoji="0" lang="it-IT" altLang="it-IT" sz="3200" b="0" i="1" u="none" strike="noStrike" cap="none" normalizeH="0" baseline="0" dirty="0">
                <a:ln>
                  <a:noFill/>
                </a:ln>
                <a:solidFill>
                  <a:schemeClr val="tx1"/>
                </a:solidFill>
                <a:effectLst/>
              </a:rPr>
              <a:t>le qualità ottimali che il terapeuta deve possedere comprendono </a:t>
            </a:r>
            <a:r>
              <a:rPr kumimoji="0" lang="it-IT" altLang="it-IT" sz="3200" b="1" i="1" u="none" strike="noStrike" cap="none" normalizeH="0" baseline="0" dirty="0">
                <a:ln>
                  <a:noFill/>
                </a:ln>
                <a:solidFill>
                  <a:schemeClr val="tx1"/>
                </a:solidFill>
                <a:effectLst/>
              </a:rPr>
              <a:t>calore umano, empatia </a:t>
            </a:r>
            <a:r>
              <a:rPr kumimoji="0" lang="it-IT" altLang="it-IT" sz="3200" b="0" i="1" u="none" strike="noStrike" cap="none" normalizeH="0" baseline="0" dirty="0">
                <a:ln>
                  <a:noFill/>
                </a:ln>
                <a:solidFill>
                  <a:schemeClr val="tx1"/>
                </a:solidFill>
                <a:effectLst/>
              </a:rPr>
              <a:t>e </a:t>
            </a:r>
            <a:r>
              <a:rPr kumimoji="0" lang="it-IT" altLang="it-IT" sz="3200" b="1" i="1" u="none" strike="noStrike" cap="none" normalizeH="0" baseline="0" dirty="0">
                <a:ln>
                  <a:noFill/>
                </a:ln>
                <a:solidFill>
                  <a:schemeClr val="tx1"/>
                </a:solidFill>
                <a:effectLst/>
              </a:rPr>
              <a:t>schiettezza</a:t>
            </a:r>
            <a:r>
              <a:rPr kumimoji="0" lang="it-IT" altLang="it-IT" sz="3200" b="0" i="1" u="none" strike="noStrike" cap="none" normalizeH="0" baseline="0" dirty="0">
                <a:ln>
                  <a:noFill/>
                </a:ln>
                <a:solidFill>
                  <a:schemeClr val="tx1"/>
                </a:solidFill>
                <a:effectLst/>
              </a:rPr>
              <a:t>»</a:t>
            </a:r>
            <a:endParaRPr kumimoji="0" lang="it-IT" altLang="it-IT" sz="3200" b="0" i="0" u="none" strike="noStrike" cap="none" normalizeH="0" baseline="0" dirty="0">
              <a:ln>
                <a:noFill/>
              </a:ln>
              <a:solidFill>
                <a:schemeClr val="tx1"/>
              </a:solidFill>
              <a:effectLst/>
            </a:endParaRPr>
          </a:p>
        </p:txBody>
      </p:sp>
      <p:sp>
        <p:nvSpPr>
          <p:cNvPr id="8" name="CasellaDiTesto 7">
            <a:extLst>
              <a:ext uri="{FF2B5EF4-FFF2-40B4-BE49-F238E27FC236}">
                <a16:creationId xmlns:a16="http://schemas.microsoft.com/office/drawing/2014/main" id="{9A942C78-626E-3BA1-CDAB-7F607EBC805A}"/>
              </a:ext>
            </a:extLst>
          </p:cNvPr>
          <p:cNvSpPr txBox="1"/>
          <p:nvPr/>
        </p:nvSpPr>
        <p:spPr>
          <a:xfrm>
            <a:off x="8980227" y="3891718"/>
            <a:ext cx="1951629" cy="461665"/>
          </a:xfrm>
          <a:prstGeom prst="rect">
            <a:avLst/>
          </a:prstGeom>
          <a:noFill/>
        </p:spPr>
        <p:txBody>
          <a:bodyPr wrap="square">
            <a:spAutoFit/>
          </a:bodyPr>
          <a:lstStyle/>
          <a:p>
            <a:r>
              <a:rPr kumimoji="0" lang="it-IT" altLang="it-IT" sz="2400" b="1" i="1" strike="noStrike" cap="none" normalizeH="0" baseline="0" dirty="0">
                <a:ln>
                  <a:noFill/>
                </a:ln>
                <a:effectLst/>
              </a:rPr>
              <a:t> Aaron Beck </a:t>
            </a:r>
            <a:endParaRPr lang="it-IT" sz="2400" b="1" i="1" dirty="0"/>
          </a:p>
        </p:txBody>
      </p:sp>
      <p:sp>
        <p:nvSpPr>
          <p:cNvPr id="11" name="Titolo 1">
            <a:extLst>
              <a:ext uri="{FF2B5EF4-FFF2-40B4-BE49-F238E27FC236}">
                <a16:creationId xmlns:a16="http://schemas.microsoft.com/office/drawing/2014/main" id="{54E86300-5D29-0008-E7A8-2C625496363C}"/>
              </a:ext>
            </a:extLst>
          </p:cNvPr>
          <p:cNvSpPr>
            <a:spLocks noGrp="1"/>
          </p:cNvSpPr>
          <p:nvPr>
            <p:ph type="title"/>
          </p:nvPr>
        </p:nvSpPr>
        <p:spPr>
          <a:xfrm>
            <a:off x="893763" y="519113"/>
            <a:ext cx="11217275" cy="1885950"/>
          </a:xfrm>
        </p:spPr>
        <p:txBody>
          <a:bodyPr/>
          <a:lstStyle/>
          <a:p>
            <a:r>
              <a:rPr lang="it-IT" altLang="it-IT" sz="4800" b="1" dirty="0">
                <a:solidFill>
                  <a:srgbClr val="696572"/>
                </a:solidFill>
                <a:effectLst>
                  <a:outerShdw blurRad="38100" dist="38100" dir="2700000" algn="tl">
                    <a:srgbClr val="000000">
                      <a:alpha val="43137"/>
                    </a:srgbClr>
                  </a:outerShdw>
                </a:effectLst>
              </a:rPr>
              <a:t>Sul tema della relazione terapeutica…</a:t>
            </a:r>
            <a:endParaRPr lang="it-IT"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581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A938FF9-9BDD-90CB-B523-E233FE6366C7}"/>
              </a:ext>
            </a:extLst>
          </p:cNvPr>
          <p:cNvSpPr txBox="1"/>
          <p:nvPr/>
        </p:nvSpPr>
        <p:spPr>
          <a:xfrm>
            <a:off x="2876265" y="936656"/>
            <a:ext cx="6503158" cy="1261884"/>
          </a:xfrm>
          <a:prstGeom prst="rect">
            <a:avLst/>
          </a:prstGeom>
          <a:noFill/>
        </p:spPr>
        <p:txBody>
          <a:bodyPr wrap="square">
            <a:spAutoFit/>
          </a:bodyPr>
          <a:lstStyle/>
          <a:p>
            <a:pPr algn="ctr"/>
            <a:r>
              <a:rPr lang="it-IT" sz="4000" b="1" i="0" dirty="0">
                <a:effectLst/>
                <a:latin typeface="Roboto" panose="02000000000000000000" pitchFamily="2" charset="0"/>
              </a:rPr>
              <a:t>Alleanza terapeutica</a:t>
            </a:r>
            <a:r>
              <a:rPr lang="it-IT" sz="4000" b="0" i="0" dirty="0">
                <a:effectLst/>
                <a:latin typeface="Roboto" panose="02000000000000000000" pitchFamily="2" charset="0"/>
              </a:rPr>
              <a:t> </a:t>
            </a:r>
          </a:p>
          <a:p>
            <a:pPr algn="ctr"/>
            <a:endParaRPr lang="it-IT" sz="3600" dirty="0">
              <a:latin typeface="Roboto" panose="02000000000000000000" pitchFamily="2" charset="0"/>
            </a:endParaRPr>
          </a:p>
        </p:txBody>
      </p:sp>
      <p:sp>
        <p:nvSpPr>
          <p:cNvPr id="6" name="CasellaDiTesto 5">
            <a:extLst>
              <a:ext uri="{FF2B5EF4-FFF2-40B4-BE49-F238E27FC236}">
                <a16:creationId xmlns:a16="http://schemas.microsoft.com/office/drawing/2014/main" id="{ECFF64D5-150A-FD14-A23D-62ED594804F1}"/>
              </a:ext>
            </a:extLst>
          </p:cNvPr>
          <p:cNvSpPr txBox="1"/>
          <p:nvPr/>
        </p:nvSpPr>
        <p:spPr>
          <a:xfrm>
            <a:off x="6837529" y="1748052"/>
            <a:ext cx="1583140" cy="369332"/>
          </a:xfrm>
          <a:prstGeom prst="rect">
            <a:avLst/>
          </a:prstGeom>
          <a:noFill/>
        </p:spPr>
        <p:txBody>
          <a:bodyPr wrap="square">
            <a:spAutoFit/>
          </a:bodyPr>
          <a:lstStyle/>
          <a:p>
            <a:r>
              <a:rPr lang="it-IT" sz="1800" b="0" i="0" dirty="0">
                <a:effectLst/>
                <a:latin typeface="Roboto" panose="02000000000000000000" pitchFamily="2" charset="0"/>
              </a:rPr>
              <a:t>Bordin (1979) </a:t>
            </a:r>
            <a:endParaRPr lang="it-IT" dirty="0"/>
          </a:p>
        </p:txBody>
      </p:sp>
      <p:sp>
        <p:nvSpPr>
          <p:cNvPr id="8" name="CasellaDiTesto 7">
            <a:extLst>
              <a:ext uri="{FF2B5EF4-FFF2-40B4-BE49-F238E27FC236}">
                <a16:creationId xmlns:a16="http://schemas.microsoft.com/office/drawing/2014/main" id="{9B04C4A7-93DE-22C7-C086-A6952F412187}"/>
              </a:ext>
            </a:extLst>
          </p:cNvPr>
          <p:cNvSpPr txBox="1"/>
          <p:nvPr/>
        </p:nvSpPr>
        <p:spPr>
          <a:xfrm>
            <a:off x="640686" y="5369243"/>
            <a:ext cx="11723428" cy="2677656"/>
          </a:xfrm>
          <a:prstGeom prst="rect">
            <a:avLst/>
          </a:prstGeom>
          <a:noFill/>
        </p:spPr>
        <p:txBody>
          <a:bodyPr wrap="square">
            <a:spAutoFit/>
          </a:bodyPr>
          <a:lstStyle/>
          <a:p>
            <a:pPr marL="457200" indent="-457200">
              <a:buFontTx/>
              <a:buChar char="-"/>
            </a:pPr>
            <a:r>
              <a:rPr lang="it-IT" sz="2800" b="1" i="0" dirty="0">
                <a:effectLst/>
                <a:latin typeface="Roboto" panose="02000000000000000000" pitchFamily="2" charset="0"/>
              </a:rPr>
              <a:t>esplicita condivisione di obiettivi </a:t>
            </a:r>
            <a:r>
              <a:rPr lang="it-IT" sz="2800" i="0" dirty="0">
                <a:effectLst/>
                <a:latin typeface="Roboto" panose="02000000000000000000" pitchFamily="2" charset="0"/>
              </a:rPr>
              <a:t>da parte di paziente e terapeuta;</a:t>
            </a:r>
            <a:br>
              <a:rPr lang="it-IT" sz="2800" dirty="0"/>
            </a:br>
            <a:endParaRPr lang="it-IT" sz="2800" dirty="0"/>
          </a:p>
          <a:p>
            <a:pPr marL="457200" indent="-457200">
              <a:buFontTx/>
              <a:buChar char="-"/>
            </a:pPr>
            <a:r>
              <a:rPr lang="it-IT" sz="2800" b="1" i="0" dirty="0">
                <a:effectLst/>
                <a:latin typeface="Roboto" panose="02000000000000000000" pitchFamily="2" charset="0"/>
              </a:rPr>
              <a:t>chiara definizione di compiti reciproci</a:t>
            </a:r>
            <a:r>
              <a:rPr lang="it-IT" sz="2800" i="0" dirty="0">
                <a:effectLst/>
                <a:latin typeface="Roboto" panose="02000000000000000000" pitchFamily="2" charset="0"/>
              </a:rPr>
              <a:t> all’inizio del trattamento;</a:t>
            </a:r>
            <a:br>
              <a:rPr lang="it-IT" sz="2800" dirty="0"/>
            </a:br>
            <a:endParaRPr lang="it-IT" sz="2800" dirty="0"/>
          </a:p>
          <a:p>
            <a:pPr marL="457200" indent="-457200">
              <a:buFontTx/>
              <a:buChar char="-"/>
            </a:pPr>
            <a:r>
              <a:rPr lang="it-IT" sz="2800" i="0" dirty="0">
                <a:effectLst/>
                <a:latin typeface="Roboto" panose="02000000000000000000" pitchFamily="2" charset="0"/>
              </a:rPr>
              <a:t>tipo di </a:t>
            </a:r>
            <a:r>
              <a:rPr lang="it-IT" sz="2800" b="1" i="0" dirty="0">
                <a:effectLst/>
                <a:latin typeface="Roboto" panose="02000000000000000000" pitchFamily="2" charset="0"/>
              </a:rPr>
              <a:t>legame affettivo </a:t>
            </a:r>
            <a:r>
              <a:rPr lang="it-IT" sz="2800" i="0" dirty="0">
                <a:effectLst/>
                <a:latin typeface="Roboto" panose="02000000000000000000" pitchFamily="2" charset="0"/>
              </a:rPr>
              <a:t>che si costituisce fra i due, caratterizzato da </a:t>
            </a:r>
            <a:r>
              <a:rPr lang="it-IT" sz="2800" b="1" i="0" dirty="0">
                <a:effectLst/>
                <a:latin typeface="Roboto" panose="02000000000000000000" pitchFamily="2" charset="0"/>
              </a:rPr>
              <a:t>fiducia e rispetto</a:t>
            </a:r>
            <a:r>
              <a:rPr lang="it-IT" sz="2800" i="0" dirty="0">
                <a:effectLst/>
                <a:latin typeface="Roboto" panose="02000000000000000000" pitchFamily="2" charset="0"/>
              </a:rPr>
              <a:t>.</a:t>
            </a:r>
            <a:endParaRPr lang="it-IT" sz="2800" dirty="0"/>
          </a:p>
        </p:txBody>
      </p:sp>
      <p:pic>
        <p:nvPicPr>
          <p:cNvPr id="9" name="Immagine 8">
            <a:extLst>
              <a:ext uri="{FF2B5EF4-FFF2-40B4-BE49-F238E27FC236}">
                <a16:creationId xmlns:a16="http://schemas.microsoft.com/office/drawing/2014/main" id="{009C30C8-175A-E60F-89E4-B6D4BFF15CD9}"/>
              </a:ext>
            </a:extLst>
          </p:cNvPr>
          <p:cNvPicPr>
            <a:picLocks noChangeAspect="1"/>
          </p:cNvPicPr>
          <p:nvPr/>
        </p:nvPicPr>
        <p:blipFill>
          <a:blip r:embed="rId2"/>
          <a:stretch>
            <a:fillRect/>
          </a:stretch>
        </p:blipFill>
        <p:spPr>
          <a:xfrm>
            <a:off x="3008180" y="2249579"/>
            <a:ext cx="6239328" cy="3119664"/>
          </a:xfrm>
          <a:prstGeom prst="rect">
            <a:avLst/>
          </a:prstGeom>
        </p:spPr>
      </p:pic>
    </p:spTree>
    <p:extLst>
      <p:ext uri="{BB962C8B-B14F-4D97-AF65-F5344CB8AC3E}">
        <p14:creationId xmlns:p14="http://schemas.microsoft.com/office/powerpoint/2010/main" val="2221139045"/>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e">
  <a:themeElements>
    <a:clrScheme name="Ione">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1559</TotalTime>
  <Words>1976</Words>
  <Application>Microsoft Office PowerPoint</Application>
  <PresentationFormat>Personalizzato</PresentationFormat>
  <Paragraphs>211</Paragraphs>
  <Slides>35</Slides>
  <Notes>1</Notes>
  <HiddenSlides>1</HiddenSlides>
  <MMClips>1</MMClips>
  <ScaleCrop>false</ScaleCrop>
  <HeadingPairs>
    <vt:vector size="6" baseType="variant">
      <vt:variant>
        <vt:lpstr>Caratteri utilizzati</vt:lpstr>
      </vt:variant>
      <vt:variant>
        <vt:i4>18</vt:i4>
      </vt:variant>
      <vt:variant>
        <vt:lpstr>Tema</vt:lpstr>
      </vt:variant>
      <vt:variant>
        <vt:i4>2</vt:i4>
      </vt:variant>
      <vt:variant>
        <vt:lpstr>Titoli diapositive</vt:lpstr>
      </vt:variant>
      <vt:variant>
        <vt:i4>35</vt:i4>
      </vt:variant>
    </vt:vector>
  </HeadingPairs>
  <TitlesOfParts>
    <vt:vector size="55" baseType="lpstr">
      <vt:lpstr>Batang</vt:lpstr>
      <vt:lpstr>AAAAAG+Helvetica</vt:lpstr>
      <vt:lpstr>Arial</vt:lpstr>
      <vt:lpstr>Baskerville Old Face</vt:lpstr>
      <vt:lpstr>Calibri</vt:lpstr>
      <vt:lpstr>Calibri Light</vt:lpstr>
      <vt:lpstr>Calibri-Light</vt:lpstr>
      <vt:lpstr>Cambria Math</vt:lpstr>
      <vt:lpstr>Century Gothic</vt:lpstr>
      <vt:lpstr>ColaborateThinRegular</vt:lpstr>
      <vt:lpstr>Comic Sans MS</vt:lpstr>
      <vt:lpstr>Georgia</vt:lpstr>
      <vt:lpstr>Helvetica</vt:lpstr>
      <vt:lpstr>Helvetica Neue</vt:lpstr>
      <vt:lpstr>Libre Franklin</vt:lpstr>
      <vt:lpstr>Open Sans</vt:lpstr>
      <vt:lpstr>Roboto</vt:lpstr>
      <vt:lpstr>Wingdings 3</vt:lpstr>
      <vt:lpstr>Tema di Office</vt:lpstr>
      <vt:lpstr>Ione</vt:lpstr>
      <vt:lpstr>Presentazione standard di PowerPoint</vt:lpstr>
      <vt:lpstr>Presentazione standard di PowerPoint</vt:lpstr>
      <vt:lpstr>Presentazione standard di PowerPoint</vt:lpstr>
      <vt:lpstr>Alle origini…</vt:lpstr>
      <vt:lpstr>Presentazione standard di PowerPoint</vt:lpstr>
      <vt:lpstr>Il setting intra-personale e inter-personale: contenitore mentale e relazionale</vt:lpstr>
      <vt:lpstr>Presentazione standard di PowerPoint</vt:lpstr>
      <vt:lpstr>Sul tema della relazione terapeutica…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“Questo è troppo difficile. Non posso farcela”.  “Perché non ce la faccio?  Sembrava tutto semplice quando lo leggevo sui manuali. Vorrei che ci fosse qualcuno che mi suggerisca cosa fare.  Forse non sono tagliato per questo tipo di lavoro, forse questo lavoro non fa per me.  Sono così poco arguto.  Forse dovrei inviare questo paziente a qualcuno che sa davvero cosa fare…”</vt:lpstr>
      <vt:lpstr>Presentazione standard di PowerPoint</vt:lpstr>
      <vt:lpstr>Presentazione standard di PowerPoint</vt:lpstr>
      <vt:lpstr>NORMALIZZARE</vt:lpstr>
      <vt:lpstr>Presentazione standard di PowerPoint</vt:lpstr>
      <vt:lpstr>Presentazione standard di PowerPoint</vt:lpstr>
      <vt:lpstr>Presentazione standard di PowerPoint</vt:lpstr>
      <vt:lpstr>Presentazione standard di PowerPoint</vt:lpstr>
      <vt:lpstr>Presentazione standard di PowerPoint</vt:lpstr>
      <vt:lpstr>LA COMUNICAZIONE NON VERBALE E PARAVERBALE</vt:lpstr>
      <vt:lpstr>Il corpo e/è la parola</vt:lpstr>
      <vt:lpstr>Presentazione standard di PowerPoint</vt:lpstr>
      <vt:lpstr>EMOZIONI IN TERAPIA</vt:lpstr>
      <vt:lpstr>IL SÉ AUTOCRITICO</vt:lpstr>
      <vt:lpstr>Dall’autocritica                alla compassione</vt:lpstr>
      <vt:lpstr>Presentazione standard di PowerPoint</vt:lpstr>
      <vt:lpstr>Presentazione standard di PowerPoint</vt:lpstr>
      <vt:lpstr>Presentazione standard di PowerPoint</vt:lpstr>
      <vt:lpstr>Presentazione standard di PowerPoint</vt:lpstr>
      <vt:lpstr>DESCRIVO   Defusione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Donzelli</dc:creator>
  <cp:lastModifiedBy>counseling psicologico servizio unict</cp:lastModifiedBy>
  <cp:revision>38</cp:revision>
  <dcterms:modified xsi:type="dcterms:W3CDTF">2026-02-22T16:32:00Z</dcterms:modified>
</cp:coreProperties>
</file>