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73" r:id="rId3"/>
    <p:sldId id="274" r:id="rId4"/>
    <p:sldId id="275" r:id="rId5"/>
    <p:sldId id="264" r:id="rId6"/>
    <p:sldId id="269" r:id="rId7"/>
    <p:sldId id="306" r:id="rId8"/>
    <p:sldId id="305" r:id="rId9"/>
    <p:sldId id="307" r:id="rId10"/>
    <p:sldId id="266" r:id="rId11"/>
    <p:sldId id="336" r:id="rId12"/>
    <p:sldId id="319" r:id="rId13"/>
    <p:sldId id="321" r:id="rId14"/>
    <p:sldId id="310" r:id="rId15"/>
    <p:sldId id="311" r:id="rId16"/>
    <p:sldId id="318" r:id="rId17"/>
    <p:sldId id="313" r:id="rId18"/>
    <p:sldId id="312" r:id="rId19"/>
    <p:sldId id="315" r:id="rId20"/>
    <p:sldId id="316" r:id="rId21"/>
    <p:sldId id="324" r:id="rId22"/>
    <p:sldId id="325" r:id="rId23"/>
    <p:sldId id="277" r:id="rId24"/>
    <p:sldId id="341" r:id="rId25"/>
    <p:sldId id="326" r:id="rId26"/>
    <p:sldId id="433" r:id="rId27"/>
    <p:sldId id="337" r:id="rId28"/>
    <p:sldId id="338" r:id="rId29"/>
    <p:sldId id="343" r:id="rId30"/>
    <p:sldId id="339" r:id="rId31"/>
    <p:sldId id="342" r:id="rId32"/>
    <p:sldId id="278" r:id="rId33"/>
    <p:sldId id="279" r:id="rId34"/>
    <p:sldId id="335" r:id="rId35"/>
    <p:sldId id="340" r:id="rId36"/>
    <p:sldId id="330" r:id="rId37"/>
    <p:sldId id="331" r:id="rId38"/>
    <p:sldId id="344" r:id="rId39"/>
    <p:sldId id="345" r:id="rId40"/>
    <p:sldId id="434" r:id="rId41"/>
    <p:sldId id="418" r:id="rId42"/>
    <p:sldId id="376" r:id="rId43"/>
    <p:sldId id="393" r:id="rId44"/>
    <p:sldId id="394" r:id="rId45"/>
    <p:sldId id="395" r:id="rId46"/>
    <p:sldId id="378" r:id="rId47"/>
    <p:sldId id="383" r:id="rId48"/>
    <p:sldId id="382" r:id="rId49"/>
    <p:sldId id="402" r:id="rId50"/>
    <p:sldId id="403" r:id="rId51"/>
    <p:sldId id="404" r:id="rId52"/>
    <p:sldId id="425" r:id="rId53"/>
    <p:sldId id="426" r:id="rId54"/>
    <p:sldId id="294" r:id="rId55"/>
    <p:sldId id="430" r:id="rId56"/>
    <p:sldId id="431" r:id="rId57"/>
    <p:sldId id="432" r:id="rId58"/>
    <p:sldId id="349" r:id="rId59"/>
    <p:sldId id="351" r:id="rId60"/>
    <p:sldId id="352" r:id="rId61"/>
    <p:sldId id="355" r:id="rId62"/>
    <p:sldId id="356" r:id="rId63"/>
    <p:sldId id="361" r:id="rId64"/>
    <p:sldId id="362" r:id="rId65"/>
    <p:sldId id="363" r:id="rId66"/>
    <p:sldId id="428" r:id="rId67"/>
    <p:sldId id="365" r:id="rId68"/>
    <p:sldId id="366" r:id="rId69"/>
    <p:sldId id="367" r:id="rId70"/>
    <p:sldId id="299" r:id="rId71"/>
    <p:sldId id="276" r:id="rId7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7102"/>
  </p:normalViewPr>
  <p:slideViewPr>
    <p:cSldViewPr snapToGrid="0">
      <p:cViewPr varScale="1">
        <p:scale>
          <a:sx n="93" d="100"/>
          <a:sy n="93" d="100"/>
        </p:scale>
        <p:origin x="113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68E4F-6ACE-394F-BD16-A71C7B5929EB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CDADA5-D56B-B541-8307-1CE9984B0626}">
      <dgm:prSet/>
      <dgm:spPr/>
      <dgm:t>
        <a:bodyPr/>
        <a:lstStyle/>
        <a:p>
          <a:pPr rtl="0"/>
          <a:r>
            <a:rPr lang="it-IT"/>
            <a:t>Evitare le distrazioni</a:t>
          </a:r>
        </a:p>
      </dgm:t>
    </dgm:pt>
    <dgm:pt modelId="{AEBCE737-83B0-8A4A-A754-711647C63904}" type="parTrans" cxnId="{805E5CD4-2C39-DC47-936D-E9A0E4DCA3DD}">
      <dgm:prSet/>
      <dgm:spPr/>
      <dgm:t>
        <a:bodyPr/>
        <a:lstStyle/>
        <a:p>
          <a:endParaRPr lang="it-IT"/>
        </a:p>
      </dgm:t>
    </dgm:pt>
    <dgm:pt modelId="{A308EDF3-AB1B-E440-A6A6-26795A0ADAF9}" type="sibTrans" cxnId="{805E5CD4-2C39-DC47-936D-E9A0E4DCA3DD}">
      <dgm:prSet/>
      <dgm:spPr/>
      <dgm:t>
        <a:bodyPr/>
        <a:lstStyle/>
        <a:p>
          <a:endParaRPr lang="it-IT"/>
        </a:p>
      </dgm:t>
    </dgm:pt>
    <dgm:pt modelId="{88069288-33EF-B746-B2FC-82BA300745AD}">
      <dgm:prSet/>
      <dgm:spPr/>
      <dgm:t>
        <a:bodyPr/>
        <a:lstStyle/>
        <a:p>
          <a:pPr rtl="0"/>
          <a:r>
            <a:rPr lang="it-IT"/>
            <a:t>Consentire l’adattamento dell’allievo</a:t>
          </a:r>
        </a:p>
      </dgm:t>
    </dgm:pt>
    <dgm:pt modelId="{8BCFD007-950F-BD4C-86A2-E45026B62316}" type="parTrans" cxnId="{CA49C566-EBF5-2541-9CF5-1F9E6053206D}">
      <dgm:prSet/>
      <dgm:spPr/>
      <dgm:t>
        <a:bodyPr/>
        <a:lstStyle/>
        <a:p>
          <a:endParaRPr lang="it-IT"/>
        </a:p>
      </dgm:t>
    </dgm:pt>
    <dgm:pt modelId="{33353DBC-8230-114D-BCCE-91096386F046}" type="sibTrans" cxnId="{CA49C566-EBF5-2541-9CF5-1F9E6053206D}">
      <dgm:prSet/>
      <dgm:spPr/>
      <dgm:t>
        <a:bodyPr/>
        <a:lstStyle/>
        <a:p>
          <a:endParaRPr lang="it-IT"/>
        </a:p>
      </dgm:t>
    </dgm:pt>
    <dgm:pt modelId="{492D9C5D-A213-BE44-BC07-429E9A8EB91D}">
      <dgm:prSet/>
      <dgm:spPr/>
      <dgm:t>
        <a:bodyPr/>
        <a:lstStyle/>
        <a:p>
          <a:pPr rtl="0"/>
          <a:r>
            <a:rPr lang="it-IT"/>
            <a:t>Usare il rinforzo non contingente</a:t>
          </a:r>
        </a:p>
      </dgm:t>
    </dgm:pt>
    <dgm:pt modelId="{7AFA079B-0DFC-9744-B509-F62D0721A57E}" type="parTrans" cxnId="{4973FF4E-B009-1343-B060-8A562F0BEBF7}">
      <dgm:prSet/>
      <dgm:spPr/>
      <dgm:t>
        <a:bodyPr/>
        <a:lstStyle/>
        <a:p>
          <a:endParaRPr lang="it-IT"/>
        </a:p>
      </dgm:t>
    </dgm:pt>
    <dgm:pt modelId="{4A9F2A0D-239E-B24E-9209-B3118B69F0EE}" type="sibTrans" cxnId="{4973FF4E-B009-1343-B060-8A562F0BEBF7}">
      <dgm:prSet/>
      <dgm:spPr/>
      <dgm:t>
        <a:bodyPr/>
        <a:lstStyle/>
        <a:p>
          <a:endParaRPr lang="it-IT"/>
        </a:p>
      </dgm:t>
    </dgm:pt>
    <dgm:pt modelId="{153538C5-D6CD-2741-9638-16AE36843BB3}" type="pres">
      <dgm:prSet presAssocID="{33E68E4F-6ACE-394F-BD16-A71C7B5929EB}" presName="Name0" presStyleCnt="0">
        <dgm:presLayoutVars>
          <dgm:dir/>
          <dgm:resizeHandles val="exact"/>
        </dgm:presLayoutVars>
      </dgm:prSet>
      <dgm:spPr/>
    </dgm:pt>
    <dgm:pt modelId="{B1CBC1F5-E733-EC41-AB7B-1BDE429C22F4}" type="pres">
      <dgm:prSet presAssocID="{4CCDADA5-D56B-B541-8307-1CE9984B0626}" presName="node" presStyleLbl="node1" presStyleIdx="0" presStyleCnt="3" custRadScaleRad="72723">
        <dgm:presLayoutVars>
          <dgm:bulletEnabled val="1"/>
        </dgm:presLayoutVars>
      </dgm:prSet>
      <dgm:spPr/>
    </dgm:pt>
    <dgm:pt modelId="{1037A15D-D580-AD46-974D-60DD31A78A8C}" type="pres">
      <dgm:prSet presAssocID="{A308EDF3-AB1B-E440-A6A6-26795A0ADAF9}" presName="sibTrans" presStyleLbl="sibTrans2D1" presStyleIdx="0" presStyleCnt="3"/>
      <dgm:spPr/>
    </dgm:pt>
    <dgm:pt modelId="{211F4C05-1A63-FF41-ACE6-258D0B8B9E70}" type="pres">
      <dgm:prSet presAssocID="{A308EDF3-AB1B-E440-A6A6-26795A0ADAF9}" presName="connectorText" presStyleLbl="sibTrans2D1" presStyleIdx="0" presStyleCnt="3"/>
      <dgm:spPr/>
    </dgm:pt>
    <dgm:pt modelId="{E8F66D91-07ED-CC46-9E1B-ABCDEECF7521}" type="pres">
      <dgm:prSet presAssocID="{88069288-33EF-B746-B2FC-82BA300745AD}" presName="node" presStyleLbl="node1" presStyleIdx="1" presStyleCnt="3">
        <dgm:presLayoutVars>
          <dgm:bulletEnabled val="1"/>
        </dgm:presLayoutVars>
      </dgm:prSet>
      <dgm:spPr/>
    </dgm:pt>
    <dgm:pt modelId="{8E5BE51B-864B-3340-BDEE-D0F4F1D57D50}" type="pres">
      <dgm:prSet presAssocID="{33353DBC-8230-114D-BCCE-91096386F046}" presName="sibTrans" presStyleLbl="sibTrans2D1" presStyleIdx="1" presStyleCnt="3"/>
      <dgm:spPr/>
    </dgm:pt>
    <dgm:pt modelId="{8C404218-FFC2-B34F-A183-C223CD330C12}" type="pres">
      <dgm:prSet presAssocID="{33353DBC-8230-114D-BCCE-91096386F046}" presName="connectorText" presStyleLbl="sibTrans2D1" presStyleIdx="1" presStyleCnt="3"/>
      <dgm:spPr/>
    </dgm:pt>
    <dgm:pt modelId="{849A3BB8-1273-BC48-AEA5-B600CB97A2D0}" type="pres">
      <dgm:prSet presAssocID="{492D9C5D-A213-BE44-BC07-429E9A8EB91D}" presName="node" presStyleLbl="node1" presStyleIdx="2" presStyleCnt="3">
        <dgm:presLayoutVars>
          <dgm:bulletEnabled val="1"/>
        </dgm:presLayoutVars>
      </dgm:prSet>
      <dgm:spPr/>
    </dgm:pt>
    <dgm:pt modelId="{64A3A043-4F94-0145-89C9-4CC7F0ACCC52}" type="pres">
      <dgm:prSet presAssocID="{4A9F2A0D-239E-B24E-9209-B3118B69F0EE}" presName="sibTrans" presStyleLbl="sibTrans2D1" presStyleIdx="2" presStyleCnt="3"/>
      <dgm:spPr/>
    </dgm:pt>
    <dgm:pt modelId="{3B7EA6EC-F124-384D-ABA1-AF9356601067}" type="pres">
      <dgm:prSet presAssocID="{4A9F2A0D-239E-B24E-9209-B3118B69F0EE}" presName="connectorText" presStyleLbl="sibTrans2D1" presStyleIdx="2" presStyleCnt="3"/>
      <dgm:spPr/>
    </dgm:pt>
  </dgm:ptLst>
  <dgm:cxnLst>
    <dgm:cxn modelId="{E1C1BB42-314E-443E-9DE8-26790FA2C34D}" type="presOf" srcId="{492D9C5D-A213-BE44-BC07-429E9A8EB91D}" destId="{849A3BB8-1273-BC48-AEA5-B600CB97A2D0}" srcOrd="0" destOrd="0" presId="urn:microsoft.com/office/officeart/2005/8/layout/cycle7"/>
    <dgm:cxn modelId="{4973FF4E-B009-1343-B060-8A562F0BEBF7}" srcId="{33E68E4F-6ACE-394F-BD16-A71C7B5929EB}" destId="{492D9C5D-A213-BE44-BC07-429E9A8EB91D}" srcOrd="2" destOrd="0" parTransId="{7AFA079B-0DFC-9744-B509-F62D0721A57E}" sibTransId="{4A9F2A0D-239E-B24E-9209-B3118B69F0EE}"/>
    <dgm:cxn modelId="{4261C855-BC95-400A-BCB8-6DFB3CBA57EB}" type="presOf" srcId="{4A9F2A0D-239E-B24E-9209-B3118B69F0EE}" destId="{3B7EA6EC-F124-384D-ABA1-AF9356601067}" srcOrd="1" destOrd="0" presId="urn:microsoft.com/office/officeart/2005/8/layout/cycle7"/>
    <dgm:cxn modelId="{26D0605D-1E8B-4857-8E9F-89A942BC4D18}" type="presOf" srcId="{A308EDF3-AB1B-E440-A6A6-26795A0ADAF9}" destId="{1037A15D-D580-AD46-974D-60DD31A78A8C}" srcOrd="0" destOrd="0" presId="urn:microsoft.com/office/officeart/2005/8/layout/cycle7"/>
    <dgm:cxn modelId="{C69A6064-A55E-4E25-B395-E4EEDE7E8E88}" type="presOf" srcId="{33353DBC-8230-114D-BCCE-91096386F046}" destId="{8C404218-FFC2-B34F-A183-C223CD330C12}" srcOrd="1" destOrd="0" presId="urn:microsoft.com/office/officeart/2005/8/layout/cycle7"/>
    <dgm:cxn modelId="{CA49C566-EBF5-2541-9CF5-1F9E6053206D}" srcId="{33E68E4F-6ACE-394F-BD16-A71C7B5929EB}" destId="{88069288-33EF-B746-B2FC-82BA300745AD}" srcOrd="1" destOrd="0" parTransId="{8BCFD007-950F-BD4C-86A2-E45026B62316}" sibTransId="{33353DBC-8230-114D-BCCE-91096386F046}"/>
    <dgm:cxn modelId="{B502046A-B55C-40BC-8F0D-140D60369FD1}" type="presOf" srcId="{33353DBC-8230-114D-BCCE-91096386F046}" destId="{8E5BE51B-864B-3340-BDEE-D0F4F1D57D50}" srcOrd="0" destOrd="0" presId="urn:microsoft.com/office/officeart/2005/8/layout/cycle7"/>
    <dgm:cxn modelId="{1BD8E578-AF7A-40E5-886B-562D9B77A0C4}" type="presOf" srcId="{33E68E4F-6ACE-394F-BD16-A71C7B5929EB}" destId="{153538C5-D6CD-2741-9638-16AE36843BB3}" srcOrd="0" destOrd="0" presId="urn:microsoft.com/office/officeart/2005/8/layout/cycle7"/>
    <dgm:cxn modelId="{B65C4DBE-BFC5-4CE1-95F5-EF45B494F2EE}" type="presOf" srcId="{4CCDADA5-D56B-B541-8307-1CE9984B0626}" destId="{B1CBC1F5-E733-EC41-AB7B-1BDE429C22F4}" srcOrd="0" destOrd="0" presId="urn:microsoft.com/office/officeart/2005/8/layout/cycle7"/>
    <dgm:cxn modelId="{85F0B8CB-89FD-49C1-8CE8-1E5F2BFD5A2B}" type="presOf" srcId="{4A9F2A0D-239E-B24E-9209-B3118B69F0EE}" destId="{64A3A043-4F94-0145-89C9-4CC7F0ACCC52}" srcOrd="0" destOrd="0" presId="urn:microsoft.com/office/officeart/2005/8/layout/cycle7"/>
    <dgm:cxn modelId="{BC2D0FCE-CB0C-4EE1-8DC7-EBFF6B525E3A}" type="presOf" srcId="{A308EDF3-AB1B-E440-A6A6-26795A0ADAF9}" destId="{211F4C05-1A63-FF41-ACE6-258D0B8B9E70}" srcOrd="1" destOrd="0" presId="urn:microsoft.com/office/officeart/2005/8/layout/cycle7"/>
    <dgm:cxn modelId="{805E5CD4-2C39-DC47-936D-E9A0E4DCA3DD}" srcId="{33E68E4F-6ACE-394F-BD16-A71C7B5929EB}" destId="{4CCDADA5-D56B-B541-8307-1CE9984B0626}" srcOrd="0" destOrd="0" parTransId="{AEBCE737-83B0-8A4A-A754-711647C63904}" sibTransId="{A308EDF3-AB1B-E440-A6A6-26795A0ADAF9}"/>
    <dgm:cxn modelId="{E94B07FB-008F-40AC-95B4-75B64EBE6FB2}" type="presOf" srcId="{88069288-33EF-B746-B2FC-82BA300745AD}" destId="{E8F66D91-07ED-CC46-9E1B-ABCDEECF7521}" srcOrd="0" destOrd="0" presId="urn:microsoft.com/office/officeart/2005/8/layout/cycle7"/>
    <dgm:cxn modelId="{D547B023-804F-4C1B-AA34-341E985AEE88}" type="presParOf" srcId="{153538C5-D6CD-2741-9638-16AE36843BB3}" destId="{B1CBC1F5-E733-EC41-AB7B-1BDE429C22F4}" srcOrd="0" destOrd="0" presId="urn:microsoft.com/office/officeart/2005/8/layout/cycle7"/>
    <dgm:cxn modelId="{C8B6977B-8D39-48D8-AE95-9AA0EB086315}" type="presParOf" srcId="{153538C5-D6CD-2741-9638-16AE36843BB3}" destId="{1037A15D-D580-AD46-974D-60DD31A78A8C}" srcOrd="1" destOrd="0" presId="urn:microsoft.com/office/officeart/2005/8/layout/cycle7"/>
    <dgm:cxn modelId="{359E01C7-1577-4A92-B63D-480D873C4AF3}" type="presParOf" srcId="{1037A15D-D580-AD46-974D-60DD31A78A8C}" destId="{211F4C05-1A63-FF41-ACE6-258D0B8B9E70}" srcOrd="0" destOrd="0" presId="urn:microsoft.com/office/officeart/2005/8/layout/cycle7"/>
    <dgm:cxn modelId="{2D2759DF-6274-44ED-A4DB-81CEBD97F349}" type="presParOf" srcId="{153538C5-D6CD-2741-9638-16AE36843BB3}" destId="{E8F66D91-07ED-CC46-9E1B-ABCDEECF7521}" srcOrd="2" destOrd="0" presId="urn:microsoft.com/office/officeart/2005/8/layout/cycle7"/>
    <dgm:cxn modelId="{55535508-979B-4417-BF7A-030D3925C086}" type="presParOf" srcId="{153538C5-D6CD-2741-9638-16AE36843BB3}" destId="{8E5BE51B-864B-3340-BDEE-D0F4F1D57D50}" srcOrd="3" destOrd="0" presId="urn:microsoft.com/office/officeart/2005/8/layout/cycle7"/>
    <dgm:cxn modelId="{C170E720-5E43-4B46-BF45-9590C62D3A48}" type="presParOf" srcId="{8E5BE51B-864B-3340-BDEE-D0F4F1D57D50}" destId="{8C404218-FFC2-B34F-A183-C223CD330C12}" srcOrd="0" destOrd="0" presId="urn:microsoft.com/office/officeart/2005/8/layout/cycle7"/>
    <dgm:cxn modelId="{9009E0D1-D736-4AB1-8235-3768EEE69A60}" type="presParOf" srcId="{153538C5-D6CD-2741-9638-16AE36843BB3}" destId="{849A3BB8-1273-BC48-AEA5-B600CB97A2D0}" srcOrd="4" destOrd="0" presId="urn:microsoft.com/office/officeart/2005/8/layout/cycle7"/>
    <dgm:cxn modelId="{6ACDD6D7-7AE1-448C-AD3C-FD7F533DEA98}" type="presParOf" srcId="{153538C5-D6CD-2741-9638-16AE36843BB3}" destId="{64A3A043-4F94-0145-89C9-4CC7F0ACCC52}" srcOrd="5" destOrd="0" presId="urn:microsoft.com/office/officeart/2005/8/layout/cycle7"/>
    <dgm:cxn modelId="{A0A9EEF5-D4E0-4389-B36A-DE97C80A5C3A}" type="presParOf" srcId="{64A3A043-4F94-0145-89C9-4CC7F0ACCC52}" destId="{3B7EA6EC-F124-384D-ABA1-AF935660106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BC1F5-E733-EC41-AB7B-1BDE429C22F4}">
      <dsp:nvSpPr>
        <dsp:cNvPr id="0" name=""/>
        <dsp:cNvSpPr/>
      </dsp:nvSpPr>
      <dsp:spPr>
        <a:xfrm>
          <a:off x="2744693" y="662053"/>
          <a:ext cx="2540802" cy="1270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Evitare le distrazioni</a:t>
          </a:r>
        </a:p>
      </dsp:txBody>
      <dsp:txXfrm>
        <a:off x="2781902" y="699262"/>
        <a:ext cx="2466384" cy="1195983"/>
      </dsp:txXfrm>
    </dsp:sp>
    <dsp:sp modelId="{1037A15D-D580-AD46-974D-60DD31A78A8C}">
      <dsp:nvSpPr>
        <dsp:cNvPr id="0" name=""/>
        <dsp:cNvSpPr/>
      </dsp:nvSpPr>
      <dsp:spPr>
        <a:xfrm rot="3287420">
          <a:off x="4402126" y="2561193"/>
          <a:ext cx="1323569" cy="4446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4535518" y="2650121"/>
        <a:ext cx="1056785" cy="266784"/>
      </dsp:txXfrm>
    </dsp:sp>
    <dsp:sp modelId="{E8F66D91-07ED-CC46-9E1B-ABCDEECF7521}">
      <dsp:nvSpPr>
        <dsp:cNvPr id="0" name=""/>
        <dsp:cNvSpPr/>
      </dsp:nvSpPr>
      <dsp:spPr>
        <a:xfrm>
          <a:off x="4842325" y="3634572"/>
          <a:ext cx="2540802" cy="1270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Consentire l’adattamento dell’allievo</a:t>
          </a:r>
        </a:p>
      </dsp:txBody>
      <dsp:txXfrm>
        <a:off x="4879534" y="3671781"/>
        <a:ext cx="2466384" cy="1195983"/>
      </dsp:txXfrm>
    </dsp:sp>
    <dsp:sp modelId="{8E5BE51B-864B-3340-BDEE-D0F4F1D57D50}">
      <dsp:nvSpPr>
        <dsp:cNvPr id="0" name=""/>
        <dsp:cNvSpPr/>
      </dsp:nvSpPr>
      <dsp:spPr>
        <a:xfrm rot="10800000">
          <a:off x="3353310" y="4047452"/>
          <a:ext cx="1323569" cy="4446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10800000">
        <a:off x="3486702" y="4136380"/>
        <a:ext cx="1056785" cy="266784"/>
      </dsp:txXfrm>
    </dsp:sp>
    <dsp:sp modelId="{849A3BB8-1273-BC48-AEA5-B600CB97A2D0}">
      <dsp:nvSpPr>
        <dsp:cNvPr id="0" name=""/>
        <dsp:cNvSpPr/>
      </dsp:nvSpPr>
      <dsp:spPr>
        <a:xfrm>
          <a:off x="647062" y="3634572"/>
          <a:ext cx="2540802" cy="1270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Usare il rinforzo non contingente</a:t>
          </a:r>
        </a:p>
      </dsp:txBody>
      <dsp:txXfrm>
        <a:off x="684271" y="3671781"/>
        <a:ext cx="2466384" cy="1195983"/>
      </dsp:txXfrm>
    </dsp:sp>
    <dsp:sp modelId="{64A3A043-4F94-0145-89C9-4CC7F0ACCC52}">
      <dsp:nvSpPr>
        <dsp:cNvPr id="0" name=""/>
        <dsp:cNvSpPr/>
      </dsp:nvSpPr>
      <dsp:spPr>
        <a:xfrm rot="18312580">
          <a:off x="2304494" y="2561193"/>
          <a:ext cx="1323569" cy="4446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2437886" y="2650121"/>
        <a:ext cx="1056785" cy="26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00F91-2B30-4DD3-90D4-08CC34827662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2BE1-2EE4-4401-BC21-EFF2E94F11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8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66989-057B-4335-A4BF-0BF239B2F37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17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1"/>
          <p:cNvSpPr txBox="1">
            <a:spLocks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23" tIns="45762" rIns="91523" bIns="45762"/>
          <a:lstStyle>
            <a:lvl1pPr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0525" algn="l"/>
                <a:tab pos="784225" algn="l"/>
                <a:tab pos="1177925" algn="l"/>
                <a:tab pos="1573213" algn="l"/>
                <a:tab pos="1966913" algn="l"/>
                <a:tab pos="2359025" algn="l"/>
                <a:tab pos="2754313" algn="l"/>
                <a:tab pos="3148013" algn="l"/>
                <a:tab pos="3541713" algn="l"/>
                <a:tab pos="3935413" algn="l"/>
                <a:tab pos="4329113" algn="l"/>
                <a:tab pos="4722813" algn="l"/>
                <a:tab pos="5116513" algn="l"/>
                <a:tab pos="5511800" algn="l"/>
                <a:tab pos="5905500" algn="l"/>
                <a:tab pos="6299200" algn="l"/>
                <a:tab pos="6691313" algn="l"/>
                <a:tab pos="7086600" algn="l"/>
                <a:tab pos="7480300" algn="l"/>
                <a:tab pos="78740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fld id="{DBE5B9C8-530D-4B4D-9F78-D333D2F11EC6}" type="slidenum">
              <a:rPr lang="it-IT">
                <a:solidFill>
                  <a:srgbClr val="FFFFFF"/>
                </a:solidFill>
              </a:rPr>
              <a:pPr>
                <a:lnSpc>
                  <a:spcPct val="95000"/>
                </a:lnSpc>
                <a:buClr>
                  <a:srgbClr val="000000"/>
                </a:buClr>
                <a:buSzPct val="100000"/>
              </a:pPr>
              <a:t>54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1003300" y="684213"/>
            <a:ext cx="4851400" cy="3430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2" tIns="40081" rIns="80162" bIns="40081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1076325" y="4094163"/>
            <a:ext cx="4899025" cy="3275012"/>
          </a:xfrm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76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MS PGothic" charset="0"/>
            </a:endParaRPr>
          </a:p>
        </p:txBody>
      </p:sp>
      <p:sp>
        <p:nvSpPr>
          <p:cNvPr id="66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4CEB13D-E68C-DD4E-A90E-F4C63B7F4DA7}" type="slidenum">
              <a:rPr lang="it-IT" sz="1200"/>
              <a:pPr/>
              <a:t>55</a:t>
            </a:fld>
            <a:endParaRPr 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12DB-016B-4CEF-9947-78EDFFB2AE51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2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080" indent="-340920">
              <a:spcBef>
                <a:spcPts val="2401"/>
              </a:spcBef>
              <a:buClr>
                <a:srgbClr val="BAABE3"/>
              </a:buClr>
              <a:buFont typeface="Candara"/>
              <a:buChar char="•"/>
            </a:pPr>
            <a:r>
              <a:rPr lang="it-IT" sz="2800" b="1" spc="-1" dirty="0">
                <a:solidFill>
                  <a:srgbClr val="C9211E"/>
                </a:solidFill>
                <a:latin typeface="Candara"/>
                <a:ea typeface="DejaVu Sans"/>
              </a:rPr>
              <a:t>Diagnosi</a:t>
            </a:r>
            <a:r>
              <a:rPr lang="it-IT" sz="2800" spc="-1" dirty="0">
                <a:solidFill>
                  <a:schemeClr val="tx1"/>
                </a:solidFill>
                <a:latin typeface="Arial"/>
                <a:ea typeface="+mn-ea"/>
              </a:rPr>
              <a:t>: t</a:t>
            </a:r>
            <a:r>
              <a:rPr lang="it-IT" sz="2600" spc="-1" dirty="0">
                <a:solidFill>
                  <a:srgbClr val="2F1F58"/>
                </a:solidFill>
                <a:latin typeface="Candara"/>
                <a:ea typeface="DejaVu Sans"/>
              </a:rPr>
              <a:t>ermine legato ad una </a:t>
            </a:r>
            <a:r>
              <a:rPr lang="it-IT" sz="2600" b="1" spc="-1" dirty="0">
                <a:solidFill>
                  <a:srgbClr val="2F1F58"/>
                </a:solidFill>
                <a:latin typeface="Candara"/>
                <a:ea typeface="DejaVu Sans"/>
              </a:rPr>
              <a:t>connotazione nosografica</a:t>
            </a:r>
            <a:r>
              <a:rPr lang="it-IT" sz="2600" spc="-1" dirty="0">
                <a:solidFill>
                  <a:srgbClr val="2F1F58"/>
                </a:solidFill>
                <a:latin typeface="Candara"/>
                <a:ea typeface="DejaVu Sans"/>
              </a:rPr>
              <a:t>, che genera la convinzione che il mancato possesso di una abilità - evidenziato dalla diagnosi - sia l’equivalente del sintomo di una patologia. </a:t>
            </a:r>
            <a:endParaRPr lang="it-IT" sz="2600" spc="-1" dirty="0">
              <a:solidFill>
                <a:schemeClr val="tx1"/>
              </a:solidFill>
              <a:latin typeface="Arial"/>
              <a:ea typeface="+mn-ea"/>
            </a:endParaRPr>
          </a:p>
          <a:p>
            <a:pPr marL="343080" indent="-340920">
              <a:spcBef>
                <a:spcPts val="2401"/>
              </a:spcBef>
              <a:buClr>
                <a:srgbClr val="BAABE3"/>
              </a:buClr>
              <a:buFont typeface="Candara"/>
              <a:buChar char="•"/>
            </a:pPr>
            <a:r>
              <a:rPr lang="it-IT" sz="2800" b="1" spc="-1" dirty="0">
                <a:solidFill>
                  <a:srgbClr val="C9211E"/>
                </a:solidFill>
                <a:latin typeface="Candara"/>
                <a:ea typeface="DejaVu Sans"/>
              </a:rPr>
              <a:t>Approccio psicometrico</a:t>
            </a:r>
            <a:r>
              <a:rPr lang="it-IT" sz="2800" spc="-1" dirty="0">
                <a:solidFill>
                  <a:srgbClr val="C9211E"/>
                </a:solidFill>
                <a:latin typeface="Candara"/>
                <a:ea typeface="DejaVu Sans"/>
              </a:rPr>
              <a:t>:</a:t>
            </a:r>
            <a:r>
              <a:rPr lang="it-IT" sz="2800" spc="-1" dirty="0">
                <a:solidFill>
                  <a:srgbClr val="383D3C"/>
                </a:solidFill>
                <a:latin typeface="Candara"/>
                <a:ea typeface="DejaVu Sans"/>
              </a:rPr>
              <a:t> uso di </a:t>
            </a:r>
            <a:r>
              <a:rPr lang="it-IT" sz="2800" spc="-1" dirty="0">
                <a:solidFill>
                  <a:srgbClr val="355269"/>
                </a:solidFill>
                <a:latin typeface="Candara"/>
                <a:ea typeface="DejaVu Sans"/>
              </a:rPr>
              <a:t>s</a:t>
            </a:r>
            <a:r>
              <a:rPr lang="it-IT" sz="2800" spc="-1" dirty="0">
                <a:solidFill>
                  <a:srgbClr val="2F1F58"/>
                </a:solidFill>
                <a:latin typeface="Candara"/>
                <a:ea typeface="DejaVu Sans"/>
              </a:rPr>
              <a:t>trumenti standardizzati, basati su norme precise, di competenza esclusiva di  neuropsichiatri e psicologi. </a:t>
            </a:r>
            <a:endParaRPr lang="it-IT" sz="2800" spc="-1" dirty="0">
              <a:latin typeface="Arial"/>
            </a:endParaRPr>
          </a:p>
          <a:p>
            <a:pPr>
              <a:spcBef>
                <a:spcPts val="601"/>
              </a:spcBef>
            </a:pPr>
            <a:r>
              <a:rPr lang="it-IT" sz="2800" spc="-1" dirty="0">
                <a:solidFill>
                  <a:srgbClr val="2F1F58"/>
                </a:solidFill>
                <a:latin typeface="Candara"/>
                <a:ea typeface="DejaVu Sans"/>
              </a:rPr>
              <a:t>Emergono alcune difficoltà riguardanti l’uso dell’approccio psicometrico, al fine di </a:t>
            </a:r>
            <a:r>
              <a:rPr lang="it-IT" sz="2800" spc="-1" dirty="0">
                <a:solidFill>
                  <a:srgbClr val="C9211E"/>
                </a:solidFill>
                <a:latin typeface="Candara"/>
                <a:ea typeface="DejaVu Sans"/>
              </a:rPr>
              <a:t>identificare lo sviluppo atipico dal punto di vista dei </a:t>
            </a:r>
            <a:r>
              <a:rPr lang="it-IT" sz="2800" b="1" spc="-1" dirty="0">
                <a:solidFill>
                  <a:srgbClr val="C9211E"/>
                </a:solidFill>
                <a:latin typeface="Candara"/>
                <a:ea typeface="DejaVu Sans"/>
              </a:rPr>
              <a:t>bisogni</a:t>
            </a:r>
            <a:r>
              <a:rPr lang="it-IT" sz="2800" spc="-1" dirty="0">
                <a:solidFill>
                  <a:srgbClr val="C9211E"/>
                </a:solidFill>
                <a:latin typeface="Candara"/>
                <a:ea typeface="DejaVu Sans"/>
              </a:rPr>
              <a:t> della persona. </a:t>
            </a:r>
            <a:endParaRPr lang="it-IT" sz="2800" spc="-1" dirty="0">
              <a:latin typeface="Arial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32BE1-2EE4-4401-BC21-EFF2E94F115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4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4B5946-14B5-46C3-88BF-63B877531F8E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907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it-IT" dirty="0" err="1"/>
              <a:t>Piacismo</a:t>
            </a:r>
            <a:endParaRPr lang="it-IT" dirty="0"/>
          </a:p>
          <a:p>
            <a:pPr lvl="1"/>
            <a:r>
              <a:rPr lang="it-IT" dirty="0"/>
              <a:t>Atti autolesionistici</a:t>
            </a:r>
          </a:p>
          <a:p>
            <a:pPr lvl="1"/>
            <a:r>
              <a:rPr lang="it-IT" dirty="0"/>
              <a:t>Aggressioni verbali e fisiche</a:t>
            </a:r>
          </a:p>
          <a:p>
            <a:pPr lvl="1"/>
            <a:r>
              <a:rPr lang="it-IT" dirty="0"/>
              <a:t>Comportamenti oppositivi: blocco, chiusura in sé, evitamento</a:t>
            </a:r>
          </a:p>
          <a:p>
            <a:pPr lvl="1"/>
            <a:r>
              <a:rPr lang="it-IT" dirty="0"/>
              <a:t>Rituali ossessivi</a:t>
            </a:r>
          </a:p>
          <a:p>
            <a:pPr lvl="1"/>
            <a:r>
              <a:rPr lang="it-IT" dirty="0"/>
              <a:t>Reazioni emotive esagerate (rabbia, fobie, ansia, pianto)</a:t>
            </a:r>
          </a:p>
          <a:p>
            <a:pPr lvl="1"/>
            <a:r>
              <a:rPr lang="it-IT" dirty="0"/>
              <a:t>Verbalizzazioni bizzarre, parolacce, insulti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32BE1-2EE4-4401-BC21-EFF2E94F115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7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D4978-4E4A-4298-9357-DD9685CB3E88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021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/>
              <a:t>Gli interventi più efficaci nel migliorare la serenità familiare sono basati sull’acquisizione e il miglioramento delle abilità sociali da un lato e sulla modificazione del comportamento dall’altro. 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D4978-4E4A-4298-9357-DD9685CB3E88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960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D4978-4E4A-4298-9357-DD9685CB3E88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510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 docente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E’ necessario rimuovere ciò che provoca stress nel docente</a:t>
            </a:r>
            <a:r>
              <a:rPr lang="it-IT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lo studente si alza senza permesso, interviene a sproposito, non ascolta l’insegnante, disturba i compagni, pensa ad altro , mangia, beve, etc.).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Dove non fosse possibile per mancanza di elementi collaborativi, una volta identificata la fonte di tale stress è necessario ridurre o meglio ancora regolare il proprio investimento emotivo e psicologico, oltre che fisico: ecco allora che diventa fondamentale RIFLETTERE E FARSI DELLE DOMANDE.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012DB-016B-4CEF-9947-78EDFFB2AE5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03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caso dei comportamenti problematici, non mi basta solo misurare l’occorrenza, ma ho necessità di comprendere </a:t>
            </a:r>
            <a:r>
              <a:rPr lang="it-IT" dirty="0">
                <a:solidFill>
                  <a:srgbClr val="FF0000"/>
                </a:solidFill>
              </a:rPr>
              <a:t>perché</a:t>
            </a:r>
            <a:r>
              <a:rPr lang="it-IT" dirty="0"/>
              <a:t> accadono. </a:t>
            </a:r>
          </a:p>
          <a:p>
            <a:r>
              <a:rPr lang="it-IT" dirty="0"/>
              <a:t> Ho bisogno di comprendere cioè la </a:t>
            </a:r>
            <a:r>
              <a:rPr lang="it-IT" dirty="0">
                <a:solidFill>
                  <a:srgbClr val="FF0000"/>
                </a:solidFill>
              </a:rPr>
              <a:t>funzione</a:t>
            </a:r>
            <a:r>
              <a:rPr lang="it-IT" dirty="0"/>
              <a:t> che riveste il comportamento problema per il soggetto.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32BE1-2EE4-4401-BC21-EFF2E94F115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6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4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75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021" y="44624"/>
            <a:ext cx="11952651" cy="125272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43339" y="1556793"/>
            <a:ext cx="12001333" cy="2736304"/>
          </a:xfrm>
        </p:spPr>
        <p:txBody>
          <a:bodyPr/>
          <a:lstStyle>
            <a:lvl1pPr>
              <a:defRPr sz="3000"/>
            </a:lvl1pPr>
            <a:extLst/>
          </a:lstStyle>
          <a:p>
            <a:pPr lvl="0" eaLnBrk="1" latinLnBrk="0" hangingPunct="1"/>
            <a:r>
              <a:rPr lang="it-IT" dirty="0"/>
              <a:t>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2683-F989-4686-A4D6-3B8B0D64E102}" type="slidenum">
              <a:rPr lang="en-GB" smtClean="0"/>
              <a:t>‹N›</a:t>
            </a:fld>
            <a:endParaRPr lang="en-GB"/>
          </a:p>
        </p:txBody>
      </p:sp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143339" y="4365104"/>
            <a:ext cx="7872875" cy="2376264"/>
          </a:xfrm>
        </p:spPr>
        <p:txBody>
          <a:bodyPr/>
          <a:lstStyle>
            <a:lvl1pPr>
              <a:defRPr sz="3000"/>
            </a:lvl1pPr>
            <a:extLst/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9880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021" y="44624"/>
            <a:ext cx="11952651" cy="125272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extLst/>
          </a:lstStyle>
          <a:p>
            <a:r>
              <a:rPr kumimoji="0" lang="it-IT" dirty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43339" y="1556793"/>
            <a:ext cx="12001333" cy="2736304"/>
          </a:xfrm>
        </p:spPr>
        <p:txBody>
          <a:bodyPr/>
          <a:lstStyle>
            <a:lvl1pPr>
              <a:defRPr sz="3000"/>
            </a:lvl1pPr>
            <a:extLst/>
          </a:lstStyle>
          <a:p>
            <a:pPr lvl="0" eaLnBrk="1" latinLnBrk="0" hangingPunct="1"/>
            <a:r>
              <a:rPr lang="it-IT" dirty="0"/>
              <a:t>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2683-F989-4686-A4D6-3B8B0D64E102}" type="slidenum">
              <a:rPr lang="en-GB" smtClean="0"/>
              <a:t>‹N›</a:t>
            </a:fld>
            <a:endParaRPr lang="en-GB"/>
          </a:p>
        </p:txBody>
      </p:sp>
      <p:sp>
        <p:nvSpPr>
          <p:cNvPr id="9" name="Segnaposto contenuto 2"/>
          <p:cNvSpPr>
            <a:spLocks noGrp="1"/>
          </p:cNvSpPr>
          <p:nvPr>
            <p:ph idx="13"/>
          </p:nvPr>
        </p:nvSpPr>
        <p:spPr>
          <a:xfrm>
            <a:off x="143339" y="4365104"/>
            <a:ext cx="7872875" cy="2376264"/>
          </a:xfrm>
        </p:spPr>
        <p:txBody>
          <a:bodyPr/>
          <a:lstStyle>
            <a:lvl1pPr>
              <a:defRPr sz="3000"/>
            </a:lvl1pPr>
            <a:extLst/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23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92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96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10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24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51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89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37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9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EBA5-85A4-4A00-8E6B-D8FF7AEF753E}" type="datetimeFigureOut">
              <a:rPr lang="it-IT" smtClean="0"/>
              <a:t>24/05/25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32CB-546F-4B58-8992-7673258DD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82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ella.chifari@itd.cnr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it/imgres?imgurl=http://spazioweb.inwind.it/pasta/immagini/ricetta.gif&amp;imgrefurl=http://spazioweb.inwind.it/pasta/ricetta.htm&amp;usg=__7vdLjmU7KpexxpoF_QnJL4Y10xc=&amp;h=364&amp;w=368&amp;sz=9&amp;hl=it&amp;start=4&amp;sig2=EbjUsvDxzmKA4zgAoi-Ofw&amp;itbs=1&amp;tbnid=T-5Pph0KzOPQoM:&amp;tbnh=121&amp;tbnw=122&amp;prev=/images?q=ricetta&amp;hl=it&amp;sa=G&amp;gbv=2&amp;tbs=isch:1&amp;ei=zmkkTPixKJer_Qadt8DGB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whaamproject.eu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9900" y="278523"/>
            <a:ext cx="1001088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L’ADHD: strategie di ANALISI E MODIFICAZIONE del comportamento problema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9900" y="2770671"/>
            <a:ext cx="6528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Antonella Chifari</a:t>
            </a:r>
          </a:p>
          <a:p>
            <a:r>
              <a:rPr lang="it-IT" dirty="0"/>
              <a:t>Psicologo, Psicoterapeuta cognitivo-comportamentale, Ricercatore</a:t>
            </a:r>
          </a:p>
          <a:p>
            <a:r>
              <a:rPr lang="it-IT" dirty="0"/>
              <a:t>Istituto per le Tecnologie Didattiche, U.O. di Palermo </a:t>
            </a:r>
          </a:p>
          <a:p>
            <a:r>
              <a:rPr lang="it-IT" i="1" dirty="0"/>
              <a:t>Consiglio Nazionale delle Ricerche</a:t>
            </a:r>
          </a:p>
          <a:p>
            <a:r>
              <a:rPr lang="it-IT" dirty="0"/>
              <a:t>Via Ugo La Malfa, 153 – 90146, Palermo</a:t>
            </a:r>
          </a:p>
          <a:p>
            <a:r>
              <a:rPr lang="it-IT" dirty="0" err="1"/>
              <a:t>Tel</a:t>
            </a:r>
            <a:r>
              <a:rPr lang="it-IT" dirty="0"/>
              <a:t>/Fax: 0916809215/091 6809239</a:t>
            </a:r>
          </a:p>
          <a:p>
            <a:r>
              <a:rPr lang="it-IT" dirty="0"/>
              <a:t>cellulare: 338 9216987</a:t>
            </a:r>
          </a:p>
          <a:p>
            <a:r>
              <a:rPr lang="it-IT" dirty="0"/>
              <a:t>e-mail: </a:t>
            </a:r>
            <a:r>
              <a:rPr lang="it-IT" u="sng" dirty="0">
                <a:hlinkClick r:id="rId2"/>
              </a:rPr>
              <a:t>antonella.chifari@itd.cnr.it</a:t>
            </a:r>
            <a:endParaRPr lang="it-IT" dirty="0"/>
          </a:p>
          <a:p>
            <a:r>
              <a:rPr lang="it-IT" dirty="0"/>
              <a:t>Skype: </a:t>
            </a:r>
            <a:r>
              <a:rPr lang="it-IT" dirty="0" err="1"/>
              <a:t>antonella.chifari</a:t>
            </a:r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635700" y="6210145"/>
            <a:ext cx="27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Palermo, 24 MAGGIO 2025</a:t>
            </a:r>
          </a:p>
        </p:txBody>
      </p:sp>
    </p:spTree>
    <p:extLst>
      <p:ext uri="{BB962C8B-B14F-4D97-AF65-F5344CB8AC3E}">
        <p14:creationId xmlns:p14="http://schemas.microsoft.com/office/powerpoint/2010/main" val="563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74" y="5755033"/>
            <a:ext cx="6200775" cy="466725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1237129" y="416859"/>
            <a:ext cx="9227766" cy="5458106"/>
            <a:chOff x="1237129" y="416859"/>
            <a:chExt cx="9227766" cy="545810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921" y="632012"/>
              <a:ext cx="9035974" cy="5242953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1237129" y="416859"/>
              <a:ext cx="6091518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dirty="0"/>
                <a:t>INDICATORI TEMPERAMENTALI PRECOCI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93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" y="3055173"/>
            <a:ext cx="5528665" cy="3695252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230906" y="548642"/>
            <a:ext cx="6669741" cy="4762947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      Vantaggi di una diagnosi precoce:</a:t>
            </a:r>
          </a:p>
          <a:p>
            <a:pPr marL="457200" lvl="1" indent="0">
              <a:buNone/>
            </a:pPr>
            <a:r>
              <a:rPr lang="it-IT" altLang="it-IT" sz="2000" dirty="0"/>
              <a:t>possibilità di agire su difficoltà che altrimenti tenderebbero ad accentuarsi e a diventare sempre più difficilmente recuperabili con il passare del tempo;</a:t>
            </a:r>
          </a:p>
          <a:p>
            <a:pPr marL="457200" lvl="1" indent="0">
              <a:buNone/>
            </a:pPr>
            <a:r>
              <a:rPr lang="it-IT" altLang="it-IT" sz="2000" dirty="0"/>
              <a:t>riduzione della probabilità di un insuccesso scolastico che, come si sa, tende ad abbassare nell’alunno l’autostima e la motivazione allo studio;</a:t>
            </a:r>
          </a:p>
          <a:p>
            <a:pPr marL="457200" lvl="1" indent="0">
              <a:buNone/>
            </a:pPr>
            <a:r>
              <a:rPr lang="it-IT" altLang="it-IT" sz="2000" dirty="0"/>
              <a:t>capacità di promuovere nel soggetto una motivazione positiva verso gli apprendimenti scolastici, in grado di diminuire il dislivello fra il bambino in difficoltà e i suoi coetanei;</a:t>
            </a:r>
          </a:p>
          <a:p>
            <a:pPr marL="457200" lvl="1" indent="0">
              <a:buNone/>
            </a:pPr>
            <a:r>
              <a:rPr lang="it-IT" altLang="it-IT" sz="2000" dirty="0"/>
              <a:t>maggiore efficacia delle strategie ed economia rispetto ai metodi più tardivi.</a:t>
            </a:r>
          </a:p>
        </p:txBody>
      </p:sp>
    </p:spTree>
    <p:extLst>
      <p:ext uri="{BB962C8B-B14F-4D97-AF65-F5344CB8AC3E}">
        <p14:creationId xmlns:p14="http://schemas.microsoft.com/office/powerpoint/2010/main" val="417906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70" y="67385"/>
            <a:ext cx="3942301" cy="26282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31" y="420609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900" dirty="0" err="1"/>
              <a:t>Comorbilità</a:t>
            </a:r>
            <a:br>
              <a:rPr lang="it-IT" altLang="it-IT" sz="4000" dirty="0"/>
            </a:br>
            <a:endParaRPr lang="it-IT" altLang="it-IT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91431" y="1750645"/>
            <a:ext cx="10173551" cy="468479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b="1" dirty="0"/>
              <a:t>DISTURBI D’ANSIA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b="1" dirty="0"/>
              <a:t>DISTURBI DELL’UMORE </a:t>
            </a:r>
            <a:r>
              <a:rPr lang="it-IT" altLang="it-IT" sz="2400" b="1" dirty="0">
                <a:sym typeface="Wingdings" panose="05000000000000000000" pitchFamily="2" charset="2"/>
              </a:rPr>
              <a:t> </a:t>
            </a:r>
            <a:r>
              <a:rPr lang="it-IT" altLang="it-IT" sz="2400" b="1" dirty="0"/>
              <a:t>ADHD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000" dirty="0"/>
              <a:t>I frequenti insuccessi nelle esperienze scolastiche e interpersonali minano l’autostima contribuendo a sviluppare uno stile di </a:t>
            </a:r>
            <a:r>
              <a:rPr lang="it-IT" altLang="it-IT" sz="2000" i="1" dirty="0" err="1"/>
              <a:t>learned</a:t>
            </a:r>
            <a:r>
              <a:rPr lang="it-IT" altLang="it-IT" sz="2000" i="1" dirty="0"/>
              <a:t> </a:t>
            </a:r>
            <a:r>
              <a:rPr lang="it-IT" altLang="it-IT" sz="2000" i="1" dirty="0" err="1"/>
              <a:t>helplessness</a:t>
            </a:r>
            <a:r>
              <a:rPr lang="it-IT" altLang="it-IT" sz="2000" dirty="0"/>
              <a:t>, anticamera di un disturbo dell’umore.</a:t>
            </a:r>
            <a:endParaRPr lang="it-IT" altLang="it-IT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0070C0"/>
                </a:solidFill>
              </a:rPr>
              <a:t>DISTURBI SPECIFICI DELL’APPRENDIMENTO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b="1" dirty="0"/>
              <a:t>ABUSO DI SOSTANZE</a:t>
            </a:r>
            <a:endParaRPr lang="it-IT" altLang="it-IT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400" b="1" dirty="0"/>
              <a:t>ALTRI DISTURBI DEL COMPORTAMENTO: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b="1" dirty="0"/>
              <a:t>	</a:t>
            </a:r>
            <a:r>
              <a:rPr lang="it-IT" altLang="it-IT" sz="2400" dirty="0"/>
              <a:t>Compresenza di ADHD con disturbo oppositivo provocatorio e disturbo della condotta (ADHD prima dei 3 anni </a:t>
            </a:r>
            <a:r>
              <a:rPr lang="it-IT" altLang="it-IT" sz="2400" dirty="0">
                <a:sym typeface="Wingdings" panose="05000000000000000000" pitchFamily="2" charset="2"/>
              </a:rPr>
              <a:t> </a:t>
            </a:r>
            <a:r>
              <a:rPr lang="it-IT" altLang="it-IT" sz="2400" dirty="0"/>
              <a:t>maggiore probabilità di insorgenza disturbo della condotta).</a:t>
            </a:r>
          </a:p>
          <a:p>
            <a:pPr>
              <a:buNone/>
            </a:pPr>
            <a:r>
              <a:rPr lang="it-IT" altLang="it-IT" sz="2400" dirty="0"/>
              <a:t>Il 30% - 35% dei soggetti con deficit attentivo presentano consistenti </a:t>
            </a:r>
            <a:r>
              <a:rPr lang="it-IT" altLang="it-IT" sz="2400" b="1" dirty="0">
                <a:solidFill>
                  <a:srgbClr val="C00000"/>
                </a:solidFill>
              </a:rPr>
              <a:t>PROBLEMI DI AGGRESSIVITA’ </a:t>
            </a:r>
            <a:r>
              <a:rPr lang="it-IT" altLang="it-IT" sz="2400" dirty="0"/>
              <a:t>(</a:t>
            </a:r>
            <a:r>
              <a:rPr lang="it-IT" altLang="it-IT" sz="2400" dirty="0" err="1"/>
              <a:t>Biederman</a:t>
            </a:r>
            <a:r>
              <a:rPr lang="it-IT" altLang="it-IT" sz="2400" dirty="0"/>
              <a:t> et al.,1987).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19094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24" y="3576158"/>
            <a:ext cx="3291886" cy="3030279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8684" y="822325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sz="4000" dirty="0"/>
              <a:t>Eziopatogenesi</a:t>
            </a:r>
            <a:br>
              <a:rPr lang="it-IT" altLang="it-IT" sz="4000" dirty="0"/>
            </a:br>
            <a:endParaRPr lang="it-IT" altLang="it-IT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391093" y="1984043"/>
            <a:ext cx="7210648" cy="411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dirty="0"/>
              <a:t>E’ CORRELATA ALLA </a:t>
            </a:r>
            <a:r>
              <a:rPr lang="it-IT" altLang="it-IT" sz="2400" b="1" dirty="0">
                <a:solidFill>
                  <a:schemeClr val="accent5"/>
                </a:solidFill>
              </a:rPr>
              <a:t>NATURA TRANSAZIONALE DEL DISTURBO </a:t>
            </a:r>
            <a:r>
              <a:rPr lang="it-IT" altLang="it-IT" sz="2400" dirty="0"/>
              <a:t>(Henkel e </a:t>
            </a:r>
            <a:r>
              <a:rPr lang="it-IT" altLang="it-IT" sz="2400" dirty="0" err="1"/>
              <a:t>Whalen</a:t>
            </a:r>
            <a:r>
              <a:rPr lang="it-IT" altLang="it-IT" sz="2400" dirty="0"/>
              <a:t>, 1989), risultato cioè dell’interazione tra aspetti di tipo biologico funzionale, l’ambiente, dove tutto ciò si sviluppa, e i sistemi relazionali.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4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FATTORI ORGANICI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FAMILIARITÀ: 35%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FATTORI AMBIENTALI ED EDUCATIVI: </a:t>
            </a:r>
            <a:r>
              <a:rPr lang="it-IT" altLang="it-IT" sz="2400" dirty="0"/>
              <a:t>povertà, deprivazione socio-culturale, stile educativo, ecc.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SOVRASTIMOLAZIONE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/>
              <a:t>IPOTESI </a:t>
            </a:r>
            <a:r>
              <a:rPr lang="it-IT" altLang="it-IT" sz="2400" dirty="0"/>
              <a:t>connesse alle abitudini alimentari 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400" dirty="0"/>
              <a:t>	possibili allergie, intolleranze per certi alimenti.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82697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8447" y="1927705"/>
            <a:ext cx="3220669" cy="3858425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641" y="971872"/>
            <a:ext cx="9656718" cy="1143000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In generale alcuni </a:t>
            </a:r>
            <a:r>
              <a:rPr lang="it-IT" altLang="it-IT" b="1" dirty="0">
                <a:solidFill>
                  <a:schemeClr val="accent2"/>
                </a:solidFill>
              </a:rPr>
              <a:t>campanelli d’allarme </a:t>
            </a:r>
            <a:r>
              <a:rPr lang="it-IT" altLang="it-IT" b="1" dirty="0">
                <a:solidFill>
                  <a:schemeClr val="bg1">
                    <a:lumMod val="50000"/>
                  </a:schemeClr>
                </a:solidFill>
              </a:rPr>
              <a:t>sono:</a:t>
            </a:r>
            <a:br>
              <a:rPr lang="it-IT" altLang="it-IT" b="1" dirty="0">
                <a:solidFill>
                  <a:schemeClr val="bg1">
                    <a:lumMod val="50000"/>
                  </a:schemeClr>
                </a:solidFill>
              </a:rPr>
            </a:br>
            <a:endParaRPr lang="it-IT" altLang="it-IT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20452" y="1288191"/>
            <a:ext cx="9444766" cy="5386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18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Le difficoltà concomitanti all’</a:t>
            </a:r>
            <a:r>
              <a:rPr lang="it-IT" altLang="it-IT" sz="2100" b="1" dirty="0"/>
              <a:t>inserimento del bambino nell’ambiente scolastico</a:t>
            </a:r>
            <a:r>
              <a:rPr lang="it-IT" altLang="it-IT" sz="2100" dirty="0"/>
              <a:t> che, essendo strutturato, richiede l’osservanza di regole precise.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Alcune forme di diseducazione e mancanza di regole dovute a carenze affettivo/educative riconducibili a un contesto socio-familiare povero e/o problematico.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La deambulazione precoce (correlazione positiva), sofferenze perinatali e/o neonatali, etc.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L’aggressività fisica e verbale, prepotenza, la scarsa tolleranza alla frustrazione, e l’eccessiva insistenza nelle richieste.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Lo scarso rendimento scolastico fino a </a:t>
            </a:r>
            <a:r>
              <a:rPr lang="it-IT" altLang="it-IT" sz="2100" dirty="0">
                <a:solidFill>
                  <a:srgbClr val="C00000"/>
                </a:solidFill>
              </a:rPr>
              <a:t>comorbidità</a:t>
            </a:r>
            <a:r>
              <a:rPr lang="it-IT" altLang="it-IT" sz="2100" dirty="0"/>
              <a:t> con disturbo dell’apprendimento.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100" dirty="0"/>
              <a:t>La presenza di interazioni genitore–bambino inadeguate e negative come conseguenza del disturbo primario.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24124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43" y="540050"/>
            <a:ext cx="8712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/>
              <a:t>Il primo approccio al problema 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86117" y="1550085"/>
            <a:ext cx="9522823" cy="50818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altLang="it-IT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2000" dirty="0"/>
              <a:t>Indagare se: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/>
              <a:t>esiste familiarità del disturbo (madre o padre ne soffrono? Parenti anche lontani in passato ne hanno sofferto?)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/>
              <a:t>Sofferenza fetale (potrebbe far pensare ad un fattore di rischio)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/>
              <a:t>Traumi fisici accidentali frequenti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/>
              <a:t>Sviluppo motorio precoce</a:t>
            </a:r>
          </a:p>
          <a:p>
            <a:pPr lvl="1">
              <a:lnSpc>
                <a:spcPct val="80000"/>
              </a:lnSpc>
            </a:pPr>
            <a:r>
              <a:rPr lang="it-IT" altLang="it-IT" sz="1600" dirty="0"/>
              <a:t>Ci sono spesso disturbi del sonno e pregresso disturbo della regolazione (ipersensibile, attivo-aggressivo, disorganizzato sul piano motorio/sensoriale/attentivo).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it-IT" altLang="it-IT" sz="16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1600" dirty="0"/>
              <a:t>Chiedere ai genitori di chiarire bene quali sono i comportamenti tipici del bambino (sta seduto a tavola, pensa prima di agire, mette tutto sottosopra, aggressività, passa da una attività all’altra, da un pensiero all’altro, perde gli oggetti, non sembra ascoltare, facilmente distratto da stimoli esterni, parla sempre).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5610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600" dirty="0"/>
              <a:t>Muove con irrequietezza mani e piedi e si dimena quando sta seduto</a:t>
            </a:r>
          </a:p>
          <a:p>
            <a:pPr marL="0" indent="0">
              <a:buNone/>
            </a:pPr>
            <a:r>
              <a:rPr lang="it-IT" sz="2600" dirty="0"/>
              <a:t>Parla troppo, intrude spesso nei discorsi altrui</a:t>
            </a:r>
          </a:p>
          <a:p>
            <a:pPr marL="0" indent="0">
              <a:buNone/>
            </a:pPr>
            <a:r>
              <a:rPr lang="it-IT" sz="2600" dirty="0"/>
              <a:t>Dimentica o perde gli strumenti di studio</a:t>
            </a:r>
          </a:p>
          <a:p>
            <a:pPr marL="0" indent="0">
              <a:buNone/>
            </a:pPr>
            <a:r>
              <a:rPr lang="it-IT" sz="2600" dirty="0"/>
              <a:t>Spesso si alza dal suo posto in classe o in situazioni dove si dovrebbe rimanere seduti</a:t>
            </a:r>
          </a:p>
          <a:p>
            <a:pPr marL="0" indent="0">
              <a:buNone/>
            </a:pPr>
            <a:r>
              <a:rPr lang="it-IT" sz="2600" dirty="0"/>
              <a:t>Spesso sembra sognare ad occhi aperti, non ascoltando chi parla</a:t>
            </a:r>
          </a:p>
          <a:p>
            <a:pPr marL="0" indent="0">
              <a:buNone/>
            </a:pPr>
            <a:r>
              <a:rPr lang="it-IT" sz="2600" dirty="0"/>
              <a:t>Disattende le regole della classe</a:t>
            </a:r>
          </a:p>
          <a:p>
            <a:pPr marL="0" indent="0">
              <a:buNone/>
            </a:pPr>
            <a:r>
              <a:rPr lang="it-IT" sz="2600" dirty="0"/>
              <a:t>Ha difficoltà a rispettare il proprio turno di parola</a:t>
            </a:r>
          </a:p>
          <a:p>
            <a:pPr marL="0" indent="0">
              <a:buNone/>
            </a:pPr>
            <a:r>
              <a:rPr lang="it-IT" sz="2600" dirty="0"/>
              <a:t>E’ facilmente distraibile da rumori o stimoli estranei</a:t>
            </a:r>
          </a:p>
          <a:p>
            <a:pPr marL="0" indent="0">
              <a:buNone/>
            </a:pPr>
            <a:r>
              <a:rPr lang="it-IT" sz="2600" dirty="0"/>
              <a:t>Ha difficoltà ad organizzare/pianificare le proprie attività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 scuola </a:t>
            </a:r>
            <a:r>
              <a:rPr lang="it-IT" altLang="it-IT" b="1" dirty="0">
                <a:solidFill>
                  <a:srgbClr val="0070C0"/>
                </a:solidFill>
              </a:rPr>
              <a:t>osserviamo</a:t>
            </a:r>
            <a:r>
              <a:rPr lang="it-IT" altLang="it-IT" dirty="0"/>
              <a:t> se …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08" y="676070"/>
            <a:ext cx="1582731" cy="23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3986" y="434179"/>
            <a:ext cx="84582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 scuola </a:t>
            </a:r>
            <a:r>
              <a:rPr lang="it-IT" altLang="it-IT" b="1" dirty="0">
                <a:solidFill>
                  <a:srgbClr val="0070C0"/>
                </a:solidFill>
              </a:rPr>
              <a:t>osserviamo</a:t>
            </a:r>
            <a:r>
              <a:rPr lang="it-IT" altLang="it-IT" dirty="0"/>
              <a:t> se 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43986" y="1556792"/>
            <a:ext cx="9628478" cy="5400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2200" dirty="0"/>
              <a:t>Sono evidenti difficoltà nella memoria a breve termine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200" dirty="0"/>
              <a:t>Problemi di coordinazione fino e grosso-motoria (lanciare, calciare, afferrare, allacciare le scarpe, abbottonarsi, scrivere e disegnare …)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2200" dirty="0"/>
              <a:t>Mostra difficoltà di linguaggio, di lettura, scrittura e calcolo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2200" dirty="0"/>
              <a:t>Difficoltà nell’attenzione mantenuta e focalizzata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2200" dirty="0"/>
              <a:t>Difficoltà di elaborazione di informazioni visive ed uditive. In quest’ultimo caso, è come se … le informazioni verbali </a:t>
            </a:r>
            <a:r>
              <a:rPr lang="it-IT" altLang="it-IT" sz="2200" i="1" dirty="0">
                <a:solidFill>
                  <a:schemeClr val="accent5">
                    <a:lumMod val="50000"/>
                  </a:schemeClr>
                </a:solidFill>
              </a:rPr>
              <a:t>“entrassero da un orecchio ed uscissero dall’altro”</a:t>
            </a:r>
            <a:r>
              <a:rPr lang="it-IT" altLang="it-IT" sz="2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it-IT" altLang="it-IT" sz="2200" dirty="0">
                <a:solidFill>
                  <a:schemeClr val="accent5">
                    <a:lumMod val="50000"/>
                  </a:schemeClr>
                </a:solidFill>
              </a:rPr>
              <a:t>Nell’ambito delle difficoltà di elaborazione delle info visive, queste possono tradursi in errori di copiatura ed omissioni delle ultime sillabe di una parola e delle ultime parole di una frase durante la lettura. L’uso di espressioni verbali e scritte molto semplici sono un’ulteriore conseguenza di un deficit nella memoria a breve termine. </a:t>
            </a:r>
          </a:p>
          <a:p>
            <a:pPr eaLnBrk="1" hangingPunct="1">
              <a:lnSpc>
                <a:spcPct val="80000"/>
              </a:lnSpc>
            </a:pPr>
            <a:endParaRPr lang="it-IT" alt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08" y="676070"/>
            <a:ext cx="1582731" cy="23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513" y="3987474"/>
            <a:ext cx="2707854" cy="2843248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889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 casa </a:t>
            </a:r>
            <a:r>
              <a:rPr lang="it-IT" altLang="it-IT" b="1" dirty="0">
                <a:solidFill>
                  <a:srgbClr val="0070C0"/>
                </a:solidFill>
              </a:rPr>
              <a:t>osserviamo</a:t>
            </a:r>
            <a:r>
              <a:rPr lang="it-IT" altLang="it-IT" dirty="0"/>
              <a:t> se 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74815" y="1143000"/>
            <a:ext cx="9909661" cy="6327554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4200" dirty="0"/>
              <a:t>Continua ricerca di attenzione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4200" dirty="0"/>
              <a:t>E’ spesso sbadato nelle attività quotidiane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it-IT" sz="3800" dirty="0">
                <a:solidFill>
                  <a:schemeClr val="bg1">
                    <a:lumMod val="50000"/>
                  </a:schemeClr>
                </a:solidFill>
              </a:rPr>
              <a:t>Conseguentemente, possono essere frequenti le </a:t>
            </a:r>
            <a:r>
              <a:rPr lang="it-IT" altLang="it-IT" sz="3800" dirty="0">
                <a:solidFill>
                  <a:schemeClr val="bg1">
                    <a:lumMod val="50000"/>
                  </a:schemeClr>
                </a:solidFill>
              </a:rPr>
              <a:t>dimenticanze e/o la perdita delle proprie cose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4200" dirty="0"/>
              <a:t>Disorganizzazione e mancanza di pianificazione di spazi e tempi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sz="4200" dirty="0"/>
              <a:t>Ipercinesia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it-IT" sz="3800" dirty="0">
                <a:solidFill>
                  <a:schemeClr val="bg1">
                    <a:lumMod val="50000"/>
                  </a:schemeClr>
                </a:solidFill>
              </a:rPr>
              <a:t>E’ spesso in movimento o agisce come se fosse “attivato da un motorino”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4200" dirty="0"/>
              <a:t>Sregolatezza nei ritmi sonno-veglia e nell’alimentazione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3800" dirty="0">
                <a:solidFill>
                  <a:schemeClr val="bg1">
                    <a:lumMod val="50000"/>
                  </a:schemeClr>
                </a:solidFill>
              </a:rPr>
              <a:t>In alcuni casi essa è restrittiva (possono essere presenti forme allergiche e sensibilità alla luce e ai suoni).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4200" dirty="0"/>
              <a:t>Difficoltà relazionali con fratelli/sorelle e con i coetanei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it-IT" altLang="it-IT" sz="3800" dirty="0">
                <a:solidFill>
                  <a:schemeClr val="bg1">
                    <a:lumMod val="50000"/>
                  </a:schemeClr>
                </a:solidFill>
              </a:rPr>
              <a:t>Frustrazione e intolleranza delle attese, si oppongono con forza ai cambiamenti delle loro abitudini (routine). </a:t>
            </a:r>
          </a:p>
          <a:p>
            <a:pPr marL="0" indent="0">
              <a:buNone/>
            </a:pPr>
            <a:r>
              <a:rPr lang="it-IT" sz="4200" dirty="0"/>
              <a:t>Spesso non segue le istruzioni e non porta a termine i compiti scolastici</a:t>
            </a:r>
          </a:p>
          <a:p>
            <a:pPr marL="457200" lvl="1" indent="0">
              <a:buNone/>
            </a:pPr>
            <a:r>
              <a:rPr lang="it-IT" sz="3800" dirty="0">
                <a:solidFill>
                  <a:schemeClr val="bg1">
                    <a:lumMod val="50000"/>
                  </a:schemeClr>
                </a:solidFill>
              </a:rPr>
              <a:t>Evita o non gradisce compiti che richiedono uno sforzo mentale protratto</a:t>
            </a:r>
          </a:p>
          <a:p>
            <a:pPr marL="0" indent="0">
              <a:buNone/>
            </a:pPr>
            <a:r>
              <a:rPr lang="it-IT" sz="4200" dirty="0"/>
              <a:t>E’ spesso, e facilmente, distratto da stimoli esterni</a:t>
            </a:r>
          </a:p>
          <a:p>
            <a:pPr marL="0" indent="0">
              <a:buNone/>
            </a:pPr>
            <a:r>
              <a:rPr lang="it-IT" sz="4200" dirty="0"/>
              <a:t>Quando gli si parla, sembra non ascoltare</a:t>
            </a:r>
          </a:p>
          <a:p>
            <a:pPr marL="457200" lvl="1" indent="0">
              <a:buNone/>
            </a:pPr>
            <a:r>
              <a:rPr lang="it-IT" sz="3800" dirty="0">
                <a:solidFill>
                  <a:schemeClr val="bg1">
                    <a:lumMod val="50000"/>
                  </a:schemeClr>
                </a:solidFill>
              </a:rPr>
              <a:t>Impone che ogni cosa venga fatta come vuole lui</a:t>
            </a:r>
          </a:p>
          <a:p>
            <a:pPr marL="457200" lvl="1" indent="0">
              <a:buNone/>
            </a:pPr>
            <a:r>
              <a:rPr lang="it-IT" sz="3800" dirty="0">
                <a:solidFill>
                  <a:schemeClr val="bg1">
                    <a:lumMod val="50000"/>
                  </a:schemeClr>
                </a:solidFill>
              </a:rPr>
              <a:t>Discute in modo polemico con gli adulti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br>
              <a:rPr lang="it-IT" altLang="it-IT" sz="2000" dirty="0"/>
            </a:br>
            <a:endParaRPr lang="it-IT" altLang="it-IT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974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079" y="425146"/>
            <a:ext cx="8784976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altLang="it-IT" sz="4000" dirty="0"/>
            </a:br>
            <a:r>
              <a:rPr lang="it-IT" altLang="it-IT" sz="4000" dirty="0"/>
              <a:t>Nel contesto dei pari </a:t>
            </a:r>
            <a:r>
              <a:rPr lang="it-IT" altLang="it-IT" sz="4000" b="1" dirty="0">
                <a:solidFill>
                  <a:srgbClr val="0070C0"/>
                </a:solidFill>
              </a:rPr>
              <a:t>osserviamo</a:t>
            </a:r>
            <a:r>
              <a:rPr lang="it-IT" altLang="it-IT" sz="4000" dirty="0"/>
              <a:t> se 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3079" y="2219796"/>
            <a:ext cx="9300754" cy="537368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000" dirty="0"/>
              <a:t>Carenti e inadeguate abilità sociali. La scarsa padronanza delle regole esplicite ed implicite della comunicazione impedisce loro la corretta interpretazione dei messaggi non verbali. Farsi degli amici e mantenere con loro delle relazioni soddisfacenti diventa spesso difficile.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sz="2000" dirty="0"/>
              <a:t>Scarsa tolleranza alle frustrazioni </a:t>
            </a:r>
            <a:r>
              <a:rPr lang="it-IT" altLang="it-IT" sz="2000" dirty="0">
                <a:sym typeface="Wingdings" panose="05000000000000000000" pitchFamily="2" charset="2"/>
              </a:rPr>
              <a:t>che, a sua volta, implica </a:t>
            </a:r>
            <a:r>
              <a:rPr lang="it-IT" altLang="it-IT" sz="2000" dirty="0"/>
              <a:t> comportamento capriccioso e facilità a «mettere il broncio».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it-IT" sz="2000" dirty="0"/>
              <a:t>Frequente inflessibilità ed incapacità ad adattarsi ai cambiamenti, tanto pronunciate da impedire la presa di decisioni e la loro attuazione. </a:t>
            </a:r>
            <a:br>
              <a:rPr lang="it-IT" altLang="it-IT" sz="2000" dirty="0"/>
            </a:br>
            <a:endParaRPr lang="it-IT" alt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71" y="206204"/>
            <a:ext cx="2424794" cy="17946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1" y="4780046"/>
            <a:ext cx="2508854" cy="13834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79" y="4703597"/>
            <a:ext cx="527959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30" y="3886200"/>
            <a:ext cx="5927361" cy="2971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 racconto di Gabriele 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400466"/>
            <a:ext cx="9146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Gabriele ha 8 anni, frequenta la terza elementare di una scuola di Palermo. Sua madre è un’operatrice di call center, il padre un impiegato di banca, il livello di istruzione è medio. G. ha anche una sorella più grande dell’età di 10 anni. G. è letteralmente un “terremoto”, a scuola </a:t>
            </a:r>
            <a:r>
              <a:rPr lang="it-IT" b="1" dirty="0"/>
              <a:t>spesso non </a:t>
            </a:r>
            <a:r>
              <a:rPr lang="it-IT" dirty="0"/>
              <a:t>riesce a prestare attenzione ai particolari, </a:t>
            </a:r>
            <a:r>
              <a:rPr lang="it-IT" b="1" dirty="0"/>
              <a:t>spesso è</a:t>
            </a:r>
            <a:r>
              <a:rPr lang="it-IT" dirty="0"/>
              <a:t> distratto ed ha difficoltà ad organizzare le proprie attività; </a:t>
            </a:r>
            <a:r>
              <a:rPr lang="it-IT" b="1" dirty="0"/>
              <a:t>è spesso fuori </a:t>
            </a:r>
            <a:r>
              <a:rPr lang="it-IT" dirty="0"/>
              <a:t>posto, impulsivo e non riesce a stare seduto quando è necessario, </a:t>
            </a:r>
            <a:r>
              <a:rPr lang="it-IT" b="1" dirty="0"/>
              <a:t>spesso non sembra ascoltare </a:t>
            </a:r>
            <a:r>
              <a:rPr lang="it-IT" dirty="0"/>
              <a:t>quando gli si parla direttamente, perde gli strumenti di studio e ha difficoltà a seguire le regole durante i giochi di gruppo. A scuola, da lui, non ci si aspetta molto ma si pretende il massimo, non esiste un </a:t>
            </a:r>
            <a:r>
              <a:rPr lang="it-IT" b="1" dirty="0"/>
              <a:t>progetto educativo adatto alle sue esigenze</a:t>
            </a:r>
            <a:r>
              <a:rPr lang="it-IT" dirty="0"/>
              <a:t>. A causa dei suoi comportamenti, G. è considerato dagli insegnanti </a:t>
            </a:r>
            <a:r>
              <a:rPr lang="it-IT" b="1" dirty="0"/>
              <a:t>un bambino difficile da gestire, che ostacola </a:t>
            </a:r>
            <a:r>
              <a:rPr lang="it-IT" dirty="0"/>
              <a:t>l’andamento giornaliero delle attività didattiche e per tale motivo i suoi genitori sono spesso chiamati in causa sulla sua educazione.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75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484" y="105273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CIRCOLO VIZIOSO</a:t>
            </a:r>
            <a:br>
              <a:rPr lang="it-IT" dirty="0"/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94484" y="1624236"/>
            <a:ext cx="7933964" cy="288488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La carenza di abilità sociali inficia un appropriato sviluppo del concetto di sé, dell’autostima, con conseguente difficoltà di relazione con i familiari e con i coetanei. A sua volta, la scarsa probabilità di ottenere successi scolastici, sportivi e sociali peggiora le difficoltà relazionali iniziali del bambino aumentando il rischio di essere facilmente influenzato dagli altri, ancor più durante l’età adolescenziale. </a:t>
            </a:r>
          </a:p>
          <a:p>
            <a:endParaRPr lang="en-GB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52" y="4152453"/>
            <a:ext cx="5267457" cy="2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367257" y="3228109"/>
            <a:ext cx="8779223" cy="49183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dirty="0"/>
              <a:t>La </a:t>
            </a:r>
            <a:r>
              <a:rPr lang="it-IT" altLang="it-IT" b="1" dirty="0"/>
              <a:t>ricetta miracolosa non esiste</a:t>
            </a:r>
            <a:r>
              <a:rPr lang="it-IT" altLang="it-IT" dirty="0"/>
              <a:t>! </a:t>
            </a:r>
          </a:p>
          <a:p>
            <a:pPr lvl="1" eaLnBrk="1" hangingPunct="1"/>
            <a:r>
              <a:rPr lang="it-IT" altLang="it-IT" dirty="0"/>
              <a:t>La soluzione deve essere cercata pazientemente caso per caso, attraverso un </a:t>
            </a:r>
            <a:r>
              <a:rPr lang="it-IT" altLang="it-IT" b="1" dirty="0">
                <a:solidFill>
                  <a:srgbClr val="535391"/>
                </a:solidFill>
              </a:rPr>
              <a:t>INTERVENTO MULTIMODALE E SINERGICO</a:t>
            </a:r>
            <a:r>
              <a:rPr lang="it-IT" altLang="it-IT" dirty="0"/>
              <a:t>, sapendo che il problema ADHD è una caratteristica costituzionale dell'individuo e non potrà essere cancellata con qualche esercizio di riabilitazione. </a:t>
            </a:r>
          </a:p>
          <a:p>
            <a:pPr eaLnBrk="1" hangingPunct="1"/>
            <a:endParaRPr lang="it-IT" altLang="it-IT" dirty="0"/>
          </a:p>
        </p:txBody>
      </p:sp>
      <p:pic>
        <p:nvPicPr>
          <p:cNvPr id="82948" name="Picture 5" descr="http://t3.gstatic.com/images?q=tbn:T-5Pph0KzOPQoM:http://spazioweb.inwind.it/pasta/immagini/ricett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928" y="183660"/>
            <a:ext cx="2893105" cy="286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1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804" y="68565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L’intervento multimodale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88804" y="2107241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dirty="0"/>
              <a:t>Implica agire su più fronti e comprende: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trattamento farmacologico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consulenza e sostegno ai genitori 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terapia del comportamento 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consulenza alla scuola su strategie comportamentali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training di abilità sociali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interventi di potenziamento dell’apprendimento </a:t>
            </a:r>
          </a:p>
          <a:p>
            <a:pPr lvl="1" eaLnBrk="1" hangingPunct="1">
              <a:lnSpc>
                <a:spcPct val="90000"/>
              </a:lnSpc>
              <a:buClr>
                <a:srgbClr val="F763F7"/>
              </a:buClr>
              <a:buFontTx/>
              <a:buChar char="o"/>
            </a:pPr>
            <a:r>
              <a:rPr lang="it-IT" altLang="it-IT" dirty="0"/>
              <a:t>ICC per incrementare l’autostima</a:t>
            </a:r>
          </a:p>
        </p:txBody>
      </p:sp>
    </p:spTree>
    <p:extLst>
      <p:ext uri="{BB962C8B-B14F-4D97-AF65-F5344CB8AC3E}">
        <p14:creationId xmlns:p14="http://schemas.microsoft.com/office/powerpoint/2010/main" val="176797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208" y="1119449"/>
            <a:ext cx="4019550" cy="22383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Di fatto una vera sfida alla complessità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456771"/>
            <a:ext cx="9305260" cy="425291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Fattori organici</a:t>
            </a:r>
          </a:p>
          <a:p>
            <a:pPr marL="0" indent="0">
              <a:buNone/>
            </a:pPr>
            <a:r>
              <a:rPr lang="it-IT" dirty="0"/>
              <a:t>Fattori ambientali ed educativi</a:t>
            </a:r>
          </a:p>
          <a:p>
            <a:pPr lvl="1"/>
            <a:r>
              <a:rPr lang="it-IT" dirty="0"/>
              <a:t>Es. contesto culturale, economico e sociale in cui si vive</a:t>
            </a:r>
          </a:p>
          <a:p>
            <a:pPr marL="0" indent="0">
              <a:buNone/>
            </a:pPr>
            <a:r>
              <a:rPr lang="it-IT" dirty="0"/>
              <a:t>Fattori interni alla scuola</a:t>
            </a:r>
          </a:p>
          <a:p>
            <a:pPr lvl="1"/>
            <a:r>
              <a:rPr lang="it-IT" dirty="0"/>
              <a:t>L’ambiente, la struttura, le risorse umane ed economiche dell'istituto …</a:t>
            </a:r>
          </a:p>
          <a:p>
            <a:r>
              <a:rPr lang="it-IT" dirty="0"/>
              <a:t>Fattori umani</a:t>
            </a:r>
          </a:p>
          <a:p>
            <a:pPr lvl="1"/>
            <a:r>
              <a:rPr lang="it-IT" dirty="0"/>
              <a:t>Es. la disponibilità al cambiamento da parte dei genitori e dei docenti, la flessibilità 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5064" y="5569600"/>
            <a:ext cx="997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Rispondere alla COMPLESSITA’ con azioni didattiche e scelte metodologiche che nascono da una</a:t>
            </a:r>
            <a:r>
              <a:rPr lang="it-IT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OSSERVAZIONE ATTENTA</a:t>
            </a:r>
            <a:r>
              <a:rPr lang="it-IT" dirty="0"/>
              <a:t>, CONSAPEVOLE E SISTEMATICA DEL CONTESTO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78391" y="2196935"/>
            <a:ext cx="1935678" cy="206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99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3637" y="-429626"/>
            <a:ext cx="9144000" cy="2387600"/>
          </a:xfrm>
        </p:spPr>
        <p:txBody>
          <a:bodyPr/>
          <a:lstStyle/>
          <a:p>
            <a:r>
              <a:rPr lang="it-IT" dirty="0"/>
              <a:t>SECONDA PARTE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27052" y="1957974"/>
            <a:ext cx="9144000" cy="1655762"/>
          </a:xfrm>
        </p:spPr>
        <p:txBody>
          <a:bodyPr/>
          <a:lstStyle/>
          <a:p>
            <a:r>
              <a:rPr lang="it-IT" dirty="0"/>
              <a:t>Strategie di rilevazione del comportamento  problema</a:t>
            </a:r>
          </a:p>
        </p:txBody>
      </p:sp>
      <p:pic>
        <p:nvPicPr>
          <p:cNvPr id="4" name="Picture 7" descr="attrez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2484013"/>
            <a:ext cx="2958428" cy="407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27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 rilevazione del comportamento problema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tratta di un comportamento distruttivo e/o pericoloso per l’individuo, gli altri, l’ambiente o che ostacoli l’apprendimento e l’interazione sociale (Emerson, 1995). Frequenza, durata e intensità sono abnormi e compromettono significativamente il livello di funzionamento quotidiano del bambino nei suoi principali contesti di vita.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05208" y="3616557"/>
            <a:ext cx="77956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2000" dirty="0">
              <a:solidFill>
                <a:srgbClr val="E73B7B"/>
              </a:solidFill>
              <a:latin typeface="Times-Roman"/>
            </a:endParaRPr>
          </a:p>
          <a:p>
            <a:pPr algn="ctr"/>
            <a:r>
              <a:rPr lang="it-IT" i="1" dirty="0">
                <a:solidFill>
                  <a:srgbClr val="000000"/>
                </a:solidFill>
                <a:latin typeface="GillSans-Italic"/>
              </a:rPr>
              <a:t>“Lo psicologo considera suo dovere</a:t>
            </a:r>
          </a:p>
          <a:p>
            <a:pPr algn="ctr"/>
            <a:r>
              <a:rPr lang="it-IT" i="1" dirty="0">
                <a:solidFill>
                  <a:srgbClr val="000000"/>
                </a:solidFill>
                <a:latin typeface="GillSans-Italic"/>
              </a:rPr>
              <a:t>accrescere le conoscenze sul </a:t>
            </a:r>
            <a:r>
              <a:rPr lang="it-IT" sz="2000" i="1" dirty="0">
                <a:solidFill>
                  <a:srgbClr val="E73B7B"/>
                </a:solidFill>
                <a:latin typeface="GillSans-Italic"/>
              </a:rPr>
              <a:t>comportamento umano</a:t>
            </a:r>
          </a:p>
          <a:p>
            <a:pPr algn="ctr"/>
            <a:r>
              <a:rPr lang="it-IT" i="1" dirty="0">
                <a:solidFill>
                  <a:srgbClr val="000000"/>
                </a:solidFill>
                <a:latin typeface="GillSans-Italic"/>
              </a:rPr>
              <a:t>per promuovere il </a:t>
            </a:r>
            <a:r>
              <a:rPr lang="it-IT" sz="2400" i="1" dirty="0">
                <a:solidFill>
                  <a:srgbClr val="00A3D8"/>
                </a:solidFill>
                <a:latin typeface="GillSans-Italic"/>
              </a:rPr>
              <a:t>benessere psicologico </a:t>
            </a:r>
            <a:r>
              <a:rPr lang="it-IT" i="1" dirty="0">
                <a:solidFill>
                  <a:srgbClr val="000000"/>
                </a:solidFill>
                <a:latin typeface="GillSans-Italic"/>
              </a:rPr>
              <a:t>dell’individuo”</a:t>
            </a:r>
          </a:p>
          <a:p>
            <a:pPr algn="ctr"/>
            <a:r>
              <a:rPr lang="it-IT" dirty="0">
                <a:solidFill>
                  <a:srgbClr val="606060"/>
                </a:solidFill>
                <a:latin typeface="GillSans"/>
              </a:rPr>
              <a:t>Art.3 Codice Deontologico degli Psicologi Italiani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500278" y="3780172"/>
            <a:ext cx="750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dirty="0">
                <a:solidFill>
                  <a:srgbClr val="E73B7B"/>
                </a:solidFill>
                <a:latin typeface="Times-Roman"/>
              </a:rPr>
              <a:t>ψ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09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3E907-08E2-2AE8-9BDB-103F2A16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Disfunzionali?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4B5AFF-3E65-5D84-47F1-5CF7D37B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 perché </a:t>
            </a:r>
            <a:r>
              <a:rPr lang="it-IT" dirty="0">
                <a:solidFill>
                  <a:srgbClr val="FF0000"/>
                </a:solidFill>
              </a:rPr>
              <a:t>comunicano qualcosa</a:t>
            </a:r>
          </a:p>
          <a:p>
            <a:r>
              <a:rPr lang="it-IT" dirty="0"/>
              <a:t>No perché sono </a:t>
            </a:r>
            <a:r>
              <a:rPr lang="it-IT" dirty="0">
                <a:solidFill>
                  <a:srgbClr val="FF0000"/>
                </a:solidFill>
              </a:rPr>
              <a:t>funzionali</a:t>
            </a:r>
            <a:r>
              <a:rPr lang="it-IT" dirty="0"/>
              <a:t> al soggetto che li manifesta, anche se realmente dannosi e controproducenti, in quanto autoregolano il flusso di stimolazioni e sensazioni.</a:t>
            </a:r>
          </a:p>
          <a:p>
            <a:r>
              <a:rPr lang="it-IT" dirty="0"/>
              <a:t>No perché svolgono </a:t>
            </a:r>
            <a:r>
              <a:rPr lang="it-IT" dirty="0">
                <a:solidFill>
                  <a:srgbClr val="FF0000"/>
                </a:solidFill>
              </a:rPr>
              <a:t>funzione comunicativa</a:t>
            </a:r>
            <a:r>
              <a:rPr lang="it-IT" dirty="0"/>
              <a:t> ma il soggetto non ne ha consapevolezza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2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563" y="99356"/>
            <a:ext cx="10515600" cy="1325563"/>
          </a:xfrm>
        </p:spPr>
        <p:txBody>
          <a:bodyPr/>
          <a:lstStyle/>
          <a:p>
            <a:r>
              <a:rPr lang="it-IT" dirty="0"/>
              <a:t>Cosa analizziamo?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935" y="1452266"/>
            <a:ext cx="10515600" cy="4351338"/>
          </a:xfrm>
        </p:spPr>
        <p:txBody>
          <a:bodyPr/>
          <a:lstStyle/>
          <a:p>
            <a:r>
              <a:rPr lang="it-IT" b="1" dirty="0"/>
              <a:t>Il Comportamento </a:t>
            </a:r>
          </a:p>
          <a:p>
            <a:pPr lvl="1"/>
            <a:r>
              <a:rPr lang="it-IT" dirty="0"/>
              <a:t>Comportamento è tutto ciò che l’uomo pensa, prova e fa in interazione col contesto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b="1" dirty="0"/>
              <a:t>Il contesto</a:t>
            </a:r>
          </a:p>
          <a:p>
            <a:pPr lvl="1"/>
            <a:r>
              <a:rPr lang="it-IT" dirty="0"/>
              <a:t>Il contesto è l’insieme di </a:t>
            </a:r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Stimoli</a:t>
            </a:r>
            <a:r>
              <a:rPr lang="it-IT" dirty="0"/>
              <a:t> che «pungolano» l’organismo dall’esterno o dall’interno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401948" y="2638682"/>
            <a:ext cx="354808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marR="539115" algn="ctr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 = f (</a:t>
            </a:r>
            <a:r>
              <a:rPr lang="it-IT" sz="3600" b="1" dirty="0" err="1">
                <a:solidFill>
                  <a:srgbClr val="FF0000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PxA</a:t>
            </a:r>
            <a:r>
              <a:rPr lang="it-IT" sz="3600" b="1" dirty="0">
                <a:solidFill>
                  <a:srgbClr val="FF0000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4605360"/>
            <a:ext cx="2857500" cy="20193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4079" y="4885383"/>
            <a:ext cx="725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Stimolo</a:t>
            </a:r>
            <a:r>
              <a:rPr lang="it-IT" dirty="0"/>
              <a:t> è ciò che supera la soglia percettiva dell’organismo. Solo ciò che è percepibile dall’organismo può acquisire un valore e una funzione per l’organismo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35280" y="2666029"/>
            <a:ext cx="7257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dirty="0"/>
              <a:t>Ogni comportamento è funzione delle predisposizioni biologiche (caratteristiche della persona) </a:t>
            </a:r>
            <a:r>
              <a:rPr lang="it-IT" b="1" dirty="0">
                <a:solidFill>
                  <a:srgbClr val="FF0000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="1" dirty="0">
                <a:solidFill>
                  <a:srgbClr val="1F3864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/>
              <a:t>e di interazioni con il contesto </a:t>
            </a:r>
            <a:r>
              <a:rPr lang="it-IT" b="1" dirty="0">
                <a:solidFill>
                  <a:srgbClr val="FF0000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422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In particolare … del comportamento osserviamo: 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definire un comportamento non usiamo etichette riassuntive, ma </a:t>
            </a:r>
            <a:r>
              <a:rPr lang="it-IT" b="1" dirty="0"/>
              <a:t>DEFINIZIONI OPERAZIONALI</a:t>
            </a:r>
            <a:r>
              <a:rPr lang="it-IT" dirty="0"/>
              <a:t> (dove e quando esso si verifica, chi suscita cosa, quali reazioni esso innesca negli altri). Esse devono essere chiare, oggettive, comprensibili da tutti.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29729" y="1634991"/>
            <a:ext cx="528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dirty="0"/>
              <a:t>La </a:t>
            </a:r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Funzione </a:t>
            </a:r>
            <a:r>
              <a:rPr lang="it-IT" dirty="0"/>
              <a:t>relazione tra il comportamento e le conseguenze che produce (</a:t>
            </a:r>
            <a:r>
              <a:rPr lang="it-IT" b="1" dirty="0"/>
              <a:t>perché</a:t>
            </a:r>
            <a:r>
              <a:rPr lang="it-IT" dirty="0"/>
              <a:t>)</a:t>
            </a:r>
          </a:p>
          <a:p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41988" y="1634991"/>
            <a:ext cx="5103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dirty="0"/>
              <a:t>La </a:t>
            </a:r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Topografia o f</a:t>
            </a:r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orma </a:t>
            </a:r>
            <a:r>
              <a:rPr lang="it-IT" dirty="0"/>
              <a:t>(</a:t>
            </a:r>
            <a:r>
              <a:rPr lang="it-IT" b="1" dirty="0"/>
              <a:t>cosa</a:t>
            </a:r>
            <a:r>
              <a:rPr lang="it-IT" dirty="0"/>
              <a:t> fa il soggetto)</a:t>
            </a:r>
          </a:p>
          <a:p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3039762" y="2656703"/>
            <a:ext cx="0" cy="71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9034847" y="2561968"/>
            <a:ext cx="0" cy="71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248032" y="3505021"/>
            <a:ext cx="4065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87313"/>
            <a:r>
              <a:rPr lang="it-IT" sz="2000" dirty="0"/>
              <a:t>- Individuare la relazione tra C e  variabili che lo influenzano</a:t>
            </a:r>
          </a:p>
          <a:p>
            <a:pPr marL="271463">
              <a:buFontTx/>
              <a:buChar char="-"/>
            </a:pPr>
            <a:r>
              <a:rPr lang="it-IT" sz="2000" dirty="0"/>
              <a:t> Costruire ipotesi</a:t>
            </a:r>
          </a:p>
          <a:p>
            <a:pPr marL="271463">
              <a:buFontTx/>
              <a:buChar char="-"/>
            </a:pPr>
            <a:r>
              <a:rPr lang="it-IT" sz="2000" dirty="0"/>
              <a:t> Pianificare l’intervento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82740" y="3520652"/>
            <a:ext cx="4065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87313"/>
            <a:r>
              <a:rPr lang="it-IT" sz="2000" dirty="0"/>
              <a:t>- Identificare il C</a:t>
            </a:r>
          </a:p>
          <a:p>
            <a:pPr marL="271463">
              <a:buFontTx/>
              <a:buChar char="-"/>
            </a:pPr>
            <a:r>
              <a:rPr lang="it-IT" sz="2000" dirty="0"/>
              <a:t> </a:t>
            </a:r>
            <a:r>
              <a:rPr lang="it-IT" sz="2000" dirty="0" err="1"/>
              <a:t>Operazionalizzarlo</a:t>
            </a:r>
            <a:endParaRPr lang="it-IT" sz="2000" dirty="0"/>
          </a:p>
          <a:p>
            <a:pPr marL="271463">
              <a:buFontTx/>
              <a:buChar char="-"/>
            </a:pPr>
            <a:r>
              <a:rPr lang="it-IT" sz="2000" dirty="0"/>
              <a:t> Scegliere la dimensione rilevante</a:t>
            </a:r>
          </a:p>
          <a:p>
            <a:pPr marL="271463">
              <a:buFontTx/>
              <a:buChar char="-"/>
            </a:pPr>
            <a:r>
              <a:rPr lang="it-IT" sz="2000" dirty="0"/>
              <a:t> Misurarlo</a:t>
            </a:r>
          </a:p>
        </p:txBody>
      </p:sp>
    </p:spTree>
    <p:extLst>
      <p:ext uri="{BB962C8B-B14F-4D97-AF65-F5344CB8AC3E}">
        <p14:creationId xmlns:p14="http://schemas.microsoft.com/office/powerpoint/2010/main" val="336570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204263"/>
            <a:ext cx="2821578" cy="28215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2" y="1615052"/>
            <a:ext cx="8780554" cy="504976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182228" y="1548178"/>
            <a:ext cx="1512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22077" y="703385"/>
            <a:ext cx="752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 C viene riproposto in quelle condizioni (A) in cui in passato ha funzionato per ottenere qualche forma di vantaggio (C)</a:t>
            </a:r>
          </a:p>
        </p:txBody>
      </p:sp>
    </p:spTree>
    <p:extLst>
      <p:ext uri="{BB962C8B-B14F-4D97-AF65-F5344CB8AC3E}">
        <p14:creationId xmlns:p14="http://schemas.microsoft.com/office/powerpoint/2010/main" val="162755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3143250"/>
            <a:ext cx="4953000" cy="37147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 racconto di Gabriele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5777" y="1535021"/>
            <a:ext cx="8063752" cy="4933014"/>
          </a:xfrm>
          <a:effectLst>
            <a:glow rad="127000">
              <a:schemeClr val="bg1">
                <a:lumMod val="75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sz="2700" dirty="0"/>
              <a:t>Dal loro canto, i genitori lamentano </a:t>
            </a:r>
            <a:r>
              <a:rPr lang="it-IT" sz="2700" b="1" dirty="0"/>
              <a:t>enormi difficoltà nella gestione comportamentale </a:t>
            </a:r>
            <a:r>
              <a:rPr lang="it-IT" sz="2700" dirty="0"/>
              <a:t>di G. a casa, soprattutto nel portare a termine i compiti scolastici e le varie incombenze quotidiane. In particolare, riferiscono che G. spesso evita o non gradisce compiti che richiedono uno sforzo mentale protratto e che per tale motivo reagisce aggressivamente, imponendo che ogni cosa venga fatta come vuole lui. A casa è sempre polemico e si oppone alle regole, si agita molto sulla sedia durante i pasti con significative restrizioni sul piano alimentare. Anche con la sorella spesso litiga, le alza le mani e le rompe i giochi, vuole averla sempre vinta. Non ha amici o li perde facilmente.  </a:t>
            </a:r>
          </a:p>
          <a:p>
            <a:pPr marL="0" indent="0" algn="just">
              <a:buNone/>
            </a:pPr>
            <a:r>
              <a:rPr lang="it-IT" sz="2700" b="1" dirty="0"/>
              <a:t>Così come la scuola accusa la famiglia, anche i genitori accusano la scuola</a:t>
            </a:r>
            <a:r>
              <a:rPr lang="it-IT" sz="2700" dirty="0"/>
              <a:t> e gli insegnanti di essere inefficaci e di non essere in grado di proporre un programma di studio adeguato alle abilità di G. </a:t>
            </a:r>
          </a:p>
          <a:p>
            <a:pPr marL="0" indent="0" algn="just">
              <a:buNone/>
            </a:pPr>
            <a:r>
              <a:rPr lang="it-IT" sz="2700" dirty="0"/>
              <a:t>Come normale che sia le aspettative dei genitori di G. non corrispondono alla realtà e ciò risulta essere molto frustrante. La famiglia è reietta, è privata delle normali relazioni sociali in quanto G. è rifiutato sia dai compagni che dagli amichetti, che non lo vogliono alle loro feste. </a:t>
            </a:r>
          </a:p>
          <a:p>
            <a:pPr marL="0" indent="0" algn="just">
              <a:buNone/>
            </a:pPr>
            <a:r>
              <a:rPr lang="it-IT" sz="2700" b="1" dirty="0"/>
              <a:t>Non esiste una rete di supporto</a:t>
            </a:r>
            <a:r>
              <a:rPr lang="it-IT" sz="2700" dirty="0"/>
              <a:t>, la famiglia è confusa, ha già avviato un iter di valutazione presso i servizi del territorio, ma i tempi sono lunghi </a:t>
            </a:r>
            <a:r>
              <a:rPr lang="it-IT" sz="2700" b="1" dirty="0"/>
              <a:t>e non è previsto un raccordo con la scuola </a:t>
            </a:r>
            <a:r>
              <a:rPr lang="it-IT" sz="2700" dirty="0"/>
              <a:t>se non prima di avere una diagnosi certa. Nel frattempo G. perde fiducia in se stesso, è demotivato nello studio </a:t>
            </a:r>
            <a:r>
              <a:rPr lang="it-IT" sz="2700" b="1" dirty="0"/>
              <a:t>collezionando risultati negativi</a:t>
            </a:r>
            <a:r>
              <a:rPr lang="it-IT" sz="2700" dirty="0"/>
              <a:t>, si rifiuta di andare a scuola. Il clima familiare diventa sempre più teso dando luogo a relazioni conflittuali. </a:t>
            </a:r>
          </a:p>
          <a:p>
            <a:pPr marL="0" indent="0" algn="just">
              <a:buNone/>
            </a:pPr>
            <a:r>
              <a:rPr lang="it-IT" sz="2700" dirty="0"/>
              <a:t>Le insegnanti e i genitori, preoccupati e frustrati dal fallimento delle tradizionali misure già messe in atto (richiamare, sgridare, stimolare il bambino), richiedono un </a:t>
            </a:r>
            <a:r>
              <a:rPr lang="it-IT" sz="2700" b="1" dirty="0"/>
              <a:t>intervento inerente al comportamento</a:t>
            </a:r>
            <a:r>
              <a:rPr lang="it-IT" sz="2700" dirty="0"/>
              <a:t>, agli apprendimenti e all’umore di G.</a:t>
            </a:r>
          </a:p>
          <a:p>
            <a:endParaRPr lang="it-IT" sz="2400" dirty="0"/>
          </a:p>
          <a:p>
            <a:pPr marL="0" indent="0" algn="just">
              <a:buNone/>
            </a:pPr>
            <a:endParaRPr lang="it-IT" sz="27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195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9535" y="1725650"/>
            <a:ext cx="6918525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L’approccio CC prevede tre diverse modalità di analisi: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2399" y="3018586"/>
            <a:ext cx="7693173" cy="3331084"/>
          </a:xfrm>
        </p:spPr>
        <p:txBody>
          <a:bodyPr>
            <a:normAutofit fontScale="92500"/>
          </a:bodyPr>
          <a:lstStyle/>
          <a:p>
            <a:r>
              <a:rPr lang="it-IT" dirty="0"/>
              <a:t>una valutazione qualitativa delle abilità e delle difficoltà;</a:t>
            </a:r>
          </a:p>
          <a:p>
            <a:r>
              <a:rPr lang="it-IT" dirty="0"/>
              <a:t>una valutazione quantitativa dei problemi comportamentali (parametri di frequenza, intensità, durata);</a:t>
            </a:r>
          </a:p>
          <a:p>
            <a:r>
              <a:rPr lang="it-IT" dirty="0"/>
              <a:t>una </a:t>
            </a:r>
            <a:r>
              <a:rPr lang="it-IT" b="1" dirty="0"/>
              <a:t>analisi funzionale </a:t>
            </a:r>
            <a:r>
              <a:rPr lang="it-IT" dirty="0"/>
              <a:t>finalizzata a comprendere le motivazioni alla base dei comportamenti-problema e a diminuirne la probabilità di emissione.</a:t>
            </a:r>
          </a:p>
        </p:txBody>
      </p:sp>
      <p:sp>
        <p:nvSpPr>
          <p:cNvPr id="4" name="CasellaDiTesto 3"/>
          <p:cNvSpPr txBox="1"/>
          <p:nvPr/>
        </p:nvSpPr>
        <p:spPr>
          <a:xfrm rot="20115053">
            <a:off x="127561" y="740610"/>
            <a:ext cx="521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quale prospettiva guardiamo al comportamento?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7" y="3214199"/>
            <a:ext cx="2182447" cy="26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2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56131" cy="1325563"/>
          </a:xfrm>
        </p:spPr>
        <p:txBody>
          <a:bodyPr/>
          <a:lstStyle/>
          <a:p>
            <a:r>
              <a:rPr lang="it-IT" altLang="it-IT" sz="4000" dirty="0">
                <a:solidFill>
                  <a:schemeClr val="accent5">
                    <a:lumMod val="75000"/>
                  </a:schemeClr>
                </a:solidFill>
              </a:rPr>
              <a:t>Presupposti fondamentali </a:t>
            </a:r>
            <a:r>
              <a:rPr lang="it-IT" sz="4000" dirty="0">
                <a:solidFill>
                  <a:schemeClr val="accent5">
                    <a:lumMod val="75000"/>
                  </a:schemeClr>
                </a:solidFill>
              </a:rPr>
              <a:t>dell’analisi funzionale </a:t>
            </a:r>
            <a:endParaRPr lang="it-IT" altLang="it-IT" sz="4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63450" y="1956961"/>
            <a:ext cx="9710790" cy="4467225"/>
          </a:xfrm>
        </p:spPr>
        <p:txBody>
          <a:bodyPr/>
          <a:lstStyle/>
          <a:p>
            <a:pPr lvl="1"/>
            <a:r>
              <a:rPr lang="it-IT" altLang="it-IT" sz="40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ASSUNTO 1</a:t>
            </a:r>
          </a:p>
          <a:p>
            <a:pPr lvl="2"/>
            <a:r>
              <a:rPr lang="it-IT" altLang="it-IT" dirty="0"/>
              <a:t>IL COMPORTAMENTO DEL BAMBINO HA SEMPRE UNO SCOPO E SVOLGE PER LUI UNA CERTA FUNZIONE (es. comportamento aggressivo </a:t>
            </a:r>
            <a:r>
              <a:rPr lang="it-IT" altLang="it-IT" dirty="0">
                <a:sym typeface="Wingdings" panose="05000000000000000000" pitchFamily="2" charset="2"/>
              </a:rPr>
              <a:t> tentativo di stabilire una relazione con i compagni)</a:t>
            </a:r>
            <a:endParaRPr lang="it-IT" altLang="it-IT" dirty="0"/>
          </a:p>
          <a:p>
            <a:pPr lvl="1"/>
            <a:r>
              <a:rPr lang="it-IT" altLang="it-IT" sz="40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ASSUNTO 2</a:t>
            </a:r>
          </a:p>
          <a:p>
            <a:pPr lvl="2"/>
            <a:r>
              <a:rPr lang="it-IT" altLang="it-IT" dirty="0"/>
              <a:t>OGNI COMPORTAMENTO E’ DEFINITO CONTESTUALMENTE. I comportamenti si verificano in relazione alle conseguenze che li mantengono e agli eventi o antecedenti ambientali che li precedono. E’ il contesto che determina il modo in cui un C viene percepito, non la forma particolare che esso assume (es.: tagliare la gola </a:t>
            </a:r>
            <a:r>
              <a:rPr lang="it-IT" altLang="it-IT" dirty="0">
                <a:sym typeface="Wingdings" panose="05000000000000000000" pitchFamily="2" charset="2"/>
              </a:rPr>
              <a:t> aggressione vs tracheotomia)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04370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Obiettivi dell’analisi funzionale del CP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Ottenere una descrizione operazionale del comportamento </a:t>
            </a:r>
          </a:p>
          <a:p>
            <a:r>
              <a:rPr lang="it-IT" dirty="0"/>
              <a:t>Identificare la relazione tra comportamenti problematici e cause scatenanti (ANTECEDENTI SITUAZIONALI). </a:t>
            </a:r>
          </a:p>
          <a:p>
            <a:r>
              <a:rPr lang="it-IT" dirty="0"/>
              <a:t>Scegliere una strategia appropriata di trattamento per modificare il comportamento e valutarne i risultati.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Più precisamente serve ad individuare la RELAZIONE TRA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b="1" dirty="0">
                <a:solidFill>
                  <a:srgbClr val="0070C0"/>
                </a:solidFill>
              </a:rPr>
              <a:t>A (Antecedenti)  </a:t>
            </a:r>
            <a:r>
              <a:rPr lang="it-IT" sz="3200" b="1" dirty="0">
                <a:solidFill>
                  <a:schemeClr val="accent2"/>
                </a:solidFill>
              </a:rPr>
              <a:t>B (Comportamento) </a:t>
            </a:r>
            <a:r>
              <a:rPr lang="it-IT" dirty="0"/>
              <a:t>e   </a:t>
            </a:r>
            <a:r>
              <a:rPr lang="it-IT" b="1" dirty="0">
                <a:solidFill>
                  <a:srgbClr val="00B050"/>
                </a:solidFill>
              </a:rPr>
              <a:t>C (Conseguenze)</a:t>
            </a:r>
          </a:p>
        </p:txBody>
      </p:sp>
    </p:spTree>
    <p:extLst>
      <p:ext uri="{BB962C8B-B14F-4D97-AF65-F5344CB8AC3E}">
        <p14:creationId xmlns:p14="http://schemas.microsoft.com/office/powerpoint/2010/main" val="201730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osservativi diretti e descrittivi:</a:t>
            </a:r>
            <a:r>
              <a:rPr lang="it-IT" b="1" dirty="0"/>
              <a:t> ABC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ABC</a:t>
            </a:r>
          </a:p>
          <a:p>
            <a:pPr lvl="1"/>
            <a:r>
              <a:rPr lang="it-IT" dirty="0"/>
              <a:t>Attenzione al </a:t>
            </a:r>
            <a:r>
              <a:rPr lang="it-IT" dirty="0">
                <a:solidFill>
                  <a:srgbClr val="FF0000"/>
                </a:solidFill>
              </a:rPr>
              <a:t>CONTESTO</a:t>
            </a:r>
            <a:r>
              <a:rPr lang="it-IT" dirty="0"/>
              <a:t> (A) e alla </a:t>
            </a:r>
            <a:r>
              <a:rPr lang="it-IT" dirty="0">
                <a:solidFill>
                  <a:srgbClr val="FF0000"/>
                </a:solidFill>
              </a:rPr>
              <a:t>FUNZIONE</a:t>
            </a:r>
            <a:r>
              <a:rPr lang="it-IT" dirty="0"/>
              <a:t> del comportamento (C)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Chiedersi qual è la funzione del comportamento, cosa vuole ottenere l’alunno?</a:t>
            </a:r>
          </a:p>
          <a:p>
            <a:pPr marL="457200" lvl="1" indent="0">
              <a:buNone/>
            </a:pPr>
            <a:r>
              <a:rPr lang="it-IT" dirty="0"/>
              <a:t>Qual è il significato del comportamento in quel contesto: che cosa favorisce nell’alunno l’emissione di quel comportamento?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Forma </a:t>
            </a:r>
            <a:r>
              <a:rPr lang="it-IT" i="1" dirty="0"/>
              <a:t>vs</a:t>
            </a:r>
            <a:r>
              <a:rPr lang="it-IT" dirty="0"/>
              <a:t> funzione del comportamento (forma scorretta, funzione appropriata)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387421" y="3052261"/>
            <a:ext cx="801666" cy="876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37367" y="4385902"/>
            <a:ext cx="801666" cy="876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169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Metodi osservativi indiretti:  </a:t>
            </a:r>
            <a:br>
              <a:rPr lang="it-IT" dirty="0"/>
            </a:br>
            <a:r>
              <a:rPr lang="it-IT" dirty="0"/>
              <a:t>Interviste e questionari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Sia i genitori che gli insegnanti svolgono un ruolo significativo nel processo di valutazione in quanto possono aiutare a identificare i comportamenti rilevanti e i relativi fattori scatenanti e di mantenimento che li alimentano. </a:t>
            </a:r>
          </a:p>
          <a:p>
            <a:r>
              <a:rPr lang="it-IT" dirty="0"/>
              <a:t>Queste figure sono quelle che più di ogni altra conosce il mondo sociale del bambino e come egli si relazioni con esso. Per tale ragione sono spesso coinvolte nei colloqui clinici e chiamate a rispondere a questionari e interviste che indagano aspetti specifici del comportamento e del funzionamento sociale del bambino con ADHD. In letteratura è possibile rintracciare una varietà di strumenti di indagine adatti all’uopo.</a:t>
            </a:r>
          </a:p>
        </p:txBody>
      </p:sp>
    </p:spTree>
    <p:extLst>
      <p:ext uri="{BB962C8B-B14F-4D97-AF65-F5344CB8AC3E}">
        <p14:creationId xmlns:p14="http://schemas.microsoft.com/office/powerpoint/2010/main" val="62776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27730" y="1267874"/>
            <a:ext cx="8390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/>
                </a:solidFill>
              </a:rPr>
              <a:t>Da queste descrizioni si possono </a:t>
            </a:r>
            <a:r>
              <a:rPr lang="it-IT" sz="2800" b="1" dirty="0">
                <a:solidFill>
                  <a:schemeClr val="accent6"/>
                </a:solidFill>
              </a:rPr>
              <a:t>FORMULARE IPOTESI </a:t>
            </a:r>
            <a:r>
              <a:rPr lang="it-IT" sz="2800" dirty="0">
                <a:solidFill>
                  <a:schemeClr val="accent6"/>
                </a:solidFill>
              </a:rPr>
              <a:t>sulle cause del CP e sulle conseguenze che lo controllano</a:t>
            </a:r>
            <a:endParaRPr lang="it-IT" dirty="0"/>
          </a:p>
        </p:txBody>
      </p:sp>
      <p:pic>
        <p:nvPicPr>
          <p:cNvPr id="6" name="Picture 5" descr="risk_assessment"/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7" y="2455764"/>
            <a:ext cx="5587380" cy="38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5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Due tipi di ipotesi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Ipotesi funzionali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Si basano sull’esame delle conseguenze che si presume mantengano il C stesso (es. Gianna fa i capricci per guadagnarsi l’attenzione dell’insegnante)</a:t>
            </a:r>
          </a:p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FF0000"/>
                </a:solidFill>
              </a:rPr>
              <a:t>Ipotesi contestuali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Si basano sull’analisi dell’ambiente o degli eventi all’interno dei quali un C ha probabilità di verificarsi (es. E’ probabile che Giacomo si allontani dal banco durante le lezioni di geografia, ma non durante la lettura libera). </a:t>
            </a:r>
          </a:p>
        </p:txBody>
      </p:sp>
    </p:spTree>
    <p:extLst>
      <p:ext uri="{BB962C8B-B14F-4D97-AF65-F5344CB8AC3E}">
        <p14:creationId xmlns:p14="http://schemas.microsoft.com/office/powerpoint/2010/main" val="1950623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Due tipi di intervento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706582" y="2036618"/>
            <a:ext cx="10945091" cy="46689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Le </a:t>
            </a:r>
            <a:r>
              <a:rPr lang="it-IT" altLang="it-IT" sz="2400" b="1" dirty="0"/>
              <a:t>ipotesi funzionali </a:t>
            </a:r>
            <a:r>
              <a:rPr lang="it-IT" altLang="it-IT" sz="2400" dirty="0"/>
              <a:t>portano a interventi di insegnamento di strategie comunicative sostitutive dei comportamenti problema.</a:t>
            </a:r>
          </a:p>
          <a:p>
            <a:pPr lvl="1"/>
            <a:r>
              <a:rPr lang="it-IT" altLang="it-IT" sz="2000" dirty="0"/>
              <a:t>L’insegnamento di </a:t>
            </a:r>
            <a:r>
              <a:rPr lang="it-IT" altLang="it-IT" sz="2000" dirty="0">
                <a:solidFill>
                  <a:srgbClr val="FF0000"/>
                </a:solidFill>
              </a:rPr>
              <a:t>C alternativi (</a:t>
            </a:r>
            <a:r>
              <a:rPr lang="it-IT" sz="2000" dirty="0"/>
              <a:t>più adattivi e funzionali agli obiettivi prefissati)* </a:t>
            </a:r>
            <a:r>
              <a:rPr lang="it-IT" altLang="it-IT" sz="2000" dirty="0"/>
              <a:t>e il loro rinforzamento aumentano la validità sociale degli interventi e, di conseguenza, la probabilità che gli apprendimenti vengano generalizzati e mantenuti nel tempo.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Le </a:t>
            </a:r>
            <a:r>
              <a:rPr lang="it-IT" altLang="it-IT" sz="2400" b="1" dirty="0"/>
              <a:t>ipotesi contestuali </a:t>
            </a:r>
            <a:r>
              <a:rPr lang="it-IT" altLang="it-IT" sz="2400" dirty="0"/>
              <a:t>portano ad interventi sull’ambiente, cioè modificazioni di antecedenti e conseguenti.</a:t>
            </a:r>
          </a:p>
          <a:p>
            <a:pPr lvl="1">
              <a:lnSpc>
                <a:spcPct val="90000"/>
              </a:lnSpc>
            </a:pPr>
            <a:r>
              <a:rPr lang="it-IT" altLang="it-IT" sz="2000" dirty="0"/>
              <a:t>Nonostante il loro largo impiego hanno lo svantaggio di non considerare lo scopo del comportamento e quindi possono risultare inefficaci.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it-IT" alt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13570" y="6069366"/>
            <a:ext cx="904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*(es. non pretendere che l’allievo non interrompa più, ma insegnargli a farlo in modo corretto)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70385" y="1309075"/>
            <a:ext cx="741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accent6">
                    <a:lumMod val="75000"/>
                  </a:schemeClr>
                </a:solidFill>
              </a:rPr>
              <a:t>Coinvolgere nell’intervento tutte le persone che interagiscono con il soggetto</a:t>
            </a:r>
          </a:p>
        </p:txBody>
      </p:sp>
    </p:spTree>
    <p:extLst>
      <p:ext uri="{BB962C8B-B14F-4D97-AF65-F5344CB8AC3E}">
        <p14:creationId xmlns:p14="http://schemas.microsoft.com/office/powerpoint/2010/main" val="242889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548235"/>
                </a:solidFill>
              </a:rPr>
              <a:t>Costruiamo insieme un ABC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Esercitazione:</a:t>
            </a:r>
          </a:p>
          <a:p>
            <a:pPr lvl="1"/>
            <a:r>
              <a:rPr lang="it-IT" dirty="0"/>
              <a:t>Osservare sistematicamente il C del bambino nei suoi principali contesti di vita</a:t>
            </a:r>
          </a:p>
          <a:p>
            <a:pPr lvl="1"/>
            <a:r>
              <a:rPr lang="it-IT" dirty="0"/>
              <a:t>Identificare il comportamento problema</a:t>
            </a:r>
          </a:p>
          <a:p>
            <a:pPr lvl="1"/>
            <a:r>
              <a:rPr lang="it-IT" dirty="0"/>
              <a:t>Descriverlo in modo operazionale </a:t>
            </a:r>
          </a:p>
          <a:p>
            <a:pPr lvl="1"/>
            <a:r>
              <a:rPr lang="it-IT" b="1" dirty="0">
                <a:solidFill>
                  <a:srgbClr val="FF0000"/>
                </a:solidFill>
              </a:rPr>
              <a:t>Costruire un ABC *</a:t>
            </a:r>
          </a:p>
          <a:p>
            <a:pPr lvl="1"/>
            <a:r>
              <a:rPr lang="it-IT" dirty="0"/>
              <a:t>Ipotesi di funzionamento: ossia qual è la funzione del CP?</a:t>
            </a:r>
          </a:p>
          <a:p>
            <a:pPr lvl="1"/>
            <a:r>
              <a:rPr lang="it-IT" dirty="0"/>
              <a:t>Pianificare le strategie di intervento funzionalmente correlate</a:t>
            </a:r>
          </a:p>
          <a:p>
            <a:pPr lvl="1"/>
            <a:r>
              <a:rPr lang="it-IT" dirty="0"/>
              <a:t>Verificare i risultati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280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Protocollo ABC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00346"/>
              </p:ext>
            </p:extLst>
          </p:nvPr>
        </p:nvGraphicFramePr>
        <p:xfrm>
          <a:off x="1592381" y="1484921"/>
          <a:ext cx="8675080" cy="511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787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Data, ora e luogo</a:t>
                      </a:r>
                      <a:r>
                        <a:rPr lang="it-IT" dirty="0">
                          <a:effectLst/>
                        </a:rPr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Antecedenti</a:t>
                      </a:r>
                    </a:p>
                    <a:p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(Quali sono stati gli eventi che hanno innescato il comportamento problema; descrivete le azioni di genitori o altre figure presenti nel contesto)</a:t>
                      </a:r>
                      <a:r>
                        <a:rPr lang="it-IT" b="0" i="0" dirty="0">
                          <a:effectLst/>
                        </a:rPr>
                        <a:t> </a:t>
                      </a:r>
                      <a:endParaRPr lang="it-IT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Comportamento</a:t>
                      </a:r>
                    </a:p>
                    <a:p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(Descrivete precisamente quale cosa ha fatto il bambino che sia un problema per lui o per voi genitori, o per gli insegnanti)</a:t>
                      </a:r>
                      <a:r>
                        <a:rPr lang="it-IT" b="0" i="0" dirty="0">
                          <a:effectLst/>
                        </a:rPr>
                        <a:t> </a:t>
                      </a:r>
                      <a:endParaRPr lang="it-IT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Conseguenze</a:t>
                      </a:r>
                    </a:p>
                    <a:p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(Descrivete cosa è successo dopo il comportamento e come bambino e genitori/insegnanti hanno reagito)</a:t>
                      </a:r>
                      <a:r>
                        <a:rPr lang="it-IT" b="0" i="0" dirty="0">
                          <a:effectLst/>
                        </a:rPr>
                        <a:t> </a:t>
                      </a:r>
                      <a:endParaRPr lang="it-IT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76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76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6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9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Aspetti chiave del caso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3306"/>
            <a:ext cx="10515600" cy="4603657"/>
          </a:xfrm>
        </p:spPr>
        <p:txBody>
          <a:bodyPr>
            <a:normAutofit/>
          </a:bodyPr>
          <a:lstStyle/>
          <a:p>
            <a:r>
              <a:rPr lang="it-IT" dirty="0"/>
              <a:t>Spesso fa, agisce … </a:t>
            </a:r>
          </a:p>
          <a:p>
            <a:endParaRPr lang="it-IT" dirty="0"/>
          </a:p>
          <a:p>
            <a:r>
              <a:rPr lang="it-IT" dirty="0"/>
              <a:t>Assenza di un progetto educativo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Difficoltà di gestione comportamentale</a:t>
            </a:r>
          </a:p>
          <a:p>
            <a:endParaRPr lang="it-IT" dirty="0"/>
          </a:p>
          <a:p>
            <a:r>
              <a:rPr lang="it-IT" dirty="0"/>
              <a:t>Assenza di condivisione</a:t>
            </a:r>
          </a:p>
          <a:p>
            <a:endParaRPr lang="it-IT" dirty="0"/>
          </a:p>
          <a:p>
            <a:r>
              <a:rPr lang="it-IT" dirty="0"/>
              <a:t>Dinamiche del tipo «scarica barile»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2466" y="2122679"/>
            <a:ext cx="96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Introdurre sistematicità attraverso prassi di </a:t>
            </a:r>
            <a:r>
              <a:rPr lang="it-IT" b="1" dirty="0">
                <a:solidFill>
                  <a:schemeClr val="accent1"/>
                </a:solidFill>
              </a:rPr>
              <a:t>osservazione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/>
                </a:solidFill>
              </a:rPr>
              <a:t>sistematica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e di analisi funzionale (</a:t>
            </a:r>
            <a:r>
              <a:rPr lang="it-IT" b="1" dirty="0">
                <a:solidFill>
                  <a:schemeClr val="accent1"/>
                </a:solidFill>
              </a:rPr>
              <a:t>ABC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42466" y="3121350"/>
            <a:ext cx="96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Promuovere la conoscenza attraverso </a:t>
            </a:r>
            <a:r>
              <a:rPr lang="it-IT" b="1" dirty="0">
                <a:solidFill>
                  <a:schemeClr val="accent1"/>
                </a:solidFill>
              </a:rPr>
              <a:t>prassi di formazione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Parent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Teacher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Training)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2466" y="4059374"/>
            <a:ext cx="1017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Introdurre </a:t>
            </a:r>
            <a:r>
              <a:rPr lang="it-IT" b="1" dirty="0">
                <a:solidFill>
                  <a:schemeClr val="accent1"/>
                </a:solidFill>
              </a:rPr>
              <a:t>piani di intervento finalizzati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alla promozione del benessere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psico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-sociale attraverso prassi consolidate come quelle cognitivo-comportamentali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2466" y="5035758"/>
            <a:ext cx="996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Promuovere la </a:t>
            </a:r>
            <a:r>
              <a:rPr lang="it-IT" b="1" dirty="0">
                <a:solidFill>
                  <a:schemeClr val="accent1"/>
                </a:solidFill>
              </a:rPr>
              <a:t>comunicazione scuola-famiglia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e la creazione di reti di supporto anche attraverso l’utilizzo delle ICT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42465" y="6059165"/>
            <a:ext cx="1017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Promuovere la consapevolezza dell’importanza del </a:t>
            </a:r>
            <a:r>
              <a:rPr lang="it-IT" b="1" dirty="0">
                <a:solidFill>
                  <a:schemeClr val="accent1"/>
                </a:solidFill>
              </a:rPr>
              <a:t>ruolo delle agenzie educative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attraverso la </a:t>
            </a:r>
            <a:r>
              <a:rPr lang="it-IT" b="1" dirty="0">
                <a:solidFill>
                  <a:schemeClr val="accent1"/>
                </a:solidFill>
              </a:rPr>
              <a:t>definizione di obiettivi comuni</a:t>
            </a:r>
          </a:p>
        </p:txBody>
      </p:sp>
    </p:spTree>
    <p:extLst>
      <p:ext uri="{BB962C8B-B14F-4D97-AF65-F5344CB8AC3E}">
        <p14:creationId xmlns:p14="http://schemas.microsoft.com/office/powerpoint/2010/main" val="6899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387C-970C-FAC2-F228-218885C3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6793F-7817-FFAB-CC64-2D0950D3F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915" y="179974"/>
            <a:ext cx="9144000" cy="2387600"/>
          </a:xfrm>
        </p:spPr>
        <p:txBody>
          <a:bodyPr/>
          <a:lstStyle/>
          <a:p>
            <a:r>
              <a:rPr lang="it-IT" dirty="0"/>
              <a:t>TERZA PARTE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D46699-0080-0480-9B87-B07720D65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637" y="2688860"/>
            <a:ext cx="9144000" cy="1655762"/>
          </a:xfrm>
        </p:spPr>
        <p:txBody>
          <a:bodyPr/>
          <a:lstStyle/>
          <a:p>
            <a:r>
              <a:rPr lang="it-IT" dirty="0"/>
              <a:t>Strategie di rilevazione del comportamento  problema</a:t>
            </a:r>
          </a:p>
        </p:txBody>
      </p:sp>
      <p:pic>
        <p:nvPicPr>
          <p:cNvPr id="4" name="Picture 7" descr="attrezzi">
            <a:extLst>
              <a:ext uri="{FF2B5EF4-FFF2-40B4-BE49-F238E27FC236}">
                <a16:creationId xmlns:a16="http://schemas.microsoft.com/office/drawing/2014/main" id="{0214D436-B038-7659-AC55-D9C7C373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73" y="3317613"/>
            <a:ext cx="2402958" cy="330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16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7418" y="1454728"/>
            <a:ext cx="10418618" cy="52279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Effetti prodotti automaticamente sullo stato fisico del soggetto (endorfine)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 Effetti prodotti sullo stato affettivo-emotivo del soggetto (diminuzione di ansia)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Effetti prodotti sullo stato cognitivo del soggetto (autoefficacia, potere)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 Effetti prodotti nella relazione con gli altri significativi presenti (attenzione di genitore)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 Effetti prodotti nelle relazioni allargate (compagni che ridono)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 Effetti prodotti nel contesto (la maestra smette di spiegare, sono al centro dell’attenzione; sono il “cattivo” monello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218" y="40342"/>
            <a:ext cx="10875818" cy="1802313"/>
          </a:xfrm>
        </p:spPr>
        <p:txBody>
          <a:bodyPr>
            <a:normAutofit/>
          </a:bodyPr>
          <a:lstStyle/>
          <a:p>
            <a:r>
              <a:rPr lang="it-IT" dirty="0"/>
              <a:t>Effetti del comportamento problema</a:t>
            </a:r>
          </a:p>
        </p:txBody>
      </p:sp>
    </p:spTree>
    <p:extLst>
      <p:ext uri="{BB962C8B-B14F-4D97-AF65-F5344CB8AC3E}">
        <p14:creationId xmlns:p14="http://schemas.microsoft.com/office/powerpoint/2010/main" val="2600952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74890" y="2205589"/>
            <a:ext cx="8488171" cy="4939764"/>
          </a:xfrm>
        </p:spPr>
        <p:txBody>
          <a:bodyPr>
            <a:normAutofit/>
          </a:bodyPr>
          <a:lstStyle/>
          <a:p>
            <a:r>
              <a:rPr lang="it-IT" dirty="0"/>
              <a:t>Criterio del </a:t>
            </a:r>
            <a:r>
              <a:rPr lang="it-IT" dirty="0">
                <a:solidFill>
                  <a:srgbClr val="FF0000"/>
                </a:solidFill>
              </a:rPr>
              <a:t>danno</a:t>
            </a:r>
          </a:p>
          <a:p>
            <a:pPr lvl="1"/>
            <a:r>
              <a:rPr lang="it-IT" dirty="0"/>
              <a:t>Comportamento che produce alla persona o ad altri o a cose un danno irreparabile</a:t>
            </a:r>
          </a:p>
          <a:p>
            <a:pPr lvl="2"/>
            <a:r>
              <a:rPr lang="it-IT" dirty="0"/>
              <a:t>Autolesionismo, pica, aggressioni, distruzioni</a:t>
            </a:r>
          </a:p>
          <a:p>
            <a:r>
              <a:rPr lang="it-IT" dirty="0"/>
              <a:t>Criterio dell’</a:t>
            </a:r>
            <a:r>
              <a:rPr lang="it-IT" dirty="0">
                <a:solidFill>
                  <a:srgbClr val="FF0000"/>
                </a:solidFill>
              </a:rPr>
              <a:t>ostacolo</a:t>
            </a:r>
          </a:p>
          <a:p>
            <a:pPr lvl="1"/>
            <a:r>
              <a:rPr lang="it-IT" dirty="0"/>
              <a:t>Comportamento che non danneggiano in senso “fisico” il soggetto o gli altri, ma che lo ostacolano nel suo sviluppo intellettivo, affettivo, interpersonale o fisico</a:t>
            </a:r>
          </a:p>
          <a:p>
            <a:pPr lvl="2"/>
            <a:r>
              <a:rPr lang="it-IT" dirty="0"/>
              <a:t>Ecolalie, stereotipie, ecc. </a:t>
            </a:r>
          </a:p>
          <a:p>
            <a:r>
              <a:rPr lang="it-IT" dirty="0"/>
              <a:t>Criterio dello </a:t>
            </a:r>
            <a:r>
              <a:rPr lang="it-IT" dirty="0">
                <a:solidFill>
                  <a:srgbClr val="FF0000"/>
                </a:solidFill>
              </a:rPr>
              <a:t>stigma sociale</a:t>
            </a:r>
          </a:p>
          <a:p>
            <a:pPr lvl="1"/>
            <a:r>
              <a:rPr lang="it-IT" dirty="0"/>
              <a:t>Comportamenti che stigmatizzano il soggetto</a:t>
            </a:r>
          </a:p>
          <a:p>
            <a:pPr lvl="2"/>
            <a:r>
              <a:rPr lang="it-IT" dirty="0"/>
              <a:t>Stereotipi???</a:t>
            </a:r>
          </a:p>
          <a:p>
            <a:pPr lvl="1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Criteri di gravità del comportamento problema secondo </a:t>
            </a:r>
            <a:r>
              <a:rPr lang="it-IT" dirty="0" err="1"/>
              <a:t>Ianes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6996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Ci sono condizioni antecedenti che facilitano il comportamento problema?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Vicinanza temporale</a:t>
            </a:r>
            <a:r>
              <a:rPr lang="it-IT"/>
              <a:t>=condizioni che anticipano comportamento problema nella sua immediatezza e condizioni più lontane (qualche giorno prima)</a:t>
            </a:r>
          </a:p>
          <a:p>
            <a:pPr lvl="1"/>
            <a:r>
              <a:rPr lang="it-IT"/>
              <a:t> Tipologia= fattori riferibili al soggetto o al contesto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Condizioni antecedenti</a:t>
            </a:r>
          </a:p>
        </p:txBody>
      </p:sp>
    </p:spTree>
    <p:extLst>
      <p:ext uri="{BB962C8B-B14F-4D97-AF65-F5344CB8AC3E}">
        <p14:creationId xmlns:p14="http://schemas.microsoft.com/office/powerpoint/2010/main" val="1076106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9246" y="1540436"/>
            <a:ext cx="7895097" cy="509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CONDIZIONI INERENTI IL SOGGETTO</a:t>
            </a:r>
          </a:p>
          <a:p>
            <a:r>
              <a:rPr lang="it-IT" dirty="0"/>
              <a:t>Condizioni dello stato fisico del soggetto (malattie, stanchezza)</a:t>
            </a:r>
          </a:p>
          <a:p>
            <a:r>
              <a:rPr lang="it-IT" dirty="0"/>
              <a:t>Condizioni dello stato affettivo-emotivo del soggetto (ansia, collera)</a:t>
            </a:r>
          </a:p>
          <a:p>
            <a:r>
              <a:rPr lang="it-IT" dirty="0"/>
              <a:t> Condizioni dello stato cognitivo del soggetto (pensieri, aspettative, valori)</a:t>
            </a:r>
          </a:p>
          <a:p>
            <a:r>
              <a:rPr lang="it-IT" dirty="0"/>
              <a:t> Condizioni delle relazioni con gli altri significativi presenti (positività, frustrazione)</a:t>
            </a:r>
          </a:p>
          <a:p>
            <a:r>
              <a:rPr lang="it-IT" dirty="0"/>
              <a:t> Condizioni delle relazioni allargate attuali (carenza di attenzione, competitività)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Tipologia di Condizioni antecedenti</a:t>
            </a:r>
          </a:p>
        </p:txBody>
      </p:sp>
    </p:spTree>
    <p:extLst>
      <p:ext uri="{BB962C8B-B14F-4D97-AF65-F5344CB8AC3E}">
        <p14:creationId xmlns:p14="http://schemas.microsoft.com/office/powerpoint/2010/main" val="534499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4138" y="2416974"/>
            <a:ext cx="7895097" cy="509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CONDIZIONI INERENTI IL CONTESTO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In senso fisico: rumori, luce, temperatura</a:t>
            </a:r>
          </a:p>
          <a:p>
            <a:pPr lvl="1"/>
            <a:r>
              <a:rPr lang="it-IT" dirty="0"/>
              <a:t> delle attività: piacevoli, frustranti</a:t>
            </a:r>
          </a:p>
          <a:p>
            <a:pPr lvl="1"/>
            <a:r>
              <a:rPr lang="it-IT" dirty="0"/>
              <a:t> delle relazioni in senso globale: supporto, avversione, disconferma</a:t>
            </a:r>
          </a:p>
          <a:p>
            <a:r>
              <a:rPr lang="it-IT" dirty="0"/>
              <a:t>Il termine tecnico per definire tali condizioni è </a:t>
            </a:r>
            <a:r>
              <a:rPr lang="it-IT" dirty="0" err="1">
                <a:solidFill>
                  <a:srgbClr val="FF0000"/>
                </a:solidFill>
              </a:rPr>
              <a:t>setting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events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e possono essere di tipo biologico o ambientale (</a:t>
            </a:r>
            <a:r>
              <a:rPr lang="it-IT" dirty="0" err="1"/>
              <a:t>Carlson</a:t>
            </a:r>
            <a:r>
              <a:rPr lang="it-IT" dirty="0"/>
              <a:t>, 2001)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Tipologia di Condizioni antecedenti</a:t>
            </a:r>
          </a:p>
        </p:txBody>
      </p:sp>
    </p:spTree>
    <p:extLst>
      <p:ext uri="{BB962C8B-B14F-4D97-AF65-F5344CB8AC3E}">
        <p14:creationId xmlns:p14="http://schemas.microsoft.com/office/powerpoint/2010/main" val="3783111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/>
              <a:t>Osservazione Informale</a:t>
            </a:r>
          </a:p>
          <a:p>
            <a:pPr lvl="1"/>
            <a:r>
              <a:rPr lang="it-IT" dirty="0"/>
              <a:t>Osservazione Sistematica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dirty="0"/>
              <a:t>Il primo passo è comprendere:</a:t>
            </a:r>
          </a:p>
          <a:p>
            <a:pPr lvl="1"/>
            <a:r>
              <a:rPr lang="it-IT" dirty="0"/>
              <a:t>Come</a:t>
            </a:r>
          </a:p>
          <a:p>
            <a:pPr lvl="1"/>
            <a:r>
              <a:rPr lang="it-IT" dirty="0"/>
              <a:t>Quando</a:t>
            </a:r>
          </a:p>
          <a:p>
            <a:pPr lvl="1"/>
            <a:r>
              <a:rPr lang="it-IT" dirty="0"/>
              <a:t>Perché </a:t>
            </a:r>
          </a:p>
          <a:p>
            <a:pPr marL="0" indent="0">
              <a:buNone/>
            </a:pPr>
            <a:r>
              <a:rPr lang="it-IT" dirty="0"/>
              <a:t>si manifesta un determinato comportamento.</a:t>
            </a:r>
          </a:p>
          <a:p>
            <a:pPr lvl="1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4636" y="40342"/>
            <a:ext cx="8112314" cy="1411941"/>
          </a:xfrm>
        </p:spPr>
        <p:txBody>
          <a:bodyPr>
            <a:normAutofit/>
          </a:bodyPr>
          <a:lstStyle/>
          <a:p>
            <a:r>
              <a:rPr lang="it-IT"/>
              <a:t>Osservazione del comportamento problema</a:t>
            </a:r>
          </a:p>
        </p:txBody>
      </p:sp>
      <p:pic>
        <p:nvPicPr>
          <p:cNvPr id="4" name="Immagine 3" descr="la-ragazza-curiosa-sta-osservando-tramite-la-lente-d-ingrandimento-186323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198" y="4796214"/>
            <a:ext cx="2092802" cy="19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7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89691" y="1690688"/>
            <a:ext cx="8080317" cy="3892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“Nicola è spesso distratto” </a:t>
            </a:r>
          </a:p>
          <a:p>
            <a:pPr marL="0" indent="0" algn="ctr">
              <a:buNone/>
            </a:pPr>
            <a:r>
              <a:rPr lang="it-IT" dirty="0"/>
              <a:t>Cosa vuol dire distratto?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Si dedica ad attività diverse da quelle che l’insegnante sta svolgendo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Chiacchiera con i compagni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Lascia il suo posto e gira per l’aula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Lascia il suo posto e va fuori dall’aula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Definizione operazionale</a:t>
            </a:r>
          </a:p>
        </p:txBody>
      </p:sp>
    </p:spTree>
    <p:extLst>
      <p:ext uri="{BB962C8B-B14F-4D97-AF65-F5344CB8AC3E}">
        <p14:creationId xmlns:p14="http://schemas.microsoft.com/office/powerpoint/2010/main" val="2210964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60764" y="1619957"/>
            <a:ext cx="8894479" cy="4872918"/>
          </a:xfrm>
        </p:spPr>
        <p:txBody>
          <a:bodyPr>
            <a:normAutofit/>
          </a:bodyPr>
          <a:lstStyle/>
          <a:p>
            <a:r>
              <a:rPr lang="it-IT" dirty="0"/>
              <a:t>Per stabilire “come” si manifesta un comportamento occorre partire dalla </a:t>
            </a:r>
            <a:r>
              <a:rPr lang="it-IT" dirty="0">
                <a:solidFill>
                  <a:srgbClr val="FF0000"/>
                </a:solidFill>
              </a:rPr>
              <a:t>descrizione operazionale del comportamento </a:t>
            </a:r>
            <a:r>
              <a:rPr lang="it-IT" dirty="0"/>
              <a:t>stesso</a:t>
            </a:r>
          </a:p>
          <a:p>
            <a:pPr lvl="1"/>
            <a:r>
              <a:rPr lang="it-IT" dirty="0"/>
              <a:t> Picchiarsi la fronte con il pugno</a:t>
            </a:r>
          </a:p>
          <a:p>
            <a:pPr lvl="2"/>
            <a:r>
              <a:rPr lang="it-IT" dirty="0"/>
              <a:t>Di quale mano?</a:t>
            </a:r>
          </a:p>
          <a:p>
            <a:pPr lvl="2"/>
            <a:r>
              <a:rPr lang="it-IT" dirty="0"/>
              <a:t>Con che parte della mano?</a:t>
            </a:r>
          </a:p>
          <a:p>
            <a:pPr lvl="2"/>
            <a:r>
              <a:rPr lang="it-IT" dirty="0"/>
              <a:t> Con variazioni di intensità? E frequenza?</a:t>
            </a:r>
          </a:p>
          <a:p>
            <a:pPr lvl="2"/>
            <a:r>
              <a:rPr lang="it-IT" dirty="0"/>
              <a:t>Come gesto isolato o associato ad eventi scatenanti?</a:t>
            </a:r>
          </a:p>
          <a:p>
            <a:pPr lvl="2"/>
            <a:r>
              <a:rPr lang="it-IT" dirty="0"/>
              <a:t>E nel frattempo che fa con la voce? E con il resto del corpo? </a:t>
            </a:r>
          </a:p>
          <a:p>
            <a:pPr lvl="1"/>
            <a:r>
              <a:rPr lang="it-IT" dirty="0"/>
              <a:t>Occorre comprendere la </a:t>
            </a:r>
            <a:r>
              <a:rPr lang="it-IT" dirty="0">
                <a:solidFill>
                  <a:srgbClr val="FF0000"/>
                </a:solidFill>
              </a:rPr>
              <a:t>qualità</a:t>
            </a:r>
            <a:r>
              <a:rPr lang="it-IT" dirty="0"/>
              <a:t> del comportamento tramite una </a:t>
            </a:r>
            <a:r>
              <a:rPr lang="it-IT" dirty="0" err="1">
                <a:solidFill>
                  <a:srgbClr val="FF0000"/>
                </a:solidFill>
              </a:rPr>
              <a:t>preosservazione</a:t>
            </a:r>
            <a:r>
              <a:rPr lang="it-IT" dirty="0">
                <a:solidFill>
                  <a:srgbClr val="FF0000"/>
                </a:solidFill>
              </a:rPr>
              <a:t> informale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</a:t>
            </a:r>
          </a:p>
        </p:txBody>
      </p:sp>
    </p:spTree>
    <p:extLst>
      <p:ext uri="{BB962C8B-B14F-4D97-AF65-F5344CB8AC3E}">
        <p14:creationId xmlns:p14="http://schemas.microsoft.com/office/powerpoint/2010/main" val="1492841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17716"/>
              </p:ext>
            </p:extLst>
          </p:nvPr>
        </p:nvGraphicFramePr>
        <p:xfrm>
          <a:off x="2080905" y="1390216"/>
          <a:ext cx="8030190" cy="490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800"/>
              <a:t>Come strutturare l’ambiente di apprendimento?</a:t>
            </a:r>
          </a:p>
        </p:txBody>
      </p:sp>
    </p:spTree>
    <p:extLst>
      <p:ext uri="{BB962C8B-B14F-4D97-AF65-F5344CB8AC3E}">
        <p14:creationId xmlns:p14="http://schemas.microsoft.com/office/powerpoint/2010/main" val="40462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80" y="2706501"/>
            <a:ext cx="8629650" cy="33813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52" y="189380"/>
            <a:ext cx="3448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4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/>
              <a:t>Lo studente, l’insegnante e i materiali didattici devono essere l’unico elemento-stimolo</a:t>
            </a:r>
          </a:p>
          <a:p>
            <a:pPr lvl="1"/>
            <a:r>
              <a:rPr lang="it-IT" sz="2800"/>
              <a:t>Eliminare i distrattori fisici: rumori, colori vivaci, adulti non conosciuti</a:t>
            </a:r>
          </a:p>
          <a:p>
            <a:pPr lvl="1"/>
            <a:r>
              <a:rPr lang="it-IT" sz="2800"/>
              <a:t> Favorire l’apprendimento individualizzato almeno nelle prime fasi per poi passare a lavori di gruppo (criterio di gravità)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Evitare le distrazioni</a:t>
            </a:r>
          </a:p>
        </p:txBody>
      </p:sp>
    </p:spTree>
    <p:extLst>
      <p:ext uri="{BB962C8B-B14F-4D97-AF65-F5344CB8AC3E}">
        <p14:creationId xmlns:p14="http://schemas.microsoft.com/office/powerpoint/2010/main" val="610446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Occorre prevedere un periodo di “acclimatazione” all’ambiente didattico strutturato, almeno per la prima mezz’ora</a:t>
            </a:r>
          </a:p>
          <a:p>
            <a:r>
              <a:rPr lang="it-IT"/>
              <a:t> Si sarà certi che ha superato la fase di acclimatazione e si è adattato alla nuova situazione didattica quando comicia a manifestare i comportamenti che fa di solito, contestualmente eliminando quelli problematici indicatori del disagio.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Favorire adattamento</a:t>
            </a:r>
          </a:p>
        </p:txBody>
      </p:sp>
    </p:spTree>
    <p:extLst>
      <p:ext uri="{BB962C8B-B14F-4D97-AF65-F5344CB8AC3E}">
        <p14:creationId xmlns:p14="http://schemas.microsoft.com/office/powerpoint/2010/main" val="965935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sz="2800" b="1" dirty="0">
                <a:solidFill>
                  <a:srgbClr val="000000"/>
                </a:solidFill>
              </a:rPr>
              <a:t>I</a:t>
            </a:r>
            <a:r>
              <a:rPr lang="it-CH" altLang="en-US" sz="2800" b="1" dirty="0">
                <a:solidFill>
                  <a:srgbClr val="000000"/>
                </a:solidFill>
              </a:rPr>
              <a:t>L CONDIZIONAMENTO OPERANTE</a:t>
            </a:r>
            <a:endParaRPr lang="it-IT" altLang="en-US" sz="2800" dirty="0">
              <a:solidFill>
                <a:srgbClr val="000000"/>
              </a:solidFill>
            </a:endParaRP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517933" y="1170749"/>
            <a:ext cx="8928992" cy="4516502"/>
          </a:xfrm>
        </p:spPr>
        <p:txBody>
          <a:bodyPr>
            <a:normAutofit fontScale="92500" lnSpcReduction="10000"/>
          </a:bodyPr>
          <a:lstStyle/>
          <a:p>
            <a:pPr marL="381000" indent="-381000" algn="just">
              <a:buNone/>
            </a:pPr>
            <a:r>
              <a:rPr lang="it-IT" altLang="en-US" b="1" dirty="0">
                <a:solidFill>
                  <a:srgbClr val="000000"/>
                </a:solidFill>
              </a:rPr>
              <a:t>I</a:t>
            </a:r>
            <a:r>
              <a:rPr lang="it-CH" altLang="en-US" b="1" dirty="0">
                <a:solidFill>
                  <a:srgbClr val="000000"/>
                </a:solidFill>
              </a:rPr>
              <a:t>l </a:t>
            </a:r>
            <a:r>
              <a:rPr lang="it-IT" altLang="en-US" b="1" dirty="0">
                <a:solidFill>
                  <a:srgbClr val="000000"/>
                </a:solidFill>
              </a:rPr>
              <a:t>R</a:t>
            </a:r>
            <a:r>
              <a:rPr lang="it-CH" altLang="en-US" b="1" dirty="0">
                <a:solidFill>
                  <a:srgbClr val="000000"/>
                </a:solidFill>
              </a:rPr>
              <a:t>inforzo e la punizione s</a:t>
            </a:r>
            <a:r>
              <a:rPr lang="it-IT" altLang="en-US" b="1" dirty="0">
                <a:solidFill>
                  <a:srgbClr val="32366C"/>
                </a:solidFill>
              </a:rPr>
              <a:t>i contraddistinguono per:</a:t>
            </a:r>
          </a:p>
          <a:p>
            <a:pPr marL="381000" indent="-381000" algn="just">
              <a:buNone/>
            </a:pPr>
            <a:endParaRPr lang="it-IT" altLang="en-US" b="1" dirty="0">
              <a:solidFill>
                <a:srgbClr val="32366C"/>
              </a:solidFill>
            </a:endParaRPr>
          </a:p>
          <a:p>
            <a:pPr marL="0" indent="0" algn="just">
              <a:buNone/>
            </a:pPr>
            <a:r>
              <a:rPr lang="it-CH" altLang="en-US" b="1" dirty="0">
                <a:solidFill>
                  <a:srgbClr val="32366C"/>
                </a:solidFill>
              </a:rPr>
              <a:t>1. valenza</a:t>
            </a:r>
            <a:r>
              <a:rPr lang="it-CH" altLang="en-US" dirty="0">
                <a:solidFill>
                  <a:srgbClr val="32366C"/>
                </a:solidFill>
              </a:rPr>
              <a:t> (positiva o negativa) </a:t>
            </a:r>
          </a:p>
          <a:p>
            <a:pPr marL="857250" lvl="1" indent="-457200" algn="just"/>
            <a:r>
              <a:rPr lang="it-CH" altLang="en-US" dirty="0">
                <a:solidFill>
                  <a:srgbClr val="32366C"/>
                </a:solidFill>
              </a:rPr>
              <a:t>Il R+ corrisponde all’introduzione di uno stimolo piacevole.</a:t>
            </a:r>
          </a:p>
          <a:p>
            <a:pPr marL="857250" lvl="1" indent="-457200" algn="just"/>
            <a:r>
              <a:rPr lang="it-CH" altLang="en-US" dirty="0">
                <a:solidFill>
                  <a:srgbClr val="32366C"/>
                </a:solidFill>
              </a:rPr>
              <a:t>Il R- corrisponde alla cessazione di uno stimolo spiacevole.</a:t>
            </a:r>
          </a:p>
          <a:p>
            <a:pPr marL="857250" lvl="1" indent="-457200" algn="just"/>
            <a:r>
              <a:rPr lang="it-CH" altLang="en-US" dirty="0">
                <a:solidFill>
                  <a:srgbClr val="32366C"/>
                </a:solidFill>
              </a:rPr>
              <a:t>La P+ corrisponde all’introduzione di uno stimolo spiacevole.</a:t>
            </a:r>
          </a:p>
          <a:p>
            <a:pPr marL="857250" lvl="1" indent="-457200" algn="just"/>
            <a:r>
              <a:rPr lang="it-CH" altLang="en-US" dirty="0">
                <a:solidFill>
                  <a:srgbClr val="32366C"/>
                </a:solidFill>
              </a:rPr>
              <a:t>La P- corrisponde alla cessazione di uno stimolo piacevole.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it-IT" sz="2800" b="1" dirty="0"/>
              <a:t>2. bisogno </a:t>
            </a:r>
            <a:r>
              <a:rPr lang="it-IT" sz="2800" dirty="0"/>
              <a:t>sul quale agisce (primario o secondario)</a:t>
            </a:r>
          </a:p>
          <a:p>
            <a:pPr>
              <a:buClr>
                <a:schemeClr val="accent2"/>
              </a:buClr>
            </a:pPr>
            <a:endParaRPr lang="it-IT" sz="2800" dirty="0"/>
          </a:p>
          <a:p>
            <a:pPr marL="0" indent="0">
              <a:buClr>
                <a:schemeClr val="accent2"/>
              </a:buClr>
              <a:buNone/>
            </a:pPr>
            <a:r>
              <a:rPr lang="it-IT" sz="2800" b="1" dirty="0"/>
              <a:t>3. modalità di presentazione</a:t>
            </a:r>
            <a:r>
              <a:rPr lang="it-IT" sz="2800" dirty="0"/>
              <a:t> (programmi ad intervallo fisso o variabile). </a:t>
            </a:r>
          </a:p>
          <a:p>
            <a:pPr marL="857250" lvl="1" indent="-457200" algn="just"/>
            <a:endParaRPr lang="it-CH" altLang="en-US" dirty="0">
              <a:solidFill>
                <a:srgbClr val="3236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453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altLang="en-US" sz="2800" b="1" dirty="0">
                <a:solidFill>
                  <a:srgbClr val="000000"/>
                </a:solidFill>
              </a:rPr>
              <a:t>I</a:t>
            </a:r>
            <a:r>
              <a:rPr lang="it-CH" altLang="en-US" sz="2800" b="1" dirty="0">
                <a:solidFill>
                  <a:srgbClr val="000000"/>
                </a:solidFill>
              </a:rPr>
              <a:t>L CONDIZIONAMENTO OPERANTE</a:t>
            </a:r>
            <a:endParaRPr lang="it-IT" altLang="en-US" sz="2800" dirty="0">
              <a:solidFill>
                <a:srgbClr val="000000"/>
              </a:solidFill>
            </a:endParaRP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5127" y="1297351"/>
            <a:ext cx="10280073" cy="51173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it-IT" altLang="en-US" b="1" i="1" dirty="0">
                <a:solidFill>
                  <a:srgbClr val="32366C"/>
                </a:solidFill>
              </a:rPr>
              <a:t>PROGRAMMI DI RINFORZO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it-IT" altLang="en-US" sz="2000" b="1" i="1" dirty="0">
              <a:solidFill>
                <a:srgbClr val="32366C"/>
              </a:solidFill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32366C"/>
                </a:solidFill>
              </a:rPr>
              <a:t>Schema a intervallo fisso (un rinforzo ogni 5 minuti)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32366C"/>
                </a:solidFill>
              </a:rPr>
              <a:t>Le risposte di concentrano nel tempo finale 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en-US" sz="2000" dirty="0">
              <a:solidFill>
                <a:srgbClr val="32366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altLang="en-US" sz="2000" dirty="0">
                <a:solidFill>
                  <a:srgbClr val="32366C"/>
                </a:solidFill>
              </a:rPr>
              <a:t>Schema intervallo  variabile (un rinforzo in tempi variabili)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32366C"/>
                </a:solidFill>
              </a:rPr>
              <a:t>Le risposte si distribuiscono nel tempo </a:t>
            </a:r>
          </a:p>
          <a:p>
            <a:pPr lvl="1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en-US" sz="2000" dirty="0">
              <a:solidFill>
                <a:srgbClr val="32366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altLang="en-US" sz="2000" dirty="0">
                <a:solidFill>
                  <a:srgbClr val="32366C"/>
                </a:solidFill>
              </a:rPr>
              <a:t>Schema a rapporto fisso (un rinforzo ogni 5 risposte)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32366C"/>
                </a:solidFill>
              </a:rPr>
              <a:t>l’apprendimento si instaura più velocemente 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en-US" sz="2000" dirty="0">
              <a:solidFill>
                <a:srgbClr val="32366C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altLang="en-US" sz="2000" dirty="0">
                <a:solidFill>
                  <a:srgbClr val="32366C"/>
                </a:solidFill>
              </a:rPr>
              <a:t>Schema  rapporto variabile (un rinforzo ogni 5 risposte circa)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rgbClr val="32366C"/>
                </a:solidFill>
              </a:rPr>
              <a:t>l’apprendimento risulta più duraturo</a:t>
            </a:r>
            <a:endParaRPr lang="it-IT" altLang="en-US" sz="2200" dirty="0">
              <a:solidFill>
                <a:srgbClr val="32366C"/>
              </a:solidFill>
            </a:endParaRPr>
          </a:p>
          <a:p>
            <a:pPr marL="381000" indent="-381000" algn="just">
              <a:buNone/>
            </a:pPr>
            <a:endParaRPr lang="it-IT" altLang="en-US" sz="2400" b="1" i="1" dirty="0">
              <a:solidFill>
                <a:srgbClr val="32366C"/>
              </a:solidFill>
            </a:endParaRPr>
          </a:p>
          <a:p>
            <a:pPr marL="381000" indent="-381000" algn="just">
              <a:buNone/>
            </a:pPr>
            <a:endParaRPr lang="it-IT" altLang="en-US" sz="1500" b="1" i="1" dirty="0">
              <a:solidFill>
                <a:srgbClr val="32366C"/>
              </a:solidFill>
            </a:endParaRPr>
          </a:p>
          <a:p>
            <a:pPr marL="381000" indent="-381000" algn="just">
              <a:buNone/>
            </a:pPr>
            <a:endParaRPr lang="it-IT" altLang="en-US" sz="1500" b="1" i="1" dirty="0">
              <a:solidFill>
                <a:srgbClr val="3236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60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000000"/>
              </a:buClr>
              <a:buSzPct val="100000"/>
            </a:pPr>
            <a:fld id="{9C1CF29B-D9C0-1046-94FF-2990C5C95A33}" type="slidenum">
              <a:rPr lang="it-IT" sz="1200">
                <a:solidFill>
                  <a:srgbClr val="045C75"/>
                </a:solidFill>
              </a:rPr>
              <a:pPr algn="r">
                <a:lnSpc>
                  <a:spcPct val="95000"/>
                </a:lnSpc>
                <a:buClr>
                  <a:srgbClr val="000000"/>
                </a:buClr>
                <a:buSzPct val="100000"/>
              </a:pPr>
              <a:t>54</a:t>
            </a:fld>
            <a:endParaRPr lang="it-IT" sz="1200">
              <a:solidFill>
                <a:srgbClr val="045C75"/>
              </a:solidFill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1021772" y="1898073"/>
            <a:ext cx="10148455" cy="53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60363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6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it-IT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rinforza progressivamente ogni RISPOSTA che si approssima a quella desiderata fino al raggiungimento dell’obiettivo desiderato.</a:t>
            </a:r>
          </a:p>
          <a:p>
            <a:pPr lvl="1" algn="just">
              <a:lnSpc>
                <a:spcPct val="90000"/>
              </a:lnSpc>
              <a:spcBef>
                <a:spcPts val="5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it-I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90000"/>
              </a:lnSpc>
              <a:spcBef>
                <a:spcPts val="58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Bambino che impara  giocare a pallone: inizialmente loderemo ogni azione, poi, progressivamente, lodiamo le azioni più complesse e non quelle elementari.</a:t>
            </a:r>
          </a:p>
          <a:p>
            <a:pPr lvl="1" algn="just">
              <a:lnSpc>
                <a:spcPct val="90000"/>
              </a:lnSpc>
              <a:spcBef>
                <a:spcPts val="588"/>
              </a:spcBef>
              <a:buClr>
                <a:srgbClr val="000000"/>
              </a:buClr>
              <a:buSzPct val="100000"/>
            </a:pPr>
            <a:endParaRPr lang="it-IT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Modellamento 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shaping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497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Segnaposto contenuto 2"/>
          <p:cNvSpPr>
            <a:spLocks noGrp="1"/>
          </p:cNvSpPr>
          <p:nvPr>
            <p:ph idx="1"/>
          </p:nvPr>
        </p:nvSpPr>
        <p:spPr>
          <a:xfrm>
            <a:off x="1577255" y="2285999"/>
            <a:ext cx="9838890" cy="4793673"/>
          </a:xfrm>
        </p:spPr>
        <p:txBody>
          <a:bodyPr>
            <a:normAutofit/>
          </a:bodyPr>
          <a:lstStyle/>
          <a:p>
            <a:r>
              <a:rPr lang="it-IT" dirty="0"/>
              <a:t>Il </a:t>
            </a:r>
            <a:r>
              <a:rPr lang="it-IT" dirty="0" err="1"/>
              <a:t>prompting</a:t>
            </a:r>
            <a:r>
              <a:rPr lang="it-IT" dirty="0"/>
              <a:t> agisce sullo STIMOLO.</a:t>
            </a:r>
          </a:p>
          <a:p>
            <a:endParaRPr lang="it-IT" dirty="0"/>
          </a:p>
          <a:p>
            <a:pPr lvl="1"/>
            <a:r>
              <a:rPr lang="it-IT" dirty="0"/>
              <a:t>consiste nel fornire all’allievo stimoli discriminativi (</a:t>
            </a:r>
            <a:r>
              <a:rPr lang="it-IT" dirty="0" err="1"/>
              <a:t>prompt</a:t>
            </a:r>
            <a:r>
              <a:rPr lang="it-IT" dirty="0"/>
              <a:t> o aiuti aggiuntivi) per eseguire il comportamento richiesto.</a:t>
            </a:r>
          </a:p>
          <a:p>
            <a:pPr lvl="2"/>
            <a:r>
              <a:rPr lang="it-IT" dirty="0">
                <a:solidFill>
                  <a:srgbClr val="FF0000"/>
                </a:solidFill>
              </a:rPr>
              <a:t>Svantaggio</a:t>
            </a:r>
          </a:p>
          <a:p>
            <a:pPr lvl="3"/>
            <a:r>
              <a:rPr lang="it-IT" dirty="0"/>
              <a:t>Lo studente dipende troppo dall’aiuto senza il quale non è in grado di fornire la risposta</a:t>
            </a:r>
          </a:p>
          <a:p>
            <a:pPr lvl="3"/>
            <a:r>
              <a:rPr lang="it-IT" dirty="0"/>
              <a:t>Si utilizza quindi il fading (tecnica di rimozione dell’aiuto fornito)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1762" y="636087"/>
            <a:ext cx="8013480" cy="1411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ea typeface="+mj-ea"/>
              </a:rPr>
              <a:t>Suggerimento</a:t>
            </a:r>
            <a:br>
              <a:rPr lang="it-IT" dirty="0">
                <a:ea typeface="+mj-ea"/>
              </a:rPr>
            </a:br>
            <a:r>
              <a:rPr lang="it-IT" dirty="0"/>
              <a:t>(</a:t>
            </a:r>
            <a:r>
              <a:rPr lang="it-IT" dirty="0" err="1">
                <a:ea typeface="+mj-ea"/>
              </a:rPr>
              <a:t>Prompting</a:t>
            </a:r>
            <a:r>
              <a:rPr lang="it-IT" dirty="0">
                <a:ea typeface="+mj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314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rgbClr val="2F1F58"/>
                </a:solidFill>
              </a:rPr>
              <a:t> Aiuto verbale</a:t>
            </a:r>
          </a:p>
          <a:p>
            <a:pPr lvl="1" algn="just"/>
            <a:r>
              <a:rPr lang="it-IT" dirty="0">
                <a:solidFill>
                  <a:srgbClr val="2F1F58"/>
                </a:solidFill>
              </a:rPr>
              <a:t>Sono istruzioni verbali: si spiega come fare</a:t>
            </a:r>
          </a:p>
          <a:p>
            <a:pPr algn="just"/>
            <a:r>
              <a:rPr lang="it-IT" dirty="0">
                <a:solidFill>
                  <a:srgbClr val="2F1F58"/>
                </a:solidFill>
              </a:rPr>
              <a:t>Aiuto gestuale</a:t>
            </a:r>
          </a:p>
          <a:p>
            <a:pPr lvl="1" algn="just"/>
            <a:r>
              <a:rPr lang="it-IT" dirty="0">
                <a:solidFill>
                  <a:srgbClr val="2F1F58"/>
                </a:solidFill>
              </a:rPr>
              <a:t>Sono gesti che indicano qualcosa, dirigono lo sguardo verso una zona precisa o si alza la mano.</a:t>
            </a:r>
          </a:p>
          <a:p>
            <a:pPr algn="just"/>
            <a:r>
              <a:rPr lang="it-IT" dirty="0">
                <a:solidFill>
                  <a:srgbClr val="2F1F58"/>
                </a:solidFill>
              </a:rPr>
              <a:t> Aiuto fisico</a:t>
            </a:r>
          </a:p>
          <a:p>
            <a:pPr lvl="1" algn="just"/>
            <a:r>
              <a:rPr lang="it-IT" dirty="0">
                <a:solidFill>
                  <a:srgbClr val="2F1F58"/>
                </a:solidFill>
              </a:rPr>
              <a:t>Implicano un vero e proprio contatto fisico con l’allievo (p.e. aiutarlo ad alzarsi dalla sedia)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suggerimento</a:t>
            </a:r>
          </a:p>
        </p:txBody>
      </p:sp>
    </p:spTree>
    <p:extLst>
      <p:ext uri="{BB962C8B-B14F-4D97-AF65-F5344CB8AC3E}">
        <p14:creationId xmlns:p14="http://schemas.microsoft.com/office/powerpoint/2010/main" val="1991389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44989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È usato per raggiungere l’autonomia del soggetto mediante una riduzione o eliminazione del controllo esterno (i.e. l’aiuto dell’insegnante) sul comportamento dell’allievo.</a:t>
            </a:r>
          </a:p>
          <a:p>
            <a:endParaRPr lang="it-IT" dirty="0"/>
          </a:p>
          <a:p>
            <a:r>
              <a:rPr lang="it-IT" dirty="0"/>
              <a:t>Si attua fornendo all’allievo un aiuto meno evidente di quelli erogati in precedenza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Attenuazione del suggerimento</a:t>
            </a:r>
            <a:br>
              <a:rPr lang="it-IT" dirty="0"/>
            </a:br>
            <a:r>
              <a:rPr lang="it-IT" dirty="0"/>
              <a:t>(</a:t>
            </a:r>
            <a:r>
              <a:rPr lang="it-IT" dirty="0" err="1"/>
              <a:t>Prompting</a:t>
            </a:r>
            <a:r>
              <a:rPr lang="it-IT" dirty="0"/>
              <a:t> e Fading)</a:t>
            </a:r>
          </a:p>
        </p:txBody>
      </p:sp>
    </p:spTree>
    <p:extLst>
      <p:ext uri="{BB962C8B-B14F-4D97-AF65-F5344CB8AC3E}">
        <p14:creationId xmlns:p14="http://schemas.microsoft.com/office/powerpoint/2010/main" val="3783581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4529"/>
            <a:ext cx="10397835" cy="499834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Verbale</a:t>
            </a:r>
          </a:p>
          <a:p>
            <a:pPr lvl="1"/>
            <a:r>
              <a:rPr lang="it-IT" dirty="0"/>
              <a:t>Si diminuisce il numero di parole che compongono l’istruzione</a:t>
            </a:r>
          </a:p>
          <a:p>
            <a:pPr lvl="2"/>
            <a:r>
              <a:rPr lang="it-IT" dirty="0"/>
              <a:t>Gianni guarda il foglio e scrivi; Guarda il foglio; Scrivi.</a:t>
            </a:r>
          </a:p>
          <a:p>
            <a:pPr lvl="1"/>
            <a:r>
              <a:rPr lang="it-IT" dirty="0"/>
              <a:t>Si abbassa progressivamente il tono di voce dell’istruzione impartita </a:t>
            </a:r>
          </a:p>
          <a:p>
            <a:endParaRPr lang="it-IT" dirty="0"/>
          </a:p>
          <a:p>
            <a:r>
              <a:rPr lang="it-IT" dirty="0"/>
              <a:t> Gestuale</a:t>
            </a:r>
          </a:p>
          <a:p>
            <a:pPr lvl="1"/>
            <a:r>
              <a:rPr lang="it-IT" dirty="0">
                <a:effectLst/>
              </a:rPr>
              <a:t>Si riducono le dimensioni del gesto</a:t>
            </a:r>
          </a:p>
          <a:p>
            <a:pPr lvl="1"/>
            <a:r>
              <a:rPr lang="it-IT" dirty="0"/>
              <a:t>Si usa un gesto meno evidente (p.e. prima indico con il dito, poi guardo soltanto)</a:t>
            </a:r>
          </a:p>
          <a:p>
            <a:endParaRPr lang="it-IT" dirty="0"/>
          </a:p>
          <a:p>
            <a:r>
              <a:rPr lang="it-IT" dirty="0"/>
              <a:t>Fisico</a:t>
            </a:r>
          </a:p>
          <a:p>
            <a:pPr lvl="1"/>
            <a:r>
              <a:rPr lang="it-IT" dirty="0"/>
              <a:t>Si riduce progressivamente la portata del contatto (tutta la mano, due/tre dita, un dito) </a:t>
            </a:r>
          </a:p>
          <a:p>
            <a:pPr lvl="1"/>
            <a:r>
              <a:rPr lang="it-IT" dirty="0"/>
              <a:t>Si riduce l’intensità del contatto</a:t>
            </a:r>
          </a:p>
          <a:p>
            <a:pPr lvl="1"/>
            <a:r>
              <a:rPr lang="it-IT" dirty="0"/>
              <a:t>Si allontana la zona di contatto dal punto focale del comportamento</a:t>
            </a:r>
          </a:p>
          <a:p>
            <a:pPr lvl="2"/>
            <a:r>
              <a:rPr lang="it-IT" dirty="0"/>
              <a:t>p.e. se deve imparare a impugnare bene la matita, passo dalla mano, al braccio, alla spalla.</a:t>
            </a:r>
          </a:p>
          <a:p>
            <a:pPr lvl="2"/>
            <a:endParaRPr lang="it-IT" dirty="0"/>
          </a:p>
          <a:p>
            <a:r>
              <a:rPr lang="it-IT" dirty="0"/>
              <a:t>Si utilizzano tutti e tre gli aiuti e si cominciano ad attenuare, prima quelli fisici, poi quelli gestuali e infine quelli verbali. </a:t>
            </a:r>
            <a:endParaRPr lang="it-IT" dirty="0">
              <a:effectLst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Attenuazione del suggerimento</a:t>
            </a:r>
          </a:p>
        </p:txBody>
      </p:sp>
    </p:spTree>
    <p:extLst>
      <p:ext uri="{BB962C8B-B14F-4D97-AF65-F5344CB8AC3E}">
        <p14:creationId xmlns:p14="http://schemas.microsoft.com/office/powerpoint/2010/main" val="3982345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86802"/>
            <a:ext cx="10855035" cy="5171197"/>
          </a:xfrm>
        </p:spPr>
        <p:txBody>
          <a:bodyPr>
            <a:normAutofit/>
          </a:bodyPr>
          <a:lstStyle/>
          <a:p>
            <a:r>
              <a:rPr lang="it-IT" dirty="0"/>
              <a:t>Occorre usare il suggerimento o </a:t>
            </a:r>
            <a:r>
              <a:rPr lang="it-IT" dirty="0" err="1"/>
              <a:t>prompting</a:t>
            </a:r>
            <a:r>
              <a:rPr lang="it-IT" dirty="0"/>
              <a:t> nelle fasi iniziali dell’apprendimento di una nuova abilità complessa e poi gradualmente sopprimere tutti gli aiuti forniti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Non utilizzare mai un aiuto che è già stato attenuato</a:t>
            </a:r>
          </a:p>
          <a:p>
            <a:pPr lvl="2"/>
            <a:r>
              <a:rPr lang="it-IT" dirty="0"/>
              <a:t>Non  devo mai tornare indietro, altrimenti rischio di rinforzarlo a dipendere da aiuto più consistente</a:t>
            </a:r>
          </a:p>
          <a:p>
            <a:pPr lvl="1"/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Iniziare ogni incontro successivo con aiuti che il giorno prima hanno prodotto risposte corrette da parte dell’allievo</a:t>
            </a:r>
          </a:p>
          <a:p>
            <a:pPr lvl="1"/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Restare sempre vicini all’allievo </a:t>
            </a:r>
            <a:r>
              <a:rPr lang="it-IT" dirty="0"/>
              <a:t>a non più di mezzo metro da lui per fornirgli, se è il caso un aiuto fisico.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generale</a:t>
            </a:r>
          </a:p>
        </p:txBody>
      </p:sp>
    </p:spTree>
    <p:extLst>
      <p:ext uri="{BB962C8B-B14F-4D97-AF65-F5344CB8AC3E}">
        <p14:creationId xmlns:p14="http://schemas.microsoft.com/office/powerpoint/2010/main" val="347876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5943600" y="2036618"/>
            <a:ext cx="74247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dirty="0">
                <a:latin typeface="+mn-lt"/>
              </a:rPr>
              <a:t>Un pigro</a:t>
            </a:r>
          </a:p>
          <a:p>
            <a:pPr eaLnBrk="1" hangingPunct="1"/>
            <a:r>
              <a:rPr lang="it-IT" altLang="it-IT" dirty="0">
                <a:latin typeface="+mn-lt"/>
              </a:rPr>
              <a:t>Un viziato e capriccioso</a:t>
            </a:r>
          </a:p>
          <a:p>
            <a:pPr eaLnBrk="1" hangingPunct="1"/>
            <a:r>
              <a:rPr lang="it-IT" altLang="it-IT" dirty="0">
                <a:latin typeface="+mn-lt"/>
              </a:rPr>
              <a:t>Uno stupido, sciocco</a:t>
            </a:r>
          </a:p>
          <a:p>
            <a:pPr eaLnBrk="1" hangingPunct="1"/>
            <a:r>
              <a:rPr lang="it-IT" altLang="it-IT" dirty="0">
                <a:latin typeface="+mn-lt"/>
              </a:rPr>
              <a:t>Non ha regole per colpa dei genitori</a:t>
            </a:r>
          </a:p>
          <a:p>
            <a:pPr eaLnBrk="1" hangingPunct="1"/>
            <a:r>
              <a:rPr lang="it-IT" altLang="it-IT" dirty="0">
                <a:latin typeface="+mn-lt"/>
              </a:rPr>
              <a:t>E’ un pazzo, svitato</a:t>
            </a:r>
          </a:p>
          <a:p>
            <a:pPr eaLnBrk="1" hangingPunct="1"/>
            <a:r>
              <a:rPr lang="it-IT" altLang="it-IT" dirty="0">
                <a:latin typeface="+mn-lt"/>
              </a:rPr>
              <a:t>Non c’è nulla da fare</a:t>
            </a:r>
          </a:p>
          <a:p>
            <a:pPr eaLnBrk="1" hangingPunct="1"/>
            <a:r>
              <a:rPr lang="it-IT" altLang="it-IT" dirty="0">
                <a:latin typeface="+mn-lt"/>
              </a:rPr>
              <a:t>E’ geloso del fratello</a:t>
            </a:r>
          </a:p>
          <a:p>
            <a:pPr eaLnBrk="1" hangingPunct="1"/>
            <a:r>
              <a:rPr lang="it-IT" altLang="it-IT" dirty="0">
                <a:latin typeface="+mn-lt"/>
              </a:rPr>
              <a:t>Vuole solo attenzioni</a:t>
            </a:r>
          </a:p>
          <a:p>
            <a:pPr eaLnBrk="1" hangingPunct="1"/>
            <a:r>
              <a:rPr lang="it-IT" altLang="it-IT" dirty="0">
                <a:latin typeface="+mn-lt"/>
              </a:rPr>
              <a:t>Lo fa apposta</a:t>
            </a:r>
          </a:p>
          <a:p>
            <a:pPr eaLnBrk="1" hangingPunct="1"/>
            <a:r>
              <a:rPr lang="it-IT" altLang="it-IT" dirty="0">
                <a:latin typeface="+mn-lt"/>
              </a:rPr>
              <a:t>I farmaci sono l’unica cura</a:t>
            </a:r>
          </a:p>
          <a:p>
            <a:endParaRPr lang="it-IT" altLang="en-US" dirty="0"/>
          </a:p>
        </p:txBody>
      </p:sp>
      <p:sp>
        <p:nvSpPr>
          <p:cNvPr id="13315" name="CasellaDiTesto 5"/>
          <p:cNvSpPr txBox="1">
            <a:spLocks noChangeArrowheads="1"/>
          </p:cNvSpPr>
          <p:nvPr/>
        </p:nvSpPr>
        <p:spPr bwMode="auto">
          <a:xfrm>
            <a:off x="5943600" y="1297954"/>
            <a:ext cx="4176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en-US" sz="4200" b="1" dirty="0">
                <a:latin typeface="+mj-lt"/>
              </a:rPr>
              <a:t>Falsi miti </a:t>
            </a:r>
          </a:p>
        </p:txBody>
      </p:sp>
      <p:pic>
        <p:nvPicPr>
          <p:cNvPr id="13316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78" y="1869061"/>
            <a:ext cx="4054861" cy="353943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30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Viene fornito un modello o una combinazione di modello e </a:t>
            </a:r>
            <a:r>
              <a:rPr lang="it-IT" dirty="0" err="1"/>
              <a:t>prompting</a:t>
            </a:r>
            <a:r>
              <a:rPr lang="it-IT" dirty="0"/>
              <a:t>, anche fisico, del comportamento che l’allievo deve imitare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Si osservare l’allievo per verificare se imita il comportamento del modello.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Si rinforza il comportamento che è stato imitato. 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r>
              <a:rPr lang="it-IT" dirty="0"/>
              <a:t>Imitazione generalizzata</a:t>
            </a:r>
          </a:p>
          <a:p>
            <a:pPr lvl="1"/>
            <a:r>
              <a:rPr lang="it-IT" dirty="0"/>
              <a:t>Emerge quando il bambino imita un nuovo comportamento che non è mai stato rinforzato in precedenza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lvl="1"/>
            <a:endParaRPr lang="it-IT" dirty="0">
              <a:effectLst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Apprendimento imitativo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496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3473" cy="4755284"/>
          </a:xfrm>
        </p:spPr>
        <p:txBody>
          <a:bodyPr/>
          <a:lstStyle/>
          <a:p>
            <a:r>
              <a:rPr lang="it-IT" dirty="0"/>
              <a:t>Sono classificabili in base a 3 dimensioni:</a:t>
            </a:r>
          </a:p>
          <a:p>
            <a:pPr marL="863600" lvl="1" indent="-514350">
              <a:buFont typeface="+mj-lt"/>
              <a:buAutoNum type="arabicPeriod"/>
            </a:pPr>
            <a:r>
              <a:rPr lang="it-IT" dirty="0" err="1"/>
              <a:t>Avversività</a:t>
            </a:r>
            <a:endParaRPr lang="it-IT" dirty="0"/>
          </a:p>
          <a:p>
            <a:pPr marL="863600" lvl="1" indent="-514350">
              <a:buFont typeface="+mj-lt"/>
              <a:buAutoNum type="arabicPeriod"/>
            </a:pPr>
            <a:r>
              <a:rPr lang="it-IT" dirty="0"/>
              <a:t>Intrusività</a:t>
            </a:r>
          </a:p>
          <a:p>
            <a:pPr marL="863600" lvl="1" indent="-514350">
              <a:buFont typeface="+mj-lt"/>
              <a:buAutoNum type="arabicPeriod"/>
            </a:pPr>
            <a:r>
              <a:rPr lang="it-IT" dirty="0"/>
              <a:t>Severità</a:t>
            </a:r>
          </a:p>
          <a:p>
            <a:pPr marL="349250" lvl="1" indent="0">
              <a:buNone/>
            </a:pPr>
            <a:r>
              <a:rPr lang="it-IT" dirty="0"/>
              <a:t>Procedure di livello 1: Non avversive né intrusive</a:t>
            </a:r>
          </a:p>
          <a:p>
            <a:pPr marL="349250" lvl="1" indent="0">
              <a:buNone/>
            </a:pPr>
            <a:r>
              <a:rPr lang="it-IT" dirty="0"/>
              <a:t>Procedure di livello 2: poco avversive e intrusive</a:t>
            </a:r>
          </a:p>
          <a:p>
            <a:pPr marL="349250" lvl="1" indent="0">
              <a:buNone/>
            </a:pPr>
            <a:r>
              <a:rPr lang="it-IT" dirty="0"/>
              <a:t>Procedure di livello 3: molto avversive e intrusive</a:t>
            </a:r>
          </a:p>
          <a:p>
            <a:pPr marL="349250" lvl="1" indent="0">
              <a:buNone/>
            </a:pPr>
            <a:r>
              <a:rPr lang="it-IT" dirty="0"/>
              <a:t>Per procedure di livello 2 e 3 occorre permesso dei genitori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4291" y="40342"/>
            <a:ext cx="9678897" cy="1411941"/>
          </a:xfrm>
        </p:spPr>
        <p:txBody>
          <a:bodyPr>
            <a:normAutofit/>
          </a:bodyPr>
          <a:lstStyle/>
          <a:p>
            <a:r>
              <a:rPr lang="it-IT" dirty="0"/>
              <a:t>Procedure per inibire comportamenti problema</a:t>
            </a:r>
          </a:p>
        </p:txBody>
      </p:sp>
    </p:spTree>
    <p:extLst>
      <p:ext uri="{BB962C8B-B14F-4D97-AF65-F5344CB8AC3E}">
        <p14:creationId xmlns:p14="http://schemas.microsoft.com/office/powerpoint/2010/main" val="3099976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8068"/>
            <a:ext cx="10065327" cy="4771167"/>
          </a:xfrm>
        </p:spPr>
        <p:txBody>
          <a:bodyPr>
            <a:normAutofit/>
          </a:bodyPr>
          <a:lstStyle/>
          <a:p>
            <a:r>
              <a:rPr lang="it-IT" dirty="0"/>
              <a:t>Procedure non avversive o intrusive sono: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DRO (rafforzamento differenziale di comportamenti alternativi)</a:t>
            </a:r>
          </a:p>
          <a:p>
            <a:pPr lvl="2"/>
            <a:r>
              <a:rPr lang="it-IT" dirty="0">
                <a:solidFill>
                  <a:srgbClr val="2F1F58"/>
                </a:solidFill>
              </a:rPr>
              <a:t>Se ogni 30 minuti Franco compie un atto autolesionistico dandosi pugni in testa, io a 15 minuti dico “Bravo Franco, non ti sei dato pugni in testa”  e così via.</a:t>
            </a:r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DRA (rafforzamento differenziale di comportamenti adeguati)</a:t>
            </a:r>
          </a:p>
          <a:p>
            <a:pPr lvl="2"/>
            <a:r>
              <a:rPr lang="it-IT" dirty="0"/>
              <a:t>P.e. rinforzo il contatto oculare come deterrente all’atto autolesionistico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DRI (rafforzamento differenziale di comportamenti incompatibili)</a:t>
            </a:r>
          </a:p>
          <a:p>
            <a:pPr lvl="2"/>
            <a:r>
              <a:rPr lang="it-IT" dirty="0"/>
              <a:t>p.e. per evitare che Franco si dia pugni in testa devo tenere impegnate le sue mani, quindi rinforzo lo </a:t>
            </a:r>
            <a:r>
              <a:rPr lang="it-IT" dirty="0" err="1"/>
              <a:t>scarabbocchiare</a:t>
            </a:r>
            <a:r>
              <a:rPr lang="it-IT" dirty="0"/>
              <a:t> in un foglio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Livello 1</a:t>
            </a:r>
          </a:p>
        </p:txBody>
      </p:sp>
    </p:spTree>
    <p:extLst>
      <p:ext uri="{BB962C8B-B14F-4D97-AF65-F5344CB8AC3E}">
        <p14:creationId xmlns:p14="http://schemas.microsoft.com/office/powerpoint/2010/main" val="3280142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it-IT" dirty="0"/>
              <a:t>Procedure di livello 2 che sono poco avversive e intrusive sono:</a:t>
            </a:r>
          </a:p>
          <a:p>
            <a:r>
              <a:rPr lang="it-IT" dirty="0"/>
              <a:t>Pratica negativa</a:t>
            </a:r>
          </a:p>
          <a:p>
            <a:r>
              <a:rPr lang="it-IT" dirty="0"/>
              <a:t>Estinzione</a:t>
            </a:r>
          </a:p>
          <a:p>
            <a:r>
              <a:rPr lang="it-IT" dirty="0"/>
              <a:t>Time out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Livello 2</a:t>
            </a:r>
          </a:p>
        </p:txBody>
      </p:sp>
    </p:spTree>
    <p:extLst>
      <p:ext uri="{BB962C8B-B14F-4D97-AF65-F5344CB8AC3E}">
        <p14:creationId xmlns:p14="http://schemas.microsoft.com/office/powerpoint/2010/main" val="1403565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chiede di ripetere il comportamento inadeguato per un certo periodo di tempo </a:t>
            </a:r>
          </a:p>
          <a:p>
            <a:pPr lvl="1"/>
            <a:r>
              <a:rPr lang="it-IT" dirty="0"/>
              <a:t>balbuzie, tic nervosi, onicofagia; NO atti autolesionistici, aggressivi  o distruttivi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Pratica negativa</a:t>
            </a:r>
          </a:p>
        </p:txBody>
      </p:sp>
    </p:spTree>
    <p:extLst>
      <p:ext uri="{BB962C8B-B14F-4D97-AF65-F5344CB8AC3E}">
        <p14:creationId xmlns:p14="http://schemas.microsoft.com/office/powerpoint/2010/main" val="2968861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9418"/>
            <a:ext cx="10300855" cy="4913457"/>
          </a:xfrm>
        </p:spPr>
        <p:txBody>
          <a:bodyPr>
            <a:normAutofit/>
          </a:bodyPr>
          <a:lstStyle/>
          <a:p>
            <a:r>
              <a:rPr lang="it-IT" dirty="0"/>
              <a:t>Si elimina progressivamente il </a:t>
            </a:r>
            <a:r>
              <a:rPr lang="it-IT" dirty="0" err="1"/>
              <a:t>rinforzatore</a:t>
            </a:r>
            <a:endParaRPr lang="it-IT" dirty="0"/>
          </a:p>
          <a:p>
            <a:pPr lvl="1"/>
            <a:r>
              <a:rPr lang="it-IT" dirty="0"/>
              <a:t>Non fare nulla quando emerge il comportamento inadeguato</a:t>
            </a:r>
          </a:p>
          <a:p>
            <a:pPr lvl="1"/>
            <a:r>
              <a:rPr lang="it-IT" dirty="0"/>
              <a:t> Ignorare comportamento inadeguato</a:t>
            </a:r>
          </a:p>
          <a:p>
            <a:pPr lvl="2"/>
            <a:r>
              <a:rPr lang="it-IT" dirty="0"/>
              <a:t>P.e. esibizionismo</a:t>
            </a:r>
          </a:p>
          <a:p>
            <a:r>
              <a:rPr lang="it-IT" dirty="0"/>
              <a:t>Tuttavia-.</a:t>
            </a:r>
          </a:p>
          <a:p>
            <a:pPr marL="816293" lvl="1" indent="-514350">
              <a:buFont typeface="+mj-lt"/>
              <a:buAutoNum type="arabicPeriod"/>
            </a:pPr>
            <a:r>
              <a:rPr lang="it-IT" dirty="0"/>
              <a:t>Prima di diminuire il comportamento indesiderato registra </a:t>
            </a:r>
            <a:r>
              <a:rPr lang="it-IT" dirty="0" err="1"/>
              <a:t>un’incremento</a:t>
            </a:r>
            <a:endParaRPr lang="it-IT" dirty="0"/>
          </a:p>
          <a:p>
            <a:pPr marL="816293" lvl="1" indent="-514350">
              <a:buFont typeface="+mj-lt"/>
              <a:buAutoNum type="arabicPeriod"/>
            </a:pPr>
            <a:r>
              <a:rPr lang="it-IT" dirty="0"/>
              <a:t> La riduzione è graduale</a:t>
            </a:r>
          </a:p>
          <a:p>
            <a:pPr marL="816293" lvl="1" indent="-514350">
              <a:buFont typeface="+mj-lt"/>
              <a:buAutoNum type="arabicPeriod"/>
            </a:pPr>
            <a:r>
              <a:rPr lang="it-IT" dirty="0"/>
              <a:t> L’estinzione può indurre un comportamento aggressivo </a:t>
            </a:r>
          </a:p>
          <a:p>
            <a:pPr marL="816293" lvl="1" indent="-514350">
              <a:buFont typeface="+mj-lt"/>
              <a:buAutoNum type="arabicPeriod"/>
            </a:pPr>
            <a:r>
              <a:rPr lang="it-IT" dirty="0"/>
              <a:t> Il comportamento inadeguato può ricomparire</a:t>
            </a:r>
          </a:p>
          <a:p>
            <a:pPr marL="816293" lvl="1" indent="-514350">
              <a:buFont typeface="+mj-lt"/>
              <a:buAutoNum type="arabicPeriod"/>
            </a:pPr>
            <a:r>
              <a:rPr lang="it-IT" dirty="0"/>
              <a:t> Se qualcuno presta attenzione a comportamento inadeguato la tecnica può fallire</a:t>
            </a:r>
          </a:p>
          <a:p>
            <a:pPr lvl="1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Estinzione</a:t>
            </a:r>
          </a:p>
        </p:txBody>
      </p:sp>
    </p:spTree>
    <p:extLst>
      <p:ext uri="{BB962C8B-B14F-4D97-AF65-F5344CB8AC3E}">
        <p14:creationId xmlns:p14="http://schemas.microsoft.com/office/powerpoint/2010/main" val="1951087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Consiste nel chiedere al bambino un periodo di inattività (stare seduto in silenzio) </a:t>
            </a:r>
          </a:p>
          <a:p>
            <a:r>
              <a:rPr lang="it-IT" dirty="0"/>
              <a:t>Non deve essere percepito come una punizione ma come uno spazio di riflessione alla fine del quale il bambino potrà rientrare in attività</a:t>
            </a:r>
          </a:p>
          <a:p>
            <a:r>
              <a:rPr lang="it-IT" dirty="0"/>
              <a:t> va applicato subito dopo l’emissione del comportamento inadeguato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Time out</a:t>
            </a:r>
          </a:p>
        </p:txBody>
      </p:sp>
    </p:spTree>
    <p:extLst>
      <p:ext uri="{BB962C8B-B14F-4D97-AF65-F5344CB8AC3E}">
        <p14:creationId xmlns:p14="http://schemas.microsoft.com/office/powerpoint/2010/main" val="153086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it-IT"/>
              <a:t>Procedure di livello 2 che sono avversive e intrusive sono:</a:t>
            </a:r>
          </a:p>
          <a:p>
            <a:r>
              <a:rPr lang="it-IT"/>
              <a:t>Blocco fisico</a:t>
            </a:r>
          </a:p>
          <a:p>
            <a:r>
              <a:rPr lang="it-IT"/>
              <a:t>Time out con isolamento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Livello 3</a:t>
            </a:r>
          </a:p>
        </p:txBody>
      </p:sp>
    </p:spTree>
    <p:extLst>
      <p:ext uri="{BB962C8B-B14F-4D97-AF65-F5344CB8AC3E}">
        <p14:creationId xmlns:p14="http://schemas.microsoft.com/office/powerpoint/2010/main" val="33426920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contingente: a prescindere; come terapia! Contenzione! </a:t>
            </a:r>
          </a:p>
          <a:p>
            <a:r>
              <a:rPr lang="it-IT" dirty="0"/>
              <a:t>Contingente: subito dopo comportamento inadeguato</a:t>
            </a:r>
          </a:p>
          <a:p>
            <a:pPr lvl="1"/>
            <a:r>
              <a:rPr lang="it-IT" dirty="0"/>
              <a:t>Svantaggi</a:t>
            </a:r>
          </a:p>
          <a:p>
            <a:pPr lvl="2"/>
            <a:r>
              <a:rPr lang="it-IT" dirty="0"/>
              <a:t>Procedura avversiva</a:t>
            </a:r>
          </a:p>
          <a:p>
            <a:pPr lvl="2"/>
            <a:r>
              <a:rPr lang="it-IT" dirty="0"/>
              <a:t>In casi gravi può avere effetto rinforzante</a:t>
            </a:r>
          </a:p>
          <a:p>
            <a:pPr lvl="2"/>
            <a:r>
              <a:rPr lang="it-IT" dirty="0"/>
              <a:t>rischia di essere punitiva e arbitraria</a:t>
            </a:r>
          </a:p>
          <a:p>
            <a:pPr lvl="2"/>
            <a:r>
              <a:rPr lang="it-IT" dirty="0"/>
              <a:t>può essere pericolosa per l’alunno che </a:t>
            </a:r>
            <a:r>
              <a:rPr lang="it-IT" dirty="0" err="1"/>
              <a:t>dibattedosi</a:t>
            </a:r>
            <a:r>
              <a:rPr lang="it-IT" dirty="0"/>
              <a:t> si ferisce.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Blocco fisico</a:t>
            </a:r>
          </a:p>
        </p:txBody>
      </p:sp>
    </p:spTree>
    <p:extLst>
      <p:ext uri="{BB962C8B-B14F-4D97-AF65-F5344CB8AC3E}">
        <p14:creationId xmlns:p14="http://schemas.microsoft.com/office/powerpoint/2010/main" val="1397818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Consiste nel chiedere al bambino un periodo di inattività in isolamento (andare fuori dalla classe) </a:t>
            </a:r>
          </a:p>
          <a:p>
            <a:endParaRPr lang="it-IT" dirty="0"/>
          </a:p>
          <a:p>
            <a:r>
              <a:rPr lang="it-IT" dirty="0"/>
              <a:t> La durata del time-out non deve superare i 30 minuti; deve essere breve</a:t>
            </a:r>
          </a:p>
          <a:p>
            <a:endParaRPr lang="it-IT" dirty="0"/>
          </a:p>
          <a:p>
            <a:r>
              <a:rPr lang="it-IT" dirty="0"/>
              <a:t>se alla fine del time out il comportamento inadeguato è ancora presente, si prolunga di un minuto alla volta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Time out con isolamento</a:t>
            </a:r>
          </a:p>
        </p:txBody>
      </p:sp>
    </p:spTree>
    <p:extLst>
      <p:ext uri="{BB962C8B-B14F-4D97-AF65-F5344CB8AC3E}">
        <p14:creationId xmlns:p14="http://schemas.microsoft.com/office/powerpoint/2010/main" val="25102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47" y="1690688"/>
            <a:ext cx="3763804" cy="36472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una definizione clinica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5926"/>
            <a:ext cx="764958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ADHD è l’acronimo inglese di Disturbo da Deficit di Attenzione e Iperattività (DDAI). Esso è definito dal </a:t>
            </a:r>
            <a:r>
              <a:rPr lang="it-IT" b="1" dirty="0"/>
              <a:t>DSM 5 </a:t>
            </a:r>
            <a:r>
              <a:rPr lang="it-IT" dirty="0"/>
              <a:t>come un disturbo psichiatrico, di origine neurobiologica, caratterizzato da un inappropriato, intenso e pervasivo quadro di severa </a:t>
            </a:r>
            <a:r>
              <a:rPr lang="it-IT" dirty="0">
                <a:solidFill>
                  <a:srgbClr val="0070C0"/>
                </a:solidFill>
              </a:rPr>
              <a:t>inattenzione</a:t>
            </a:r>
            <a:r>
              <a:rPr lang="it-IT" dirty="0"/>
              <a:t>, </a:t>
            </a:r>
            <a:r>
              <a:rPr lang="it-IT" dirty="0">
                <a:solidFill>
                  <a:srgbClr val="0070C0"/>
                </a:solidFill>
              </a:rPr>
              <a:t>iperattività</a:t>
            </a:r>
            <a:r>
              <a:rPr lang="it-IT" dirty="0"/>
              <a:t> e </a:t>
            </a:r>
            <a:r>
              <a:rPr lang="it-IT" dirty="0">
                <a:solidFill>
                  <a:srgbClr val="0070C0"/>
                </a:solidFill>
              </a:rPr>
              <a:t>impulsività</a:t>
            </a:r>
            <a:r>
              <a:rPr lang="it-IT" dirty="0"/>
              <a:t> che si manifesta in situazioni diverse, come a casa o a scuola, e che insorge nella prima infanzia in associazione a una sostanziale invalidità nel funzionamento sociale, accademico e/o occupazionale. </a:t>
            </a:r>
          </a:p>
          <a:p>
            <a:pPr marL="0" indent="0">
              <a:buNone/>
            </a:pPr>
            <a:r>
              <a:rPr lang="it-IT" altLang="en-US" dirty="0"/>
              <a:t>La letteratura scientifica mondiale ormai concorda che si tratti di un </a:t>
            </a:r>
            <a:r>
              <a:rPr lang="it-IT" altLang="en-US" b="1" dirty="0"/>
              <a:t>disturbo evolutivo dell’autocontrollo </a:t>
            </a:r>
            <a:r>
              <a:rPr lang="it-IT" altLang="en-US" dirty="0"/>
              <a:t>che</a:t>
            </a:r>
            <a:r>
              <a:rPr lang="it-IT" altLang="en-US" b="1" dirty="0"/>
              <a:t> </a:t>
            </a:r>
            <a:r>
              <a:rPr lang="it-IT" altLang="it-IT" dirty="0"/>
              <a:t>si manifesta con un'evidente difficoltà del bambino a </a:t>
            </a:r>
            <a:r>
              <a:rPr lang="it-IT" altLang="en-US" dirty="0"/>
              <a:t>regolare il proprio comportamento in funzione del trascorrere del tempo, degli obiettivi da raggiungere e delle richieste dell’ambiente, con relativa compromissione della sfera dell’apprendimento e sociale.</a:t>
            </a:r>
          </a:p>
          <a:p>
            <a:pPr marL="0" indent="0">
              <a:buNone/>
            </a:pPr>
            <a:r>
              <a:rPr lang="it-IT" dirty="0"/>
              <a:t>È quattro volte più frequente nei maschi che nelle femmine, e quasi il 5% della popolazione in età scolare ne è affetto. Spesso l’ADHD/ADD si presenta in comorbidità con altri disturbi (disturbo oppositivo-provocatorio, difficoltà specifiche dell’apprendimento, limitate capacità di coordinazione motoria, disturbo della condotta, scarsa autostima, disturbi dell’umore) e persiste in età adulta con sintomi differenti.</a:t>
            </a:r>
            <a:endParaRPr lang="it-IT" altLang="en-US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76" y="5389543"/>
            <a:ext cx="2980764" cy="13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7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Dispensa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Chifari, A. (2017). Guida al Disturbo da deficit di attenzione e iperattività. UNIPA Press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>
              <a:hlinkClick r:id="rId2"/>
            </a:endParaRPr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http://www.whaamproject.eu/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95" y="2393783"/>
            <a:ext cx="2224200" cy="31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7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9413" y="-1193800"/>
            <a:ext cx="9144000" cy="23876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Contatti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2020" y="1193800"/>
            <a:ext cx="8418786" cy="29564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b="1" dirty="0"/>
              <a:t>Antonella Chifari</a:t>
            </a:r>
          </a:p>
          <a:p>
            <a:pPr>
              <a:spcBef>
                <a:spcPts val="0"/>
              </a:spcBef>
            </a:pPr>
            <a:r>
              <a:rPr lang="it-IT" i="1" dirty="0"/>
              <a:t>Istituto per le Tecnologie Didattiche</a:t>
            </a:r>
          </a:p>
          <a:p>
            <a:pPr>
              <a:spcBef>
                <a:spcPts val="0"/>
              </a:spcBef>
            </a:pPr>
            <a:r>
              <a:rPr lang="it-IT" i="1" dirty="0"/>
              <a:t>Consiglio Nazionale delle Ricerche – U.O. di Palermo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203865" y="5593278"/>
            <a:ext cx="3515096" cy="113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antonella.chifari@itd.cnr.it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13" y="2436198"/>
            <a:ext cx="3785801" cy="28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5" y="128880"/>
            <a:ext cx="11751783" cy="64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3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1281094" y="842432"/>
            <a:ext cx="9606579" cy="4114800"/>
          </a:xfrm>
        </p:spPr>
        <p:txBody>
          <a:bodyPr/>
          <a:lstStyle/>
          <a:p>
            <a:pPr marL="0" indent="0">
              <a:buNone/>
            </a:pPr>
            <a:r>
              <a:rPr lang="it-IT" altLang="en-US" dirty="0"/>
              <a:t>Il mancato autocontrollo è di natura </a:t>
            </a:r>
            <a:r>
              <a:rPr lang="it-IT" altLang="en-US" b="1" dirty="0"/>
              <a:t>neurobiologica</a:t>
            </a:r>
            <a:r>
              <a:rPr lang="it-IT" altLang="en-US" dirty="0"/>
              <a:t>, dovuto cioè alla disfunzione di alcune aree e di alcuni circuiti del cervello ed allo squilibrio di alcuni neurotrasmettitori (come noradrenalina e dopamina), responsabili del controllo di attività cerebrali come l’attenzione e il movimento.</a:t>
            </a:r>
          </a:p>
          <a:p>
            <a:endParaRPr lang="it-IT" alt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3284984"/>
            <a:ext cx="530535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0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5437</Words>
  <Application>Microsoft Macintosh PowerPoint</Application>
  <PresentationFormat>Widescreen</PresentationFormat>
  <Paragraphs>521</Paragraphs>
  <Slides>71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83" baseType="lpstr">
      <vt:lpstr>MS PGothic</vt:lpstr>
      <vt:lpstr>Arial</vt:lpstr>
      <vt:lpstr>Bradley Hand ITC</vt:lpstr>
      <vt:lpstr>Calibri</vt:lpstr>
      <vt:lpstr>Calibri Light</vt:lpstr>
      <vt:lpstr>Candara</vt:lpstr>
      <vt:lpstr>GillSans</vt:lpstr>
      <vt:lpstr>GillSans-Italic</vt:lpstr>
      <vt:lpstr>Times New Roman</vt:lpstr>
      <vt:lpstr>Times-Roman</vt:lpstr>
      <vt:lpstr>Wingdings</vt:lpstr>
      <vt:lpstr>Tema di Office</vt:lpstr>
      <vt:lpstr>L’ADHD: strategie di ANALISI E MODIFICAZIONE del comportamento problema</vt:lpstr>
      <vt:lpstr>Vi racconto di Gabriele …</vt:lpstr>
      <vt:lpstr>Vi racconto di Gabriele …</vt:lpstr>
      <vt:lpstr>Aspetti chiave del caso </vt:lpstr>
      <vt:lpstr>Presentazione standard di PowerPoint</vt:lpstr>
      <vt:lpstr>Presentazione standard di PowerPoint</vt:lpstr>
      <vt:lpstr>Per una definizione clinica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Comorbilità </vt:lpstr>
      <vt:lpstr>Eziopatogenesi </vt:lpstr>
      <vt:lpstr>In generale alcuni campanelli d’allarme sono: </vt:lpstr>
      <vt:lpstr>Il primo approccio al problema …</vt:lpstr>
      <vt:lpstr>A scuola osserviamo se …</vt:lpstr>
      <vt:lpstr>A scuola osserviamo se …</vt:lpstr>
      <vt:lpstr>A casa osserviamo se …</vt:lpstr>
      <vt:lpstr> Nel contesto dei pari osserviamo se …</vt:lpstr>
      <vt:lpstr>CIRCOLO VIZIOSO </vt:lpstr>
      <vt:lpstr>Presentazione standard di PowerPoint</vt:lpstr>
      <vt:lpstr>L’intervento multimodale</vt:lpstr>
      <vt:lpstr>Di fatto una vera sfida alla complessità</vt:lpstr>
      <vt:lpstr>SECONDA PARTE</vt:lpstr>
      <vt:lpstr>Strategie di rilevazione del comportamento problema</vt:lpstr>
      <vt:lpstr>Disfunzionali?</vt:lpstr>
      <vt:lpstr>Cosa analizziamo?</vt:lpstr>
      <vt:lpstr>In particolare … del comportamento osserviamo:  </vt:lpstr>
      <vt:lpstr>Presentazione standard di PowerPoint</vt:lpstr>
      <vt:lpstr>L’approccio CC prevede tre diverse modalità di analisi: </vt:lpstr>
      <vt:lpstr>Presupposti fondamentali dell’analisi funzionale </vt:lpstr>
      <vt:lpstr>Obiettivi dell’analisi funzionale del CP </vt:lpstr>
      <vt:lpstr>Metodi osservativi diretti e descrittivi: ABC</vt:lpstr>
      <vt:lpstr>Metodi osservativi indiretti:   Interviste e questionari</vt:lpstr>
      <vt:lpstr>Presentazione standard di PowerPoint</vt:lpstr>
      <vt:lpstr>Due tipi di ipotesi</vt:lpstr>
      <vt:lpstr>Due tipi di intervento</vt:lpstr>
      <vt:lpstr>Costruiamo insieme un ABC</vt:lpstr>
      <vt:lpstr>Protocollo ABC</vt:lpstr>
      <vt:lpstr>TERZA PARTE</vt:lpstr>
      <vt:lpstr>Effetti del comportamento problema</vt:lpstr>
      <vt:lpstr>Criteri di gravità del comportamento problema secondo Ianes</vt:lpstr>
      <vt:lpstr>Condizioni antecedenti</vt:lpstr>
      <vt:lpstr>Tipologia di Condizioni antecedenti</vt:lpstr>
      <vt:lpstr>Tipologia di Condizioni antecedenti</vt:lpstr>
      <vt:lpstr>Osservazione del comportamento problema</vt:lpstr>
      <vt:lpstr>Definizione operazionale</vt:lpstr>
      <vt:lpstr>Come</vt:lpstr>
      <vt:lpstr>Come strutturare l’ambiente di apprendimento?</vt:lpstr>
      <vt:lpstr>Evitare le distrazioni</vt:lpstr>
      <vt:lpstr>Favorire adattamento</vt:lpstr>
      <vt:lpstr>IL CONDIZIONAMENTO OPERANTE</vt:lpstr>
      <vt:lpstr>IL CONDIZIONAMENTO OPERANTE</vt:lpstr>
      <vt:lpstr>Modellamento  (shaping)</vt:lpstr>
      <vt:lpstr>Suggerimento (Prompting)</vt:lpstr>
      <vt:lpstr>Tipi di suggerimento</vt:lpstr>
      <vt:lpstr>Attenuazione del suggerimento (Prompting e Fading)</vt:lpstr>
      <vt:lpstr>Attenuazione del suggerimento</vt:lpstr>
      <vt:lpstr>In generale</vt:lpstr>
      <vt:lpstr>Apprendimento imitativo</vt:lpstr>
      <vt:lpstr>Procedure per inibire comportamenti problema</vt:lpstr>
      <vt:lpstr>Livello 1</vt:lpstr>
      <vt:lpstr>Livello 2</vt:lpstr>
      <vt:lpstr>Pratica negativa</vt:lpstr>
      <vt:lpstr>Estinzione</vt:lpstr>
      <vt:lpstr>Time out</vt:lpstr>
      <vt:lpstr>Livello 3</vt:lpstr>
      <vt:lpstr>Blocco fisico</vt:lpstr>
      <vt:lpstr>Time out con isolamento</vt:lpstr>
      <vt:lpstr>Dispensa 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L’ADHD come BES: strategie di rilevazione del comportamento problema</dc:title>
  <dc:creator>Chifari Antonella</dc:creator>
  <cp:lastModifiedBy>Antonella Chifari</cp:lastModifiedBy>
  <cp:revision>113</cp:revision>
  <dcterms:created xsi:type="dcterms:W3CDTF">2017-05-02T07:12:52Z</dcterms:created>
  <dcterms:modified xsi:type="dcterms:W3CDTF">2025-05-24T13:20:15Z</dcterms:modified>
</cp:coreProperties>
</file>